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7" r:id="rId2"/>
    <p:sldId id="256" r:id="rId3"/>
    <p:sldId id="260" r:id="rId4"/>
    <p:sldId id="259" r:id="rId5"/>
    <p:sldId id="297" r:id="rId6"/>
    <p:sldId id="261" r:id="rId7"/>
    <p:sldId id="262" r:id="rId8"/>
    <p:sldId id="386" r:id="rId9"/>
    <p:sldId id="263" r:id="rId10"/>
    <p:sldId id="258" r:id="rId11"/>
    <p:sldId id="339" r:id="rId12"/>
    <p:sldId id="340" r:id="rId13"/>
    <p:sldId id="358" r:id="rId14"/>
    <p:sldId id="272" r:id="rId15"/>
    <p:sldId id="372" r:id="rId16"/>
    <p:sldId id="383" r:id="rId17"/>
    <p:sldId id="370" r:id="rId18"/>
    <p:sldId id="377" r:id="rId19"/>
    <p:sldId id="273" r:id="rId20"/>
    <p:sldId id="356" r:id="rId21"/>
    <p:sldId id="373" r:id="rId22"/>
    <p:sldId id="384" r:id="rId23"/>
    <p:sldId id="267" r:id="rId24"/>
    <p:sldId id="385" r:id="rId25"/>
    <p:sldId id="264" r:id="rId26"/>
    <p:sldId id="265" r:id="rId27"/>
    <p:sldId id="266" r:id="rId28"/>
    <p:sldId id="366" r:id="rId29"/>
    <p:sldId id="350" r:id="rId30"/>
    <p:sldId id="387" r:id="rId31"/>
    <p:sldId id="274" r:id="rId32"/>
    <p:sldId id="359" r:id="rId33"/>
    <p:sldId id="360" r:id="rId34"/>
    <p:sldId id="361" r:id="rId35"/>
    <p:sldId id="362" r:id="rId36"/>
    <p:sldId id="363" r:id="rId37"/>
    <p:sldId id="368" r:id="rId38"/>
    <p:sldId id="378" r:id="rId39"/>
    <p:sldId id="382" r:id="rId40"/>
    <p:sldId id="338" r:id="rId41"/>
    <p:sldId id="388" r:id="rId42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66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6558" autoAdjust="0"/>
  </p:normalViewPr>
  <p:slideViewPr>
    <p:cSldViewPr>
      <p:cViewPr varScale="1">
        <p:scale>
          <a:sx n="85" d="100"/>
          <a:sy n="85" d="100"/>
        </p:scale>
        <p:origin x="-136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0090CA-B019-4F27-AB16-5D333532092D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2858-B786-4276-9B24-8EB318B9405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3312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BC51E-5D4E-4A80-8781-E7489A20B54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8755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графіка 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графіки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DAB2F73-C262-4C95-8B27-78F17AF43D2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5676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F44E4FF-AFEB-4E85-A0D7-DA749B61B4D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8039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ACC61-080B-4648-A041-B7A1EC82518A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691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BDA84-9963-4417-85EC-D35736A78C3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420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35AE-BFC4-4C20-96A3-97E3EB1D670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8926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3BBD8-3BC8-4F00-9E2A-713B8E25154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6047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E85A5-FCCF-4B4E-BFCC-8E5CF9CD720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2846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BF878-8661-44E7-B111-A209EC21400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0072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F4C34-5AFB-49F8-9932-F54E39B38E7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8565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60EDB-D3DC-4EFC-87B4-C86DD05B25A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834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A21D1BE-56B7-419B-9F6E-3B568777004B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 bldLvl="2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1%5d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6678613"/>
            <a:ext cx="179387" cy="1793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57225"/>
            <a:ext cx="6624737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dirty="0">
                <a:solidFill>
                  <a:schemeClr val="folHlink"/>
                </a:solidFill>
              </a:rPr>
              <a:t>План </a:t>
            </a:r>
            <a:r>
              <a:rPr lang="uk-UA" altLang="uk-UA" b="1" dirty="0" smtClean="0">
                <a:solidFill>
                  <a:schemeClr val="folHlink"/>
                </a:solidFill>
              </a:rPr>
              <a:t>заняття</a:t>
            </a:r>
            <a:endParaRPr lang="ru-RU" altLang="uk-UA" b="1" dirty="0">
              <a:solidFill>
                <a:schemeClr val="folHlink"/>
              </a:solidFill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uk-UA" b="1" dirty="0">
                <a:solidFill>
                  <a:srgbClr val="00FF00"/>
                </a:solidFill>
              </a:rPr>
              <a:t>1. Роль і місце ІС в контурі системи управління об</a:t>
            </a:r>
            <a:r>
              <a:rPr lang="en-US" altLang="uk-UA" b="1" dirty="0">
                <a:solidFill>
                  <a:srgbClr val="00FF00"/>
                </a:solidFill>
              </a:rPr>
              <a:t>’</a:t>
            </a:r>
            <a:r>
              <a:rPr lang="uk-UA" altLang="uk-UA" b="1" dirty="0" err="1">
                <a:solidFill>
                  <a:srgbClr val="00FF00"/>
                </a:solidFill>
              </a:rPr>
              <a:t>єктом</a:t>
            </a:r>
            <a:r>
              <a:rPr lang="uk-UA" altLang="uk-UA" b="1" dirty="0">
                <a:solidFill>
                  <a:srgbClr val="00FF00"/>
                </a:solidFill>
              </a:rPr>
              <a:t> автоматизації.</a:t>
            </a:r>
          </a:p>
          <a:p>
            <a:pPr>
              <a:buFont typeface="Wingdings" pitchFamily="2" charset="2"/>
              <a:buNone/>
            </a:pPr>
            <a:r>
              <a:rPr lang="uk-UA" altLang="uk-UA" b="1" dirty="0">
                <a:solidFill>
                  <a:srgbClr val="00FF00"/>
                </a:solidFill>
              </a:rPr>
              <a:t>2. Рівні управління і категорії управлінських рішень. Функції управління.</a:t>
            </a:r>
          </a:p>
          <a:p>
            <a:pPr>
              <a:buFont typeface="Wingdings" pitchFamily="2" charset="2"/>
              <a:buNone/>
            </a:pPr>
            <a:r>
              <a:rPr lang="uk-UA" altLang="uk-UA" b="1" dirty="0">
                <a:solidFill>
                  <a:srgbClr val="00FF00"/>
                </a:solidFill>
              </a:rPr>
              <a:t>3. Класифікація ІС.</a:t>
            </a:r>
          </a:p>
          <a:p>
            <a:pPr>
              <a:buFont typeface="Wingdings" pitchFamily="2" charset="2"/>
              <a:buNone/>
            </a:pPr>
            <a:r>
              <a:rPr lang="uk-UA" altLang="uk-UA" b="1" dirty="0">
                <a:solidFill>
                  <a:srgbClr val="00FF00"/>
                </a:solidFill>
              </a:rPr>
              <a:t>4.  Мета та принципи створення ІС.</a:t>
            </a:r>
          </a:p>
          <a:p>
            <a:pPr>
              <a:buFont typeface="Wingdings" pitchFamily="2" charset="2"/>
              <a:buNone/>
            </a:pPr>
            <a:r>
              <a:rPr lang="uk-UA" altLang="uk-UA" b="1" dirty="0">
                <a:solidFill>
                  <a:srgbClr val="00FF00"/>
                </a:solidFill>
              </a:rPr>
              <a:t>5. Структура </a:t>
            </a:r>
            <a:r>
              <a:rPr lang="uk-UA" altLang="uk-UA" b="1" dirty="0" smtClean="0">
                <a:solidFill>
                  <a:srgbClr val="00FF00"/>
                </a:solidFill>
              </a:rPr>
              <a:t>ІС</a:t>
            </a:r>
            <a:r>
              <a:rPr lang="uk-UA" altLang="uk-UA" b="1" dirty="0">
                <a:solidFill>
                  <a:srgbClr val="00FF0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uk-UA" altLang="uk-UA" b="1" dirty="0">
              <a:solidFill>
                <a:srgbClr val="00FF00"/>
              </a:solidFill>
            </a:endParaRPr>
          </a:p>
          <a:p>
            <a:endParaRPr lang="ru-RU" altLang="uk-UA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b="1" dirty="0" err="1" smtClean="0">
                <a:solidFill>
                  <a:schemeClr val="folHlink"/>
                </a:solidFill>
              </a:rPr>
              <a:t>Використані</a:t>
            </a:r>
            <a:r>
              <a:rPr lang="ru-RU" altLang="uk-UA" b="1" dirty="0" smtClean="0">
                <a:solidFill>
                  <a:schemeClr val="folHlink"/>
                </a:solidFill>
              </a:rPr>
              <a:t> </a:t>
            </a:r>
            <a:r>
              <a:rPr lang="ru-RU" altLang="uk-UA" b="1" dirty="0" err="1" smtClean="0">
                <a:solidFill>
                  <a:schemeClr val="folHlink"/>
                </a:solidFill>
              </a:rPr>
              <a:t>джерела</a:t>
            </a:r>
            <a:endParaRPr lang="ru-RU" altLang="uk-UA" b="1" dirty="0">
              <a:solidFill>
                <a:schemeClr val="folHlink"/>
              </a:solidFill>
            </a:endParaRPr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3675" y="1676400"/>
            <a:ext cx="8770938" cy="44227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Бутенко Т.А.,  Сирий В.М.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Інформаційні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системи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та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технології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: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Навч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посібник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–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Харків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 ХНАУ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ім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В.В.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Докучаєва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2020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uk-UA" sz="2400" dirty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Інформаційні технології та моделювання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бізнес-процесів: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Навч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посібник / О.М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uk-UA" sz="2400" b="1" dirty="0" err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Томашевський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, 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Г.Г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uk-UA" sz="2400" b="1" dirty="0" err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Цегелик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М.Б.Вітер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В.І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Дубук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 – К.: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ЦУЛ,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2012.</a:t>
            </a:r>
          </a:p>
          <a:p>
            <a:pPr algn="just">
              <a:lnSpc>
                <a:spcPct val="80000"/>
              </a:lnSpc>
            </a:pPr>
            <a:endParaRPr lang="uk-UA" altLang="uk-UA" sz="2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uk-UA" altLang="uk-UA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Катренко</a:t>
            </a:r>
            <a:r>
              <a:rPr lang="uk-UA" altLang="uk-UA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uk-UA" altLang="uk-UA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А.В. Системний </a:t>
            </a:r>
            <a:r>
              <a:rPr lang="uk-UA" altLang="uk-UA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аналіз: </a:t>
            </a:r>
            <a:r>
              <a:rPr lang="uk-UA" altLang="uk-UA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Навч</a:t>
            </a:r>
            <a:r>
              <a:rPr lang="uk-UA" altLang="uk-UA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посібник. – </a:t>
            </a:r>
            <a:r>
              <a:rPr lang="uk-UA" altLang="uk-UA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Львів: Новий світ-2000, 2023.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uk-UA" altLang="uk-UA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/>
              <a:t>https://textbook.com.ua/informatika/1473447584/s-31</a:t>
            </a:r>
            <a:endParaRPr lang="uk-UA" sz="2400" b="1" dirty="0"/>
          </a:p>
          <a:p>
            <a:pPr algn="just">
              <a:lnSpc>
                <a:spcPct val="80000"/>
              </a:lnSpc>
            </a:pPr>
            <a:endParaRPr lang="uk-UA" altLang="uk-UA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uk-UA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dirty="0">
                <a:solidFill>
                  <a:schemeClr val="folHlink"/>
                </a:solidFill>
              </a:rPr>
              <a:t>Перелік ключових </a:t>
            </a:r>
            <a:r>
              <a:rPr lang="uk-UA" altLang="uk-UA" b="1" dirty="0" smtClean="0">
                <a:solidFill>
                  <a:schemeClr val="folHlink"/>
                </a:solidFill>
              </a:rPr>
              <a:t>слів</a:t>
            </a:r>
            <a:endParaRPr lang="ru-RU" altLang="uk-UA" b="1" dirty="0">
              <a:solidFill>
                <a:schemeClr val="folHlink"/>
              </a:solidFill>
            </a:endParaRP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uk-UA" dirty="0"/>
              <a:t>	</a:t>
            </a:r>
            <a:r>
              <a:rPr lang="uk-UA" altLang="uk-UA" dirty="0">
                <a:solidFill>
                  <a:srgbClr val="00FF00"/>
                </a:solidFill>
              </a:rPr>
              <a:t>СИСТЕМА, ІНФОРМАЦІЙНА СИСТЕМА, ЖИТТЄВИЙ ЦИКЛ СИСТЕМИ, ПОТОКИ, РЕСУРСИ, ЗАБЕЗПЕЧУВАЛЬНА ЧАСТИНА ІС, ФУНКЦІОНАЛЬНА ЧАСТИНА ІС, БЛОК ЗАДАЧ, КОМПЛЕКС ЗАДАЧ, ЗАДАЧА</a:t>
            </a:r>
            <a:r>
              <a:rPr lang="uk-UA" altLang="uk-UA" dirty="0" smtClean="0">
                <a:solidFill>
                  <a:srgbClr val="00FF00"/>
                </a:solidFill>
              </a:rPr>
              <a:t>, МЕТОДИ ПРОЄКТУВАННЯ </a:t>
            </a:r>
            <a:r>
              <a:rPr lang="uk-UA" altLang="uk-UA" dirty="0">
                <a:solidFill>
                  <a:srgbClr val="00FF00"/>
                </a:solidFill>
              </a:rPr>
              <a:t>ІС, ЗАСОБИ </a:t>
            </a:r>
            <a:r>
              <a:rPr lang="uk-UA" altLang="uk-UA" dirty="0" smtClean="0">
                <a:solidFill>
                  <a:srgbClr val="00FF00"/>
                </a:solidFill>
              </a:rPr>
              <a:t>ПРОЄКТУВАННЯ </a:t>
            </a:r>
            <a:r>
              <a:rPr lang="uk-UA" altLang="uk-UA" dirty="0">
                <a:solidFill>
                  <a:srgbClr val="00FF00"/>
                </a:solidFill>
              </a:rPr>
              <a:t>ІС.</a:t>
            </a:r>
            <a:endParaRPr lang="ru-RU" altLang="uk-UA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323850" y="1981200"/>
            <a:ext cx="8569325" cy="1600200"/>
          </a:xfrm>
        </p:spPr>
        <p:txBody>
          <a:bodyPr/>
          <a:lstStyle/>
          <a:p>
            <a:pPr marL="838200" indent="-838200">
              <a:buFontTx/>
              <a:buAutoNum type="arabicPeriod"/>
            </a:pPr>
            <a:r>
              <a:rPr lang="uk-UA" altLang="uk-UA" sz="4000" b="1">
                <a:solidFill>
                  <a:srgbClr val="00FF00"/>
                </a:solidFill>
              </a:rPr>
              <a:t>Роль і місце ІС в контурі системи управління об</a:t>
            </a:r>
            <a:r>
              <a:rPr lang="en-US" altLang="uk-UA" sz="4000" b="1">
                <a:solidFill>
                  <a:srgbClr val="00FF00"/>
                </a:solidFill>
              </a:rPr>
              <a:t>’</a:t>
            </a:r>
            <a:r>
              <a:rPr lang="uk-UA" altLang="uk-UA" sz="4000" b="1">
                <a:solidFill>
                  <a:srgbClr val="00FF00"/>
                </a:solidFill>
              </a:rPr>
              <a:t>єктом автоматизації.</a:t>
            </a:r>
            <a:endParaRPr lang="ru-RU" altLang="uk-UA" sz="40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Визначення складових за допомогою запитань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41992" name="Picture 8" descr="1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76475"/>
            <a:ext cx="8424863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Взаємозв</a:t>
            </a:r>
            <a:r>
              <a:rPr lang="en-US" altLang="uk-UA" sz="4000" b="1">
                <a:solidFill>
                  <a:schemeClr val="folHlink"/>
                </a:solidFill>
              </a:rPr>
              <a:t>’</a:t>
            </a:r>
            <a:r>
              <a:rPr lang="uk-UA" altLang="uk-UA" sz="4000" b="1">
                <a:solidFill>
                  <a:schemeClr val="folHlink"/>
                </a:solidFill>
              </a:rPr>
              <a:t>язки </a:t>
            </a:r>
            <a:br>
              <a:rPr lang="uk-UA" altLang="uk-UA" sz="4000" b="1">
                <a:solidFill>
                  <a:schemeClr val="folHlink"/>
                </a:solidFill>
              </a:rPr>
            </a:br>
            <a:r>
              <a:rPr lang="uk-UA" altLang="uk-UA" sz="4000" b="1">
                <a:solidFill>
                  <a:schemeClr val="folHlink"/>
                </a:solidFill>
              </a:rPr>
              <a:t>між системою та моделлю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172035" name="Picture 3" descr="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7920038" cy="488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uk-UA" b="1">
                <a:solidFill>
                  <a:srgbClr val="00FF00"/>
                </a:solidFill>
              </a:rPr>
              <a:t>2. Рівні управління і категорії управлінських рішень. Функції управління.</a:t>
            </a:r>
          </a:p>
          <a:p>
            <a:pPr algn="ctr">
              <a:buFont typeface="Wingdings" pitchFamily="2" charset="2"/>
              <a:buNone/>
            </a:pPr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 dirty="0" err="1">
                <a:solidFill>
                  <a:schemeClr val="folHlink"/>
                </a:solidFill>
              </a:rPr>
              <a:t>Кластеризація</a:t>
            </a:r>
            <a:r>
              <a:rPr lang="uk-UA" altLang="uk-UA" sz="4000" b="1" dirty="0">
                <a:solidFill>
                  <a:schemeClr val="folHlink"/>
                </a:solidFill>
              </a:rPr>
              <a:t> експертів за групами </a:t>
            </a:r>
            <a:r>
              <a:rPr lang="uk-UA" altLang="uk-UA" sz="4000" b="1" dirty="0" smtClean="0">
                <a:solidFill>
                  <a:schemeClr val="folHlink"/>
                </a:solidFill>
              </a:rPr>
              <a:t>критеріїв </a:t>
            </a:r>
            <a:r>
              <a:rPr lang="uk-UA" altLang="uk-UA" sz="4000" b="1" dirty="0">
                <a:solidFill>
                  <a:schemeClr val="folHlink"/>
                </a:solidFill>
              </a:rPr>
              <a:t>оцінювання</a:t>
            </a:r>
            <a:endParaRPr lang="ru-RU" altLang="uk-UA" sz="4000" b="1" dirty="0">
              <a:solidFill>
                <a:schemeClr val="folHlink"/>
              </a:solidFill>
            </a:endParaRPr>
          </a:p>
        </p:txBody>
      </p:sp>
      <p:pic>
        <p:nvPicPr>
          <p:cNvPr id="169987" name="Picture 3" descr="10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84963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964613" cy="1325563"/>
          </a:xfrm>
        </p:spPr>
        <p:txBody>
          <a:bodyPr/>
          <a:lstStyle/>
          <a:p>
            <a:r>
              <a:rPr lang="uk-UA" altLang="uk-UA" sz="3800" b="1">
                <a:solidFill>
                  <a:schemeClr val="folHlink"/>
                </a:solidFill>
              </a:rPr>
              <a:t>Втрати інформації при спілкуванні</a:t>
            </a:r>
            <a:endParaRPr lang="ru-RU" altLang="uk-UA" sz="3800" b="1">
              <a:solidFill>
                <a:schemeClr val="folHlink"/>
              </a:solidFill>
            </a:endParaRPr>
          </a:p>
        </p:txBody>
      </p:sp>
      <p:pic>
        <p:nvPicPr>
          <p:cNvPr id="179203" name="Picture 3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6662" cy="47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Побудова системи </a:t>
            </a:r>
            <a:br>
              <a:rPr lang="uk-UA" altLang="uk-UA" sz="4000" b="1">
                <a:solidFill>
                  <a:schemeClr val="folHlink"/>
                </a:solidFill>
              </a:rPr>
            </a:br>
            <a:r>
              <a:rPr lang="uk-UA" altLang="uk-UA" sz="4000" b="1">
                <a:solidFill>
                  <a:schemeClr val="folHlink"/>
                </a:solidFill>
              </a:rPr>
              <a:t>за ознаками структурування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46090" name="Picture 10" descr="1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1844675"/>
            <a:ext cx="8228012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333375"/>
            <a:ext cx="7772400" cy="2591569"/>
          </a:xfrm>
        </p:spPr>
        <p:txBody>
          <a:bodyPr/>
          <a:lstStyle/>
          <a:p>
            <a:r>
              <a:rPr lang="uk-UA" altLang="uk-UA" b="1" i="1" dirty="0">
                <a:solidFill>
                  <a:schemeClr val="folHlink"/>
                </a:solidFill>
              </a:rPr>
              <a:t>ІНФОРМАЦІЙНІ СИСТЕМИ </a:t>
            </a:r>
            <a:r>
              <a:rPr lang="uk-UA" altLang="uk-UA" b="1" i="1" dirty="0" smtClean="0">
                <a:solidFill>
                  <a:schemeClr val="folHlink"/>
                </a:solidFill>
              </a:rPr>
              <a:t>ТА ТЕХНОЛОГІЇ, МОДЕЛЮВАННЯ БІЗНЕС-ПРОЦЕСІВ </a:t>
            </a:r>
            <a:endParaRPr lang="ru-RU" altLang="uk-UA" b="1" i="1" dirty="0">
              <a:solidFill>
                <a:schemeClr val="folHlink"/>
              </a:solidFill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611560" y="4773613"/>
            <a:ext cx="8281615" cy="1751731"/>
          </a:xfrm>
        </p:spPr>
        <p:txBody>
          <a:bodyPr/>
          <a:lstStyle/>
          <a:p>
            <a:pPr algn="r"/>
            <a:r>
              <a:rPr lang="uk-UA" altLang="uk-UA" sz="2400" b="1" dirty="0" smtClean="0">
                <a:solidFill>
                  <a:schemeClr val="bg1"/>
                </a:solidFill>
                <a:effectLst/>
              </a:rPr>
              <a:t>Розробник</a:t>
            </a:r>
            <a:r>
              <a:rPr lang="en-US" altLang="uk-UA" sz="2400" b="1" dirty="0" smtClean="0">
                <a:solidFill>
                  <a:schemeClr val="bg1"/>
                </a:solidFill>
                <a:effectLst/>
              </a:rPr>
              <a:t>:</a:t>
            </a:r>
            <a:r>
              <a:rPr lang="en-US" altLang="uk-UA" sz="2400" b="1" dirty="0" smtClean="0">
                <a:solidFill>
                  <a:srgbClr val="00FF00"/>
                </a:solidFill>
              </a:rPr>
              <a:t> </a:t>
            </a:r>
            <a:endParaRPr lang="uk-UA" altLang="uk-UA" sz="2400" b="1" dirty="0" smtClean="0">
              <a:solidFill>
                <a:srgbClr val="00FF00"/>
              </a:solidFill>
            </a:endParaRPr>
          </a:p>
          <a:p>
            <a:pPr algn="r"/>
            <a:r>
              <a:rPr lang="uk-UA" altLang="uk-UA" sz="2400" b="1" dirty="0" smtClean="0">
                <a:solidFill>
                  <a:srgbClr val="00FF00"/>
                </a:solidFill>
              </a:rPr>
              <a:t>Методист, викладач інформатики </a:t>
            </a:r>
          </a:p>
          <a:p>
            <a:pPr algn="r"/>
            <a:r>
              <a:rPr lang="uk-UA" altLang="uk-UA" sz="2400" b="1" dirty="0" smtClean="0">
                <a:solidFill>
                  <a:srgbClr val="00FF00"/>
                </a:solidFill>
              </a:rPr>
              <a:t>та </a:t>
            </a:r>
            <a:r>
              <a:rPr lang="uk-UA" altLang="uk-UA" sz="2400" b="1" dirty="0">
                <a:solidFill>
                  <a:srgbClr val="00FF00"/>
                </a:solidFill>
              </a:rPr>
              <a:t>комп</a:t>
            </a:r>
            <a:r>
              <a:rPr lang="en-US" altLang="uk-UA" sz="2400" b="1" dirty="0">
                <a:solidFill>
                  <a:srgbClr val="00FF00"/>
                </a:solidFill>
              </a:rPr>
              <a:t>’</a:t>
            </a:r>
            <a:r>
              <a:rPr lang="uk-UA" altLang="uk-UA" sz="2400" b="1" dirty="0" smtClean="0">
                <a:solidFill>
                  <a:srgbClr val="00FF00"/>
                </a:solidFill>
              </a:rPr>
              <a:t>ютерних дисциплін</a:t>
            </a:r>
          </a:p>
          <a:p>
            <a:pPr algn="r"/>
            <a:r>
              <a:rPr lang="uk-UA" altLang="uk-UA" sz="2400" b="1" dirty="0" err="1" smtClean="0">
                <a:solidFill>
                  <a:srgbClr val="00FF00"/>
                </a:solidFill>
              </a:rPr>
              <a:t>Ярич</a:t>
            </a:r>
            <a:r>
              <a:rPr lang="uk-UA" altLang="uk-UA" sz="2400" b="1" dirty="0" smtClean="0">
                <a:solidFill>
                  <a:srgbClr val="00FF00"/>
                </a:solidFill>
              </a:rPr>
              <a:t> Ігор Ярославович</a:t>
            </a:r>
            <a:endParaRPr lang="ru-RU" altLang="uk-UA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4815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Моделювання системи за допомогою мережі Петрі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153603" name="Picture 3" descr="1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8496300" cy="4465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Взаємозв</a:t>
            </a:r>
            <a:r>
              <a:rPr lang="en-US" altLang="uk-UA" sz="4000" b="1">
                <a:solidFill>
                  <a:schemeClr val="folHlink"/>
                </a:solidFill>
              </a:rPr>
              <a:t>’</a:t>
            </a:r>
            <a:r>
              <a:rPr lang="uk-UA" altLang="uk-UA" sz="4000" b="1">
                <a:solidFill>
                  <a:schemeClr val="folHlink"/>
                </a:solidFill>
              </a:rPr>
              <a:t>язок між системою, моделлю та дослідником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173059" name="Picture 3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4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8496300" cy="477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060575"/>
            <a:ext cx="8510588" cy="1325563"/>
          </a:xfrm>
        </p:spPr>
        <p:txBody>
          <a:bodyPr/>
          <a:lstStyle/>
          <a:p>
            <a:r>
              <a:rPr lang="uk-UA" altLang="uk-UA" sz="4000" b="1">
                <a:solidFill>
                  <a:srgbClr val="00FF00"/>
                </a:solidFill>
              </a:rPr>
              <a:t>3. Класифікація ІС.</a:t>
            </a:r>
            <a:br>
              <a:rPr lang="uk-UA" altLang="uk-UA" sz="4000" b="1">
                <a:solidFill>
                  <a:srgbClr val="00FF00"/>
                </a:solidFill>
              </a:rPr>
            </a:br>
            <a:endParaRPr lang="ru-RU" altLang="uk-UA" sz="40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>
                <a:solidFill>
                  <a:schemeClr val="folHlink"/>
                </a:solidFill>
              </a:rPr>
              <a:t>Види ієрархічних структур ІС</a:t>
            </a:r>
            <a:endParaRPr lang="ru-RU" altLang="uk-UA" b="1">
              <a:solidFill>
                <a:schemeClr val="folHlink"/>
              </a:solidFill>
            </a:endParaRPr>
          </a:p>
        </p:txBody>
      </p:sp>
      <p:pic>
        <p:nvPicPr>
          <p:cNvPr id="32780" name="Picture 12" descr="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8351837" cy="4462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413" y="1484313"/>
            <a:ext cx="7899400" cy="1800225"/>
          </a:xfrm>
        </p:spPr>
        <p:txBody>
          <a:bodyPr/>
          <a:lstStyle/>
          <a:p>
            <a:r>
              <a:rPr lang="uk-UA" altLang="uk-UA" sz="4000" b="1">
                <a:solidFill>
                  <a:srgbClr val="00FF00"/>
                </a:solidFill>
              </a:rPr>
              <a:t>4. Мета та принципи </a:t>
            </a:r>
            <a:br>
              <a:rPr lang="uk-UA" altLang="uk-UA" sz="4000" b="1">
                <a:solidFill>
                  <a:srgbClr val="00FF00"/>
                </a:solidFill>
              </a:rPr>
            </a:br>
            <a:r>
              <a:rPr lang="uk-UA" altLang="uk-UA" sz="4000" b="1">
                <a:solidFill>
                  <a:srgbClr val="00FF00"/>
                </a:solidFill>
              </a:rPr>
              <a:t>створення ІС.</a:t>
            </a:r>
            <a:br>
              <a:rPr lang="uk-UA" altLang="uk-UA" sz="4000" b="1">
                <a:solidFill>
                  <a:srgbClr val="00FF00"/>
                </a:solidFill>
              </a:rPr>
            </a:br>
            <a:endParaRPr lang="ru-RU" altLang="uk-UA" sz="40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096000" cy="944563"/>
          </a:xfrm>
          <a:noFill/>
          <a:ln/>
        </p:spPr>
        <p:txBody>
          <a:bodyPr lIns="0" tIns="0" rIns="0" bIns="0" anchor="b"/>
          <a:lstStyle/>
          <a:p>
            <a:r>
              <a:rPr lang="uk-UA" altLang="uk-UA" sz="3200" b="1">
                <a:solidFill>
                  <a:schemeClr val="folHlink"/>
                </a:solidFill>
              </a:rPr>
              <a:t>Призначення </a:t>
            </a:r>
            <a:br>
              <a:rPr lang="uk-UA" altLang="uk-UA" sz="3200" b="1">
                <a:solidFill>
                  <a:schemeClr val="folHlink"/>
                </a:solidFill>
              </a:rPr>
            </a:br>
            <a:r>
              <a:rPr lang="uk-UA" altLang="uk-UA" sz="3200" b="1">
                <a:solidFill>
                  <a:schemeClr val="folHlink"/>
                </a:solidFill>
              </a:rPr>
              <a:t> інформаційних</a:t>
            </a:r>
            <a:r>
              <a:rPr lang="ru-RU" altLang="uk-UA" sz="3200" b="1">
                <a:solidFill>
                  <a:schemeClr val="folHlink"/>
                </a:solidFill>
              </a:rPr>
              <a:t> систем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763000" cy="3962400"/>
          </a:xfrm>
          <a:noFill/>
          <a:ln/>
        </p:spPr>
        <p:txBody>
          <a:bodyPr lIns="0" tIns="0" rIns="0" bIns="0"/>
          <a:lstStyle/>
          <a:p>
            <a:pPr algn="ctr"/>
            <a:r>
              <a:rPr lang="ru-RU" altLang="uk-UA" sz="2800" b="1">
                <a:solidFill>
                  <a:srgbClr val="00FF00"/>
                </a:solidFill>
              </a:rPr>
              <a:t>Автомат</a:t>
            </a:r>
            <a:r>
              <a:rPr lang="uk-UA" altLang="uk-UA" sz="2800" b="1">
                <a:solidFill>
                  <a:srgbClr val="00FF00"/>
                </a:solidFill>
              </a:rPr>
              <a:t>изація обліку і управління</a:t>
            </a:r>
            <a:r>
              <a:rPr lang="en-US" altLang="uk-UA" sz="2800" b="1">
                <a:solidFill>
                  <a:srgbClr val="00FF00"/>
                </a:solidFill>
              </a:rPr>
              <a:t> </a:t>
            </a:r>
            <a:r>
              <a:rPr lang="uk-UA" altLang="uk-UA" sz="2800" b="1">
                <a:solidFill>
                  <a:srgbClr val="00FF00"/>
                </a:solidFill>
              </a:rPr>
              <a:t>персоналом</a:t>
            </a:r>
            <a:endParaRPr lang="ru-RU" altLang="uk-UA" sz="2800" b="1">
              <a:solidFill>
                <a:srgbClr val="00FF00"/>
              </a:solidFill>
            </a:endParaRPr>
          </a:p>
          <a:p>
            <a:pPr algn="ctr"/>
            <a:r>
              <a:rPr lang="ru-RU" altLang="uk-UA" sz="2800" b="1">
                <a:solidFill>
                  <a:srgbClr val="00FF00"/>
                </a:solidFill>
              </a:rPr>
              <a:t>П</a:t>
            </a:r>
            <a:r>
              <a:rPr lang="uk-UA" altLang="uk-UA" sz="2800" b="1">
                <a:solidFill>
                  <a:srgbClr val="00FF00"/>
                </a:solidFill>
              </a:rPr>
              <a:t>рийняття ефективних рішень</a:t>
            </a:r>
            <a:endParaRPr lang="ru-RU" altLang="uk-UA" sz="2800" b="1">
              <a:solidFill>
                <a:srgbClr val="00FF00"/>
              </a:solidFill>
            </a:endParaRPr>
          </a:p>
          <a:p>
            <a:pPr algn="ctr"/>
            <a:r>
              <a:rPr lang="ru-RU" altLang="uk-UA" sz="2800" b="1">
                <a:solidFill>
                  <a:srgbClr val="00FF00"/>
                </a:solidFill>
              </a:rPr>
              <a:t>Оперативна</a:t>
            </a:r>
            <a:r>
              <a:rPr lang="uk-UA" altLang="uk-UA" sz="2800" b="1">
                <a:solidFill>
                  <a:srgbClr val="00FF00"/>
                </a:solidFill>
              </a:rPr>
              <a:t> підготовка звітності</a:t>
            </a:r>
            <a:endParaRPr lang="ru-RU" altLang="uk-UA" sz="2800" b="1">
              <a:solidFill>
                <a:srgbClr val="00FF00"/>
              </a:solidFill>
            </a:endParaRPr>
          </a:p>
          <a:p>
            <a:pPr algn="ctr"/>
            <a:r>
              <a:rPr lang="ru-RU" altLang="uk-UA" sz="2800" b="1">
                <a:solidFill>
                  <a:srgbClr val="00FF00"/>
                </a:solidFill>
              </a:rPr>
              <a:t>О</a:t>
            </a:r>
            <a:r>
              <a:rPr lang="uk-UA" altLang="uk-UA" sz="2800" b="1">
                <a:solidFill>
                  <a:srgbClr val="00FF00"/>
                </a:solidFill>
              </a:rPr>
              <a:t>птимальне використання професійних якостей працівників</a:t>
            </a:r>
            <a:endParaRPr lang="ru-RU" altLang="uk-UA" sz="2800" b="1">
              <a:solidFill>
                <a:srgbClr val="00FF00"/>
              </a:solidFill>
            </a:endParaRPr>
          </a:p>
          <a:p>
            <a:pPr algn="ctr"/>
            <a:r>
              <a:rPr lang="uk-UA" altLang="uk-UA" sz="2800" b="1">
                <a:solidFill>
                  <a:srgbClr val="00FF00"/>
                </a:solidFill>
              </a:rPr>
              <a:t>Зниження затрат на упраління підприємством</a:t>
            </a:r>
            <a:endParaRPr lang="ru-RU" altLang="uk-UA" sz="28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400800" cy="944563"/>
          </a:xfrm>
          <a:noFill/>
          <a:ln/>
        </p:spPr>
        <p:txBody>
          <a:bodyPr lIns="0" tIns="0" rIns="0" bIns="0" anchor="b"/>
          <a:lstStyle/>
          <a:p>
            <a:r>
              <a:rPr lang="uk-UA" altLang="uk-UA" b="1">
                <a:solidFill>
                  <a:schemeClr val="folHlink"/>
                </a:solidFill>
              </a:rPr>
              <a:t>Ефективність</a:t>
            </a:r>
            <a:r>
              <a:rPr lang="ru-RU" altLang="uk-UA" b="1">
                <a:solidFill>
                  <a:schemeClr val="folHlink"/>
                </a:solidFill>
              </a:rPr>
              <a:t> ІС</a:t>
            </a:r>
            <a:endParaRPr lang="en-US" altLang="uk-UA" b="1">
              <a:solidFill>
                <a:schemeClr val="folHlin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" y="16002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uk-UA" sz="3300" b="1">
                <a:solidFill>
                  <a:srgbClr val="00FF00"/>
                </a:solidFill>
              </a:rPr>
              <a:t>			</a:t>
            </a:r>
            <a:r>
              <a:rPr lang="uk-UA" altLang="uk-UA" sz="3300" b="1">
                <a:solidFill>
                  <a:srgbClr val="00FF00"/>
                </a:solidFill>
              </a:rPr>
              <a:t>Впровадження системи дозволяє підприємству одержати: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uk-UA" sz="3300" b="1">
                <a:solidFill>
                  <a:srgbClr val="00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altLang="uk-UA" sz="3300" b="1">
                <a:solidFill>
                  <a:srgbClr val="00FF00"/>
                </a:solidFill>
              </a:rPr>
              <a:t>О</a:t>
            </a:r>
            <a:r>
              <a:rPr lang="uk-UA" altLang="uk-UA" sz="3300" b="1">
                <a:solidFill>
                  <a:srgbClr val="00FF00"/>
                </a:solidFill>
              </a:rPr>
              <a:t>рганізаційний ефект</a:t>
            </a:r>
            <a:endParaRPr lang="ru-RU" altLang="uk-UA" sz="3300" b="1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uk-UA" sz="3300" b="1">
                <a:solidFill>
                  <a:srgbClr val="00FF00"/>
                </a:solidFill>
              </a:rPr>
              <a:t>Економічний ефект</a:t>
            </a:r>
            <a:endParaRPr lang="ru-RU" altLang="uk-UA" sz="3300" b="1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uk-UA" sz="3300" b="1">
                <a:solidFill>
                  <a:srgbClr val="00FF00"/>
                </a:solidFill>
              </a:rPr>
              <a:t>С</a:t>
            </a:r>
            <a:r>
              <a:rPr lang="uk-UA" altLang="uk-UA" sz="3300" b="1">
                <a:solidFill>
                  <a:srgbClr val="00FF00"/>
                </a:solidFill>
              </a:rPr>
              <a:t>оціальний ефект</a:t>
            </a:r>
            <a:endParaRPr lang="ru-RU" altLang="uk-UA" sz="3300" b="1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uk-UA" sz="3300" b="1">
                <a:solidFill>
                  <a:srgbClr val="00FF00"/>
                </a:solidFill>
              </a:rPr>
              <a:t> </a:t>
            </a:r>
            <a:endParaRPr lang="en-US" altLang="uk-UA" sz="33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>
                <a:solidFill>
                  <a:schemeClr val="folHlink"/>
                </a:solidFill>
              </a:rPr>
              <a:t>Аспекти мети ІС</a:t>
            </a:r>
            <a:endParaRPr lang="ru-RU" altLang="uk-UA" b="1">
              <a:solidFill>
                <a:schemeClr val="folHlink"/>
              </a:solidFill>
            </a:endParaRPr>
          </a:p>
        </p:txBody>
      </p:sp>
      <p:pic>
        <p:nvPicPr>
          <p:cNvPr id="29709" name="Picture 13" descr="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7272337" cy="4651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Модель–“цибулина” закритої ІС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165891" name="Picture 3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64235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b="1">
                <a:solidFill>
                  <a:schemeClr val="folHlink"/>
                </a:solidFill>
              </a:rPr>
              <a:t>Життєвий цикл розробки автоматизованих систем і місце в ньому технології SSADM</a:t>
            </a:r>
          </a:p>
        </p:txBody>
      </p:sp>
      <p:pic>
        <p:nvPicPr>
          <p:cNvPr id="147459" name="Picture 3" descr="Image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8207375" cy="482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404813"/>
            <a:ext cx="9144000" cy="568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uk-UA" altLang="uk-UA" sz="1600" dirty="0"/>
              <a:t/>
            </a:r>
            <a:br>
              <a:rPr lang="uk-UA" altLang="uk-UA" sz="1600" dirty="0"/>
            </a:br>
            <a:r>
              <a:rPr lang="uk-UA" altLang="uk-UA" sz="3600" b="1" dirty="0">
                <a:solidFill>
                  <a:schemeClr val="folHlink"/>
                </a:solidFill>
              </a:rPr>
              <a:t>Предмет </a:t>
            </a:r>
            <a:r>
              <a:rPr lang="uk-UA" altLang="uk-UA" sz="3600" b="1" dirty="0" smtClean="0">
                <a:solidFill>
                  <a:schemeClr val="folHlink"/>
                </a:solidFill>
              </a:rPr>
              <a:t>дослідження</a:t>
            </a:r>
            <a:r>
              <a:rPr lang="uk-UA" altLang="uk-UA" sz="3600" dirty="0" smtClean="0">
                <a:solidFill>
                  <a:srgbClr val="00FF00"/>
                </a:solidFill>
              </a:rPr>
              <a:t> </a:t>
            </a:r>
            <a:r>
              <a:rPr lang="uk-UA" altLang="uk-UA" sz="3600" dirty="0">
                <a:solidFill>
                  <a:srgbClr val="00FF00"/>
                </a:solidFill>
              </a:rPr>
              <a:t/>
            </a:r>
            <a:br>
              <a:rPr lang="uk-UA" altLang="uk-UA" sz="3600" dirty="0">
                <a:solidFill>
                  <a:srgbClr val="00FF00"/>
                </a:solidFill>
              </a:rPr>
            </a:br>
            <a:r>
              <a:rPr lang="uk-UA" altLang="uk-UA" sz="3200" dirty="0">
                <a:solidFill>
                  <a:srgbClr val="00FF00"/>
                </a:solidFill>
              </a:rPr>
              <a:t>Процес збирання, нагромадження, </a:t>
            </a:r>
            <a:r>
              <a:rPr lang="uk-UA" altLang="uk-UA" sz="3200" dirty="0" smtClean="0">
                <a:solidFill>
                  <a:srgbClr val="00FF00"/>
                </a:solidFill>
              </a:rPr>
              <a:t>зберігання, </a:t>
            </a:r>
            <a:r>
              <a:rPr lang="uk-UA" altLang="uk-UA" sz="3200" dirty="0">
                <a:solidFill>
                  <a:srgbClr val="00FF00"/>
                </a:solidFill>
              </a:rPr>
              <a:t>обробки і видачі за запитом чи замовленням інформації у вигляді даних і знань необхідних для керування об</a:t>
            </a:r>
            <a:r>
              <a:rPr lang="en-US" altLang="uk-UA" sz="3200" dirty="0">
                <a:solidFill>
                  <a:srgbClr val="00FF00"/>
                </a:solidFill>
              </a:rPr>
              <a:t>’</a:t>
            </a:r>
            <a:r>
              <a:rPr lang="uk-UA" altLang="uk-UA" sz="3200" dirty="0" err="1">
                <a:solidFill>
                  <a:srgbClr val="00FF00"/>
                </a:solidFill>
              </a:rPr>
              <a:t>єктом</a:t>
            </a:r>
            <a:r>
              <a:rPr lang="uk-UA" altLang="uk-UA" sz="3200" dirty="0">
                <a:solidFill>
                  <a:srgbClr val="00FF00"/>
                </a:solidFill>
              </a:rPr>
              <a:t> автоматизації.</a:t>
            </a:r>
            <a:r>
              <a:rPr lang="en-US" altLang="uk-UA" sz="3600" dirty="0">
                <a:solidFill>
                  <a:srgbClr val="00FF00"/>
                </a:solidFill>
              </a:rPr>
              <a:t/>
            </a:r>
            <a:br>
              <a:rPr lang="en-US" altLang="uk-UA" sz="3600" dirty="0">
                <a:solidFill>
                  <a:srgbClr val="00FF00"/>
                </a:solidFill>
              </a:rPr>
            </a:br>
            <a:r>
              <a:rPr lang="uk-UA" altLang="uk-UA" sz="3600" dirty="0">
                <a:solidFill>
                  <a:srgbClr val="00FF00"/>
                </a:solidFill>
              </a:rPr>
              <a:t/>
            </a:r>
            <a:br>
              <a:rPr lang="uk-UA" altLang="uk-UA" sz="3600" dirty="0">
                <a:solidFill>
                  <a:srgbClr val="00FF00"/>
                </a:solidFill>
              </a:rPr>
            </a:br>
            <a:r>
              <a:rPr lang="uk-UA" altLang="uk-UA" sz="3600" b="1" dirty="0">
                <a:solidFill>
                  <a:schemeClr val="folHlink"/>
                </a:solidFill>
              </a:rPr>
              <a:t>Об’єкт </a:t>
            </a:r>
            <a:r>
              <a:rPr lang="uk-UA" altLang="uk-UA" sz="3600" b="1" dirty="0" smtClean="0">
                <a:solidFill>
                  <a:schemeClr val="folHlink"/>
                </a:solidFill>
              </a:rPr>
              <a:t>дослідження</a:t>
            </a:r>
            <a:r>
              <a:rPr lang="uk-UA" altLang="uk-UA" sz="3600" b="1" dirty="0">
                <a:solidFill>
                  <a:schemeClr val="folHlink"/>
                </a:solidFill>
              </a:rPr>
              <a:t/>
            </a:r>
            <a:br>
              <a:rPr lang="uk-UA" altLang="uk-UA" sz="3600" b="1" dirty="0">
                <a:solidFill>
                  <a:schemeClr val="folHlink"/>
                </a:solidFill>
              </a:rPr>
            </a:br>
            <a:r>
              <a:rPr lang="uk-UA" altLang="uk-UA" sz="3600" dirty="0">
                <a:solidFill>
                  <a:srgbClr val="00FF00"/>
                </a:solidFill>
              </a:rPr>
              <a:t> </a:t>
            </a:r>
            <a:r>
              <a:rPr lang="uk-UA" altLang="uk-UA" sz="3000" dirty="0">
                <a:solidFill>
                  <a:srgbClr val="00FF00"/>
                </a:solidFill>
              </a:rPr>
              <a:t>Локально - обчислювальна мережа </a:t>
            </a:r>
            <a:r>
              <a:rPr lang="uk-UA" altLang="uk-UA" sz="3000" dirty="0" smtClean="0">
                <a:solidFill>
                  <a:srgbClr val="00FF00"/>
                </a:solidFill>
              </a:rPr>
              <a:t/>
            </a:r>
            <a:br>
              <a:rPr lang="uk-UA" altLang="uk-UA" sz="3000" dirty="0" smtClean="0">
                <a:solidFill>
                  <a:srgbClr val="00FF00"/>
                </a:solidFill>
              </a:rPr>
            </a:br>
            <a:r>
              <a:rPr lang="uk-UA" altLang="uk-UA" sz="3000" dirty="0" smtClean="0">
                <a:solidFill>
                  <a:srgbClr val="00FF00"/>
                </a:solidFill>
              </a:rPr>
              <a:t>ДНЗ «ВПУ-34 </a:t>
            </a:r>
            <a:r>
              <a:rPr lang="uk-UA" altLang="uk-UA" sz="3000" dirty="0" err="1" smtClean="0">
                <a:solidFill>
                  <a:srgbClr val="00FF00"/>
                </a:solidFill>
              </a:rPr>
              <a:t>м.Стрий</a:t>
            </a:r>
            <a:r>
              <a:rPr lang="uk-UA" altLang="uk-UA" sz="3000" dirty="0" smtClean="0">
                <a:solidFill>
                  <a:srgbClr val="00FF00"/>
                </a:solidFill>
              </a:rPr>
              <a:t>», </a:t>
            </a:r>
            <a:br>
              <a:rPr lang="uk-UA" altLang="uk-UA" sz="3000" dirty="0" smtClean="0">
                <a:solidFill>
                  <a:srgbClr val="00FF00"/>
                </a:solidFill>
              </a:rPr>
            </a:br>
            <a:r>
              <a:rPr lang="uk-UA" altLang="uk-UA" sz="3000" dirty="0" smtClean="0">
                <a:solidFill>
                  <a:srgbClr val="00FF00"/>
                </a:solidFill>
              </a:rPr>
              <a:t>підприємства</a:t>
            </a:r>
            <a:r>
              <a:rPr lang="uk-UA" altLang="uk-UA" sz="3000" dirty="0">
                <a:solidFill>
                  <a:srgbClr val="00FF00"/>
                </a:solidFill>
              </a:rPr>
              <a:t>, організації, </a:t>
            </a:r>
            <a:r>
              <a:rPr lang="uk-UA" altLang="uk-UA" sz="3000" dirty="0" smtClean="0">
                <a:solidFill>
                  <a:srgbClr val="00FF00"/>
                </a:solidFill>
              </a:rPr>
              <a:t>заклади, установи</a:t>
            </a:r>
            <a:r>
              <a:rPr lang="uk-UA" altLang="uk-UA" sz="3000" dirty="0">
                <a:solidFill>
                  <a:srgbClr val="00FF00"/>
                </a:solidFill>
              </a:rPr>
              <a:t>.</a:t>
            </a:r>
            <a:br>
              <a:rPr lang="uk-UA" altLang="uk-UA" sz="3000" dirty="0">
                <a:solidFill>
                  <a:srgbClr val="00FF00"/>
                </a:solidFill>
              </a:rPr>
            </a:br>
            <a:endParaRPr lang="ru-RU" altLang="uk-UA" sz="3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44675"/>
            <a:ext cx="8510587" cy="1325563"/>
          </a:xfrm>
        </p:spPr>
        <p:txBody>
          <a:bodyPr/>
          <a:lstStyle/>
          <a:p>
            <a:r>
              <a:rPr lang="uk-UA" altLang="uk-UA" sz="4000" b="1" dirty="0">
                <a:solidFill>
                  <a:srgbClr val="00FF00"/>
                </a:solidFill>
              </a:rPr>
              <a:t>5. Структура </a:t>
            </a:r>
            <a:r>
              <a:rPr lang="uk-UA" altLang="uk-UA" sz="4000" b="1" dirty="0" smtClean="0">
                <a:solidFill>
                  <a:srgbClr val="00FF00"/>
                </a:solidFill>
              </a:rPr>
              <a:t>ІС</a:t>
            </a:r>
            <a:r>
              <a:rPr lang="uk-UA" altLang="uk-UA" sz="4000" b="1" dirty="0">
                <a:solidFill>
                  <a:srgbClr val="00FF00"/>
                </a:solidFill>
              </a:rPr>
              <a:t>.</a:t>
            </a:r>
            <a:endParaRPr lang="ru-RU" altLang="uk-UA" sz="40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Фрагмент створення </a:t>
            </a:r>
            <a:br>
              <a:rPr lang="uk-UA" altLang="uk-UA" sz="4000" b="1">
                <a:solidFill>
                  <a:schemeClr val="folHlink"/>
                </a:solidFill>
              </a:rPr>
            </a:br>
            <a:r>
              <a:rPr lang="uk-UA" altLang="uk-UA" sz="4000" b="1">
                <a:solidFill>
                  <a:schemeClr val="folHlink"/>
                </a:solidFill>
              </a:rPr>
              <a:t>ІС виробничої фірми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48135" name="Picture 7" descr="1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497888" cy="511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800" b="1">
                <a:solidFill>
                  <a:schemeClr val="folHlink"/>
                </a:solidFill>
              </a:rPr>
              <a:t>Загальна схема формування математичної моделі інформаційної системи</a:t>
            </a:r>
            <a:endParaRPr lang="ru-RU" altLang="uk-UA" sz="2800" b="1">
              <a:solidFill>
                <a:schemeClr val="folHlink"/>
              </a:solidFill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827088" y="2130425"/>
            <a:ext cx="1944687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uk-UA" dirty="0">
                <a:solidFill>
                  <a:srgbClr val="000000"/>
                </a:solidFill>
                <a:latin typeface="Verdana" pitchFamily="34" charset="0"/>
              </a:rPr>
              <a:t>Реальна </a:t>
            </a:r>
          </a:p>
          <a:p>
            <a:pPr algn="ctr"/>
            <a:r>
              <a:rPr lang="uk-UA" altLang="uk-UA" dirty="0">
                <a:solidFill>
                  <a:srgbClr val="000000"/>
                </a:solidFill>
                <a:latin typeface="Verdana" pitchFamily="34" charset="0"/>
              </a:rPr>
              <a:t>система</a:t>
            </a:r>
            <a:endParaRPr lang="ru-RU" altLang="uk-UA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827088" y="3213100"/>
            <a:ext cx="19446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Декомпозиція 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системи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827088" y="4365625"/>
            <a:ext cx="19446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Визначення 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множини 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змінних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827088" y="5588000"/>
            <a:ext cx="19446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Визначення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 зв</a:t>
            </a:r>
            <a:r>
              <a:rPr lang="en-US" altLang="uk-UA">
                <a:solidFill>
                  <a:srgbClr val="000000"/>
                </a:solidFill>
                <a:latin typeface="Verdana" pitchFamily="34" charset="0"/>
              </a:rPr>
              <a:t>’</a:t>
            </a:r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язків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3563938" y="1341438"/>
            <a:ext cx="1944687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Планування 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і проведення 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експерименту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3563938" y="3141663"/>
            <a:ext cx="19446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Перевірка 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адекватності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3563938" y="4365625"/>
            <a:ext cx="19446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Ідентифікація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3563938" y="5300663"/>
            <a:ext cx="19446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Побудова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концептуальної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 моделі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6408738" y="2062163"/>
            <a:ext cx="19081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Модель 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системи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6408738" y="2924175"/>
            <a:ext cx="19081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Побудова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динамічної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 моделі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6443663" y="4149725"/>
            <a:ext cx="1908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Агрегація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моделей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 елементів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6408738" y="5373688"/>
            <a:ext cx="190817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Побудова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Моделей</a:t>
            </a:r>
          </a:p>
          <a:p>
            <a:pPr algn="ctr"/>
            <a:r>
              <a:rPr lang="uk-UA" altLang="uk-UA">
                <a:solidFill>
                  <a:srgbClr val="000000"/>
                </a:solidFill>
                <a:latin typeface="Verdana" pitchFamily="34" charset="0"/>
              </a:rPr>
              <a:t>елементів</a:t>
            </a:r>
            <a:endParaRPr lang="ru-RU" altLang="uk-UA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179388" y="1268413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179388" y="1268413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179388" y="659765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611188" y="1557338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250825" y="3068638"/>
            <a:ext cx="3079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uk-UA">
                <a:latin typeface="Verdana" pitchFamily="34" charset="0"/>
              </a:rPr>
              <a:t>АНАЛІЗ</a:t>
            </a:r>
            <a:endParaRPr lang="ru-RU" altLang="uk-UA">
              <a:latin typeface="Verdana" pitchFamily="34" charset="0"/>
            </a:endParaRPr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 flipV="1">
            <a:off x="8964613" y="1268413"/>
            <a:ext cx="0" cy="532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 flipV="1">
            <a:off x="8532813" y="1557338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18" name="Text Box 22"/>
          <p:cNvSpPr txBox="1">
            <a:spLocks noChangeArrowheads="1"/>
          </p:cNvSpPr>
          <p:nvPr/>
        </p:nvSpPr>
        <p:spPr bwMode="auto">
          <a:xfrm>
            <a:off x="8604250" y="3068638"/>
            <a:ext cx="2873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>
                <a:latin typeface="Verdana" pitchFamily="34" charset="0"/>
              </a:rPr>
              <a:t>СИНТЕЗ</a:t>
            </a:r>
            <a:endParaRPr lang="ru-RU" altLang="uk-UA">
              <a:latin typeface="Verdana" pitchFamily="34" charset="0"/>
            </a:endParaRPr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>
            <a:off x="5508625" y="1844675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>
            <a:off x="7451725" y="1844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1" name="Line 25"/>
          <p:cNvSpPr>
            <a:spLocks noChangeShapeType="1"/>
          </p:cNvSpPr>
          <p:nvPr/>
        </p:nvSpPr>
        <p:spPr bwMode="auto">
          <a:xfrm flipV="1">
            <a:off x="7524750" y="26368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2" name="Line 26"/>
          <p:cNvSpPr>
            <a:spLocks noChangeShapeType="1"/>
          </p:cNvSpPr>
          <p:nvPr/>
        </p:nvSpPr>
        <p:spPr bwMode="auto">
          <a:xfrm flipV="1">
            <a:off x="7524750" y="38608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3" name="Line 27"/>
          <p:cNvSpPr>
            <a:spLocks noChangeShapeType="1"/>
          </p:cNvSpPr>
          <p:nvPr/>
        </p:nvSpPr>
        <p:spPr bwMode="auto">
          <a:xfrm flipV="1">
            <a:off x="7524750" y="5084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4" name="Line 28"/>
          <p:cNvSpPr>
            <a:spLocks noChangeShapeType="1"/>
          </p:cNvSpPr>
          <p:nvPr/>
        </p:nvSpPr>
        <p:spPr bwMode="auto">
          <a:xfrm>
            <a:off x="5508625" y="580548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5" name="Line 29"/>
          <p:cNvSpPr>
            <a:spLocks noChangeShapeType="1"/>
          </p:cNvSpPr>
          <p:nvPr/>
        </p:nvSpPr>
        <p:spPr bwMode="auto">
          <a:xfrm>
            <a:off x="5508625" y="47244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6" name="Line 30"/>
          <p:cNvSpPr>
            <a:spLocks noChangeShapeType="1"/>
          </p:cNvSpPr>
          <p:nvPr/>
        </p:nvSpPr>
        <p:spPr bwMode="auto">
          <a:xfrm>
            <a:off x="5508625" y="35004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7" name="Line 31"/>
          <p:cNvSpPr>
            <a:spLocks noChangeShapeType="1"/>
          </p:cNvSpPr>
          <p:nvPr/>
        </p:nvSpPr>
        <p:spPr bwMode="auto">
          <a:xfrm flipV="1">
            <a:off x="5867400" y="24209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8" name="Line 32"/>
          <p:cNvSpPr>
            <a:spLocks noChangeShapeType="1"/>
          </p:cNvSpPr>
          <p:nvPr/>
        </p:nvSpPr>
        <p:spPr bwMode="auto">
          <a:xfrm>
            <a:off x="5867400" y="24209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29" name="Line 33"/>
          <p:cNvSpPr>
            <a:spLocks noChangeShapeType="1"/>
          </p:cNvSpPr>
          <p:nvPr/>
        </p:nvSpPr>
        <p:spPr bwMode="auto">
          <a:xfrm>
            <a:off x="6084888" y="357346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0" name="Line 34"/>
          <p:cNvSpPr>
            <a:spLocks noChangeShapeType="1"/>
          </p:cNvSpPr>
          <p:nvPr/>
        </p:nvSpPr>
        <p:spPr bwMode="auto">
          <a:xfrm>
            <a:off x="6084888" y="55895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1" name="Line 35"/>
          <p:cNvSpPr>
            <a:spLocks noChangeShapeType="1"/>
          </p:cNvSpPr>
          <p:nvPr/>
        </p:nvSpPr>
        <p:spPr bwMode="auto">
          <a:xfrm>
            <a:off x="6084888" y="35734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2" name="Line 36"/>
          <p:cNvSpPr>
            <a:spLocks noChangeShapeType="1"/>
          </p:cNvSpPr>
          <p:nvPr/>
        </p:nvSpPr>
        <p:spPr bwMode="auto">
          <a:xfrm>
            <a:off x="2771775" y="59499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3" name="Line 37"/>
          <p:cNvSpPr>
            <a:spLocks noChangeShapeType="1"/>
          </p:cNvSpPr>
          <p:nvPr/>
        </p:nvSpPr>
        <p:spPr bwMode="auto">
          <a:xfrm flipH="1">
            <a:off x="2771775" y="47244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4" name="Line 38"/>
          <p:cNvSpPr>
            <a:spLocks noChangeShapeType="1"/>
          </p:cNvSpPr>
          <p:nvPr/>
        </p:nvSpPr>
        <p:spPr bwMode="auto">
          <a:xfrm flipH="1">
            <a:off x="2771775" y="35004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5" name="Line 39"/>
          <p:cNvSpPr>
            <a:spLocks noChangeShapeType="1"/>
          </p:cNvSpPr>
          <p:nvPr/>
        </p:nvSpPr>
        <p:spPr bwMode="auto">
          <a:xfrm flipH="1">
            <a:off x="1619250" y="184467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6" name="Line 40"/>
          <p:cNvSpPr>
            <a:spLocks noChangeShapeType="1"/>
          </p:cNvSpPr>
          <p:nvPr/>
        </p:nvSpPr>
        <p:spPr bwMode="auto">
          <a:xfrm>
            <a:off x="1619250" y="1844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7" name="Line 41"/>
          <p:cNvSpPr>
            <a:spLocks noChangeShapeType="1"/>
          </p:cNvSpPr>
          <p:nvPr/>
        </p:nvSpPr>
        <p:spPr bwMode="auto">
          <a:xfrm>
            <a:off x="16192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8" name="Line 42"/>
          <p:cNvSpPr>
            <a:spLocks noChangeShapeType="1"/>
          </p:cNvSpPr>
          <p:nvPr/>
        </p:nvSpPr>
        <p:spPr bwMode="auto">
          <a:xfrm>
            <a:off x="1619250" y="3860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39" name="Line 43"/>
          <p:cNvSpPr>
            <a:spLocks noChangeShapeType="1"/>
          </p:cNvSpPr>
          <p:nvPr/>
        </p:nvSpPr>
        <p:spPr bwMode="auto">
          <a:xfrm>
            <a:off x="1619250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40" name="Line 44"/>
          <p:cNvSpPr>
            <a:spLocks noChangeShapeType="1"/>
          </p:cNvSpPr>
          <p:nvPr/>
        </p:nvSpPr>
        <p:spPr bwMode="auto">
          <a:xfrm>
            <a:off x="3132138" y="3716338"/>
            <a:ext cx="0" cy="201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41" name="Line 45"/>
          <p:cNvSpPr>
            <a:spLocks noChangeShapeType="1"/>
          </p:cNvSpPr>
          <p:nvPr/>
        </p:nvSpPr>
        <p:spPr bwMode="auto">
          <a:xfrm flipH="1">
            <a:off x="2771775" y="57340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7742" name="Line 46"/>
          <p:cNvSpPr>
            <a:spLocks noChangeShapeType="1"/>
          </p:cNvSpPr>
          <p:nvPr/>
        </p:nvSpPr>
        <p:spPr bwMode="auto">
          <a:xfrm flipH="1">
            <a:off x="2771775" y="37163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260350"/>
            <a:ext cx="6400800" cy="504825"/>
          </a:xfrm>
          <a:noFill/>
          <a:ln/>
        </p:spPr>
        <p:txBody>
          <a:bodyPr lIns="0" tIns="0" rIns="0" bIns="0" anchor="b"/>
          <a:lstStyle/>
          <a:p>
            <a:r>
              <a:rPr lang="ru-RU" altLang="uk-UA" b="1">
                <a:solidFill>
                  <a:schemeClr val="folHlink"/>
                </a:solidFill>
              </a:rPr>
              <a:t>А</a:t>
            </a:r>
            <a:r>
              <a:rPr lang="uk-UA" altLang="uk-UA" b="1">
                <a:solidFill>
                  <a:schemeClr val="folHlink"/>
                </a:solidFill>
              </a:rPr>
              <a:t>рхітектура</a:t>
            </a:r>
            <a:r>
              <a:rPr lang="ru-RU" altLang="uk-UA" b="1">
                <a:solidFill>
                  <a:schemeClr val="folHlink"/>
                </a:solidFill>
              </a:rPr>
              <a:t> систем</a:t>
            </a:r>
            <a:r>
              <a:rPr lang="uk-UA" altLang="uk-UA" b="1">
                <a:solidFill>
                  <a:schemeClr val="folHlink"/>
                </a:solidFill>
              </a:rPr>
              <a:t>и</a:t>
            </a:r>
            <a:endParaRPr lang="en-US" altLang="uk-UA" b="1">
              <a:solidFill>
                <a:schemeClr val="folHlink"/>
              </a:solidFill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28600" y="1125538"/>
            <a:ext cx="85201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uk-UA" sz="2400" b="1">
                <a:solidFill>
                  <a:srgbClr val="00FF00"/>
                </a:solidFill>
              </a:rPr>
              <a:t>Система по</a:t>
            </a:r>
            <a:r>
              <a:rPr lang="uk-UA" altLang="uk-UA" sz="2400" b="1">
                <a:solidFill>
                  <a:srgbClr val="00FF00"/>
                </a:solidFill>
              </a:rPr>
              <a:t>будована</a:t>
            </a:r>
            <a:r>
              <a:rPr lang="ru-RU" altLang="uk-UA" sz="2400" b="1">
                <a:solidFill>
                  <a:srgbClr val="00FF00"/>
                </a:solidFill>
              </a:rPr>
              <a:t> в а</a:t>
            </a:r>
            <a:r>
              <a:rPr lang="uk-UA" altLang="uk-UA" sz="2400" b="1">
                <a:solidFill>
                  <a:srgbClr val="00FF00"/>
                </a:solidFill>
              </a:rPr>
              <a:t>рхітектурі</a:t>
            </a:r>
            <a:r>
              <a:rPr lang="ru-RU" altLang="uk-UA" sz="2400" b="1">
                <a:solidFill>
                  <a:srgbClr val="00FF00"/>
                </a:solidFill>
              </a:rPr>
              <a:t> к</a:t>
            </a:r>
            <a:r>
              <a:rPr lang="uk-UA" altLang="uk-UA" sz="2400" b="1">
                <a:solidFill>
                  <a:srgbClr val="00FF00"/>
                </a:solidFill>
              </a:rPr>
              <a:t>лієнт</a:t>
            </a:r>
            <a:r>
              <a:rPr lang="ru-RU" altLang="uk-UA" sz="2400" b="1">
                <a:solidFill>
                  <a:srgbClr val="00FF00"/>
                </a:solidFill>
              </a:rPr>
              <a:t>-сервер</a:t>
            </a:r>
          </a:p>
          <a:p>
            <a:pPr>
              <a:lnSpc>
                <a:spcPct val="90000"/>
              </a:lnSpc>
            </a:pPr>
            <a:r>
              <a:rPr lang="ru-RU" altLang="uk-UA" sz="2400" b="1">
                <a:solidFill>
                  <a:srgbClr val="00FF00"/>
                </a:solidFill>
              </a:rPr>
              <a:t>СУБД</a:t>
            </a:r>
            <a:endParaRPr lang="en-US" altLang="uk-UA" sz="2400" b="1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uk-UA" sz="2400" b="1">
                <a:solidFill>
                  <a:srgbClr val="00FF00"/>
                </a:solidFill>
              </a:rPr>
              <a:t>Засоби розробки БД</a:t>
            </a:r>
            <a:endParaRPr lang="en-US" altLang="uk-UA" sz="2400" b="1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uk-UA" sz="2400" b="1">
                <a:solidFill>
                  <a:srgbClr val="00FF00"/>
                </a:solidFill>
              </a:rPr>
              <a:t>Засоби розробки</a:t>
            </a:r>
            <a:r>
              <a:rPr lang="ru-RU" altLang="uk-UA" sz="2400" b="1">
                <a:solidFill>
                  <a:srgbClr val="00FF00"/>
                </a:solidFill>
              </a:rPr>
              <a:t> </a:t>
            </a:r>
            <a:r>
              <a:rPr lang="uk-UA" altLang="uk-UA" sz="2400" b="1">
                <a:solidFill>
                  <a:srgbClr val="00FF00"/>
                </a:solidFill>
              </a:rPr>
              <a:t>додатків</a:t>
            </a:r>
            <a:endParaRPr lang="en-US" altLang="uk-UA" sz="2400" b="1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endParaRPr lang="ru-RU" altLang="uk-UA" sz="2400" b="1">
              <a:solidFill>
                <a:srgbClr val="00FF00"/>
              </a:solidFill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852738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91465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967038" y="2328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909888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2909888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681288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2628900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2738438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74320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2743200" y="217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2686050" y="2138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262890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62890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262890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grpSp>
        <p:nvGrpSpPr>
          <p:cNvPr id="158738" name="Group 18"/>
          <p:cNvGrpSpPr>
            <a:grpSpLocks/>
          </p:cNvGrpSpPr>
          <p:nvPr/>
        </p:nvGrpSpPr>
        <p:grpSpPr bwMode="auto">
          <a:xfrm>
            <a:off x="468313" y="2781300"/>
            <a:ext cx="7924800" cy="3671888"/>
            <a:chOff x="295" y="1752"/>
            <a:chExt cx="4992" cy="2313"/>
          </a:xfrm>
        </p:grpSpPr>
        <p:sp>
          <p:nvSpPr>
            <p:cNvPr id="158739" name="Rectangle 19"/>
            <p:cNvSpPr>
              <a:spLocks noChangeArrowheads="1"/>
            </p:cNvSpPr>
            <p:nvPr/>
          </p:nvSpPr>
          <p:spPr bwMode="auto">
            <a:xfrm>
              <a:off x="295" y="1752"/>
              <a:ext cx="4992" cy="2313"/>
            </a:xfrm>
            <a:prstGeom prst="rect">
              <a:avLst/>
            </a:prstGeom>
            <a:noFill/>
            <a:ln w="38100" cmpd="dbl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9pPr>
            </a:lstStyle>
            <a:p>
              <a:pPr algn="ctr">
                <a:buClr>
                  <a:srgbClr val="CCFFCC"/>
                </a:buClr>
                <a:buFont typeface="Symbol" pitchFamily="18" charset="2"/>
                <a:buNone/>
              </a:pPr>
              <a:r>
                <a:rPr lang="ru-RU" altLang="uk-UA" b="1">
                  <a:solidFill>
                    <a:schemeClr val="tx2"/>
                  </a:solidFill>
                </a:rPr>
                <a:t>Технолог</a:t>
              </a:r>
              <a:r>
                <a:rPr lang="uk-UA" altLang="uk-UA" b="1">
                  <a:solidFill>
                    <a:schemeClr val="tx2"/>
                  </a:solidFill>
                </a:rPr>
                <a:t>і</a:t>
              </a:r>
              <a:r>
                <a:rPr lang="ru-RU" altLang="uk-UA" b="1">
                  <a:solidFill>
                    <a:schemeClr val="tx2"/>
                  </a:solidFill>
                </a:rPr>
                <a:t>я к</a:t>
              </a:r>
              <a:r>
                <a:rPr lang="uk-UA" altLang="uk-UA" b="1">
                  <a:solidFill>
                    <a:schemeClr val="tx2"/>
                  </a:solidFill>
                </a:rPr>
                <a:t>лієнт</a:t>
              </a:r>
              <a:r>
                <a:rPr lang="ru-RU" altLang="uk-UA" b="1">
                  <a:solidFill>
                    <a:schemeClr val="tx2"/>
                  </a:solidFill>
                </a:rPr>
                <a:t>-сервер</a:t>
              </a:r>
              <a:r>
                <a:rPr lang="ru-RU" altLang="uk-UA" b="1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endParaRPr lang="ru-RU" altLang="uk-UA" sz="3600">
                <a:solidFill>
                  <a:schemeClr val="tx2"/>
                </a:solidFill>
              </a:endParaRPr>
            </a:p>
          </p:txBody>
        </p:sp>
        <p:sp>
          <p:nvSpPr>
            <p:cNvPr id="158740" name="AutoShape 20"/>
            <p:cNvSpPr>
              <a:spLocks noChangeArrowheads="1"/>
            </p:cNvSpPr>
            <p:nvPr/>
          </p:nvSpPr>
          <p:spPr bwMode="auto">
            <a:xfrm>
              <a:off x="405" y="2205"/>
              <a:ext cx="1296" cy="1787"/>
            </a:xfrm>
            <a:prstGeom prst="can">
              <a:avLst>
                <a:gd name="adj" fmla="val 34471"/>
              </a:avLst>
            </a:prstGeom>
            <a:gradFill rotWithShape="0">
              <a:gsLst>
                <a:gs pos="0">
                  <a:srgbClr val="00CCFF"/>
                </a:gs>
                <a:gs pos="5000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uk-UA" sz="2400" b="1">
                  <a:solidFill>
                    <a:schemeClr val="tx2"/>
                  </a:solidFill>
                  <a:latin typeface="Albertus Extra Bold" pitchFamily="34" charset="0"/>
                </a:rPr>
                <a:t>СУБД</a:t>
              </a:r>
            </a:p>
            <a:p>
              <a:pPr algn="ctr" eaLnBrk="0" hangingPunct="0"/>
              <a:r>
                <a:rPr lang="en-US" altLang="uk-UA" b="1">
                  <a:solidFill>
                    <a:schemeClr val="tx2"/>
                  </a:solidFill>
                  <a:latin typeface="Albertus Extra Bold" pitchFamily="34" charset="0"/>
                </a:rPr>
                <a:t>(Windows /Linux)</a:t>
              </a:r>
              <a:endParaRPr lang="ru-RU" altLang="uk-UA" sz="2400" b="1">
                <a:solidFill>
                  <a:schemeClr val="tx2"/>
                </a:solidFill>
                <a:latin typeface="Albertus Extra Bold" pitchFamily="34" charset="0"/>
              </a:endParaRPr>
            </a:p>
          </p:txBody>
        </p:sp>
        <p:sp>
          <p:nvSpPr>
            <p:cNvPr id="158741" name="AutoShape 21"/>
            <p:cNvSpPr>
              <a:spLocks noChangeArrowheads="1"/>
            </p:cNvSpPr>
            <p:nvPr/>
          </p:nvSpPr>
          <p:spPr bwMode="auto">
            <a:xfrm>
              <a:off x="1708" y="2704"/>
              <a:ext cx="809" cy="250"/>
            </a:xfrm>
            <a:prstGeom prst="leftRightArrow">
              <a:avLst>
                <a:gd name="adj1" fmla="val 50000"/>
                <a:gd name="adj2" fmla="val 64720"/>
              </a:avLst>
            </a:prstGeom>
            <a:solidFill>
              <a:srgbClr val="00C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8742" name="AutoShape 22"/>
            <p:cNvSpPr>
              <a:spLocks noChangeArrowheads="1"/>
            </p:cNvSpPr>
            <p:nvPr/>
          </p:nvSpPr>
          <p:spPr bwMode="auto">
            <a:xfrm>
              <a:off x="1708" y="3521"/>
              <a:ext cx="809" cy="250"/>
            </a:xfrm>
            <a:prstGeom prst="leftRightArrow">
              <a:avLst>
                <a:gd name="adj1" fmla="val 50000"/>
                <a:gd name="adj2" fmla="val 64720"/>
              </a:avLst>
            </a:prstGeom>
            <a:solidFill>
              <a:srgbClr val="00C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8743" name="Rectangle 23"/>
            <p:cNvSpPr>
              <a:spLocks noChangeArrowheads="1"/>
            </p:cNvSpPr>
            <p:nvPr/>
          </p:nvSpPr>
          <p:spPr bwMode="auto">
            <a:xfrm>
              <a:off x="2517" y="2523"/>
              <a:ext cx="2304" cy="52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uk-UA" b="1"/>
                <a:t>ПК-к</a:t>
              </a:r>
              <a:r>
                <a:rPr lang="uk-UA" altLang="uk-UA" b="1"/>
                <a:t>лієнт</a:t>
              </a:r>
              <a:endParaRPr lang="ru-RU" altLang="uk-UA" b="1">
                <a:latin typeface="Albertus Extra Bold" pitchFamily="34" charset="0"/>
              </a:endParaRPr>
            </a:p>
          </p:txBody>
        </p:sp>
        <p:sp>
          <p:nvSpPr>
            <p:cNvPr id="158744" name="Rectangle 24"/>
            <p:cNvSpPr>
              <a:spLocks noChangeArrowheads="1"/>
            </p:cNvSpPr>
            <p:nvPr/>
          </p:nvSpPr>
          <p:spPr bwMode="auto">
            <a:xfrm>
              <a:off x="2517" y="3401"/>
              <a:ext cx="2304" cy="52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uk-UA" b="1"/>
                <a:t>WWW</a:t>
              </a:r>
              <a:r>
                <a:rPr lang="ru-RU" altLang="uk-UA" b="1"/>
                <a:t>-к</a:t>
              </a:r>
              <a:r>
                <a:rPr lang="uk-UA" altLang="uk-UA" b="1"/>
                <a:t>лієнт</a:t>
              </a:r>
              <a:endParaRPr lang="ru-RU" altLang="uk-UA" b="1">
                <a:latin typeface="Albertus Extra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Розподіл ресурсів за водоспадною моделлю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159747" name="Picture 3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351837" cy="47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Фактичні пов</a:t>
            </a:r>
            <a:r>
              <a:rPr lang="en-US" altLang="uk-UA" sz="4000" b="1">
                <a:solidFill>
                  <a:schemeClr val="folHlink"/>
                </a:solidFill>
              </a:rPr>
              <a:t>’</a:t>
            </a:r>
            <a:r>
              <a:rPr lang="uk-UA" altLang="uk-UA" sz="4000" b="1">
                <a:solidFill>
                  <a:schemeClr val="folHlink"/>
                </a:solidFill>
              </a:rPr>
              <a:t>язання між елементами водоспадної моделі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160771" name="Picture 3" descr="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84963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 dirty="0">
                <a:solidFill>
                  <a:schemeClr val="folHlink"/>
                </a:solidFill>
              </a:rPr>
              <a:t>Вдосконалення класичної схеми </a:t>
            </a:r>
            <a:r>
              <a:rPr lang="uk-UA" altLang="uk-UA" sz="4000" b="1" dirty="0" err="1" smtClean="0">
                <a:solidFill>
                  <a:schemeClr val="folHlink"/>
                </a:solidFill>
              </a:rPr>
              <a:t>проєктування</a:t>
            </a:r>
            <a:endParaRPr lang="ru-RU" altLang="uk-UA" sz="4000" b="1" dirty="0">
              <a:solidFill>
                <a:schemeClr val="folHlink"/>
              </a:solidFill>
            </a:endParaRPr>
          </a:p>
        </p:txBody>
      </p:sp>
      <p:pic>
        <p:nvPicPr>
          <p:cNvPr id="161795" name="Picture 3" descr="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640762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b="1">
                <a:solidFill>
                  <a:schemeClr val="folHlink"/>
                </a:solidFill>
              </a:rPr>
              <a:t>Структура АСУ і АСОД</a:t>
            </a:r>
            <a:r>
              <a:rPr lang="ru-RU" altLang="uk-UA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67939" name="Picture 3" descr="Imag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8207375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60350"/>
            <a:ext cx="8510588" cy="608013"/>
          </a:xfrm>
        </p:spPr>
        <p:txBody>
          <a:bodyPr/>
          <a:lstStyle/>
          <a:p>
            <a:r>
              <a:rPr lang="uk-UA" altLang="uk-UA" sz="4000" b="1">
                <a:solidFill>
                  <a:schemeClr val="folHlink"/>
                </a:solidFill>
              </a:rPr>
              <a:t>Схема роботи системи</a:t>
            </a:r>
            <a:endParaRPr lang="ru-RU" altLang="uk-UA" sz="4000" b="1">
              <a:solidFill>
                <a:schemeClr val="folHlink"/>
              </a:solidFill>
            </a:endParaRPr>
          </a:p>
        </p:txBody>
      </p:sp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69607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>
                <a:solidFill>
                  <a:schemeClr val="folHlink"/>
                </a:solidFill>
              </a:rPr>
              <a:t>DFD</a:t>
            </a:r>
            <a:endParaRPr lang="ru-RU" altLang="uk-UA">
              <a:solidFill>
                <a:schemeClr val="folHlink"/>
              </a:solidFill>
            </a:endParaRPr>
          </a:p>
        </p:txBody>
      </p:sp>
      <p:pic>
        <p:nvPicPr>
          <p:cNvPr id="184324" name="Picture 4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 r="7333" b="14487"/>
          <a:stretch>
            <a:fillRect/>
          </a:stretch>
        </p:blipFill>
        <p:spPr bwMode="auto">
          <a:xfrm>
            <a:off x="684213" y="1773238"/>
            <a:ext cx="7777162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333375"/>
            <a:ext cx="8569325" cy="6119813"/>
          </a:xfrm>
        </p:spPr>
        <p:txBody>
          <a:bodyPr/>
          <a:lstStyle/>
          <a:p>
            <a:pPr lvl="1" algn="ctr">
              <a:lnSpc>
                <a:spcPct val="90000"/>
              </a:lnSpc>
              <a:buFontTx/>
              <a:buNone/>
            </a:pPr>
            <a:r>
              <a:rPr lang="uk-UA" altLang="uk-UA" sz="1800" b="1" dirty="0">
                <a:solidFill>
                  <a:schemeClr val="folHlink"/>
                </a:solidFill>
              </a:rPr>
              <a:t>	</a:t>
            </a:r>
            <a:r>
              <a:rPr lang="uk-UA" altLang="uk-UA" sz="2100" b="1" dirty="0">
                <a:solidFill>
                  <a:schemeClr val="folHlink"/>
                </a:solidFill>
              </a:rPr>
              <a:t>	</a:t>
            </a:r>
            <a:endParaRPr lang="en-US" altLang="uk-UA" sz="2100" b="1" dirty="0">
              <a:solidFill>
                <a:schemeClr val="folHlink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uk-UA" altLang="uk-UA" b="1" dirty="0">
                <a:solidFill>
                  <a:schemeClr val="folHlink"/>
                </a:solidFill>
              </a:rPr>
              <a:t>Мета </a:t>
            </a:r>
            <a:r>
              <a:rPr lang="uk-UA" altLang="uk-UA" b="1" dirty="0" smtClean="0">
                <a:solidFill>
                  <a:schemeClr val="folHlink"/>
                </a:solidFill>
              </a:rPr>
              <a:t>заняття</a:t>
            </a:r>
            <a:endParaRPr lang="uk-UA" altLang="uk-UA" b="1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uk-UA" altLang="uk-UA" sz="2000" b="1" dirty="0">
                <a:solidFill>
                  <a:srgbClr val="00FF00"/>
                </a:solidFill>
              </a:rPr>
              <a:t>Формування пізнавальних інтересів, потреби в комп’ютерно-інформаційних знаннях і вміння їх застосовувати в майбутньому в усіх сферах своєї діяльності;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uk-UA" altLang="uk-UA" sz="2000" b="1" dirty="0">
              <a:solidFill>
                <a:srgbClr val="00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uk-UA" altLang="uk-UA" sz="2000" b="1" dirty="0">
                <a:solidFill>
                  <a:srgbClr val="00FF00"/>
                </a:solidFill>
              </a:rPr>
              <a:t>Набуття знань з побудови і функціонування інформаційних систем на рівні </a:t>
            </a:r>
            <a:r>
              <a:rPr lang="uk-UA" altLang="uk-UA" sz="2000" b="1" dirty="0" smtClean="0">
                <a:solidFill>
                  <a:srgbClr val="00FF00"/>
                </a:solidFill>
              </a:rPr>
              <a:t>підприємств, організацій, закладів та установ в умовах ринкової </a:t>
            </a:r>
            <a:r>
              <a:rPr lang="uk-UA" altLang="uk-UA" sz="2000" b="1" dirty="0">
                <a:solidFill>
                  <a:srgbClr val="00FF00"/>
                </a:solidFill>
              </a:rPr>
              <a:t>економіки;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uk-UA" altLang="uk-UA" sz="2000" b="1" dirty="0">
              <a:solidFill>
                <a:srgbClr val="00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uk-UA" altLang="uk-UA" sz="2000" b="1" dirty="0">
                <a:solidFill>
                  <a:srgbClr val="00FF00"/>
                </a:solidFill>
              </a:rPr>
              <a:t>Дослідження </a:t>
            </a:r>
            <a:r>
              <a:rPr lang="uk-UA" altLang="uk-UA" sz="2000" b="1" dirty="0" smtClean="0">
                <a:solidFill>
                  <a:srgbClr val="00FF00"/>
                </a:solidFill>
              </a:rPr>
              <a:t>технологій </a:t>
            </a:r>
            <a:r>
              <a:rPr lang="uk-UA" altLang="uk-UA" sz="2000" b="1" dirty="0">
                <a:solidFill>
                  <a:srgbClr val="00FF00"/>
                </a:solidFill>
              </a:rPr>
              <a:t>обробки управлінської інформації в розрізі існуючих функціональних напрямків менеджерської </a:t>
            </a:r>
            <a:r>
              <a:rPr lang="uk-UA" altLang="uk-UA" sz="2000" b="1" dirty="0" smtClean="0">
                <a:solidFill>
                  <a:srgbClr val="00FF00"/>
                </a:solidFill>
              </a:rPr>
              <a:t>діяльності;</a:t>
            </a:r>
            <a:endParaRPr lang="uk-UA" altLang="uk-UA" sz="2000" b="1" dirty="0">
              <a:solidFill>
                <a:srgbClr val="00FF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uk-UA" altLang="uk-UA" sz="2000" b="1" dirty="0">
              <a:solidFill>
                <a:srgbClr val="00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uk-UA" altLang="uk-UA" sz="2000" b="1" dirty="0">
                <a:solidFill>
                  <a:srgbClr val="00FF00"/>
                </a:solidFill>
              </a:rPr>
              <a:t>Розробка інформаційної системи управлінських процесів, підсистем підтримки прийняття рішень.</a:t>
            </a:r>
            <a:r>
              <a:rPr lang="uk-UA" altLang="uk-UA" sz="2000" dirty="0"/>
              <a:t> </a:t>
            </a:r>
            <a:endParaRPr lang="en-US" altLang="uk-UA" sz="2400" b="1" dirty="0">
              <a:solidFill>
                <a:schemeClr val="folHlink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uk-UA" altLang="uk-UA" sz="2100" dirty="0">
                <a:solidFill>
                  <a:srgbClr val="00FF00"/>
                </a:solidFill>
              </a:rPr>
              <a:t>	</a:t>
            </a:r>
            <a:endParaRPr lang="ru-RU" altLang="uk-UA" sz="21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28600"/>
            <a:ext cx="8488363" cy="6440488"/>
          </a:xfrm>
        </p:spPr>
        <p:txBody>
          <a:bodyPr/>
          <a:lstStyle/>
          <a:p>
            <a:r>
              <a:rPr lang="uk-UA" altLang="uk-UA" sz="4000" b="1" dirty="0">
                <a:solidFill>
                  <a:schemeClr val="folHlink"/>
                </a:solidFill>
              </a:rPr>
              <a:t>Питання для самоконтролю</a:t>
            </a:r>
            <a:r>
              <a:rPr lang="uk-UA" altLang="uk-UA" sz="4000" dirty="0">
                <a:solidFill>
                  <a:schemeClr val="folHlink"/>
                </a:solidFill>
              </a:rPr>
              <a:t/>
            </a:r>
            <a:br>
              <a:rPr lang="uk-UA" altLang="uk-UA" sz="4000" dirty="0">
                <a:solidFill>
                  <a:schemeClr val="folHlink"/>
                </a:solidFill>
              </a:rPr>
            </a:br>
            <a:r>
              <a:rPr lang="uk-UA" altLang="uk-UA" sz="2400" dirty="0">
                <a:solidFill>
                  <a:srgbClr val="00FF00"/>
                </a:solidFill>
              </a:rPr>
              <a:t>Який зміст поняття «інформаційна система»</a:t>
            </a:r>
            <a:r>
              <a:rPr lang="ru-RU" altLang="uk-UA" sz="2400" dirty="0">
                <a:solidFill>
                  <a:srgbClr val="00FF00"/>
                </a:solidFill>
              </a:rPr>
              <a:t>?</a:t>
            </a:r>
            <a:r>
              <a:rPr lang="uk-UA" altLang="uk-UA" sz="2400" dirty="0">
                <a:solidFill>
                  <a:srgbClr val="00FF00"/>
                </a:solidFill>
              </a:rPr>
              <a:t/>
            </a:r>
            <a:br>
              <a:rPr lang="uk-UA" altLang="uk-UA" sz="2400" dirty="0">
                <a:solidFill>
                  <a:srgbClr val="00FF00"/>
                </a:solidFill>
              </a:rPr>
            </a:br>
            <a:r>
              <a:rPr lang="uk-UA" altLang="uk-UA" sz="2400" dirty="0">
                <a:solidFill>
                  <a:srgbClr val="00FF00"/>
                </a:solidFill>
              </a:rPr>
              <a:t>Назвіть приклади інформаційних систем</a:t>
            </a:r>
            <a:r>
              <a:rPr lang="en-US" altLang="uk-UA" sz="2400" dirty="0">
                <a:solidFill>
                  <a:srgbClr val="00FF00"/>
                </a:solidFill>
              </a:rPr>
              <a:t>?</a:t>
            </a:r>
            <a:r>
              <a:rPr lang="uk-UA" altLang="uk-UA" sz="2400" dirty="0">
                <a:solidFill>
                  <a:srgbClr val="00FF00"/>
                </a:solidFill>
              </a:rPr>
              <a:t/>
            </a:r>
            <a:br>
              <a:rPr lang="uk-UA" altLang="uk-UA" sz="2400" dirty="0">
                <a:solidFill>
                  <a:srgbClr val="00FF00"/>
                </a:solidFill>
              </a:rPr>
            </a:br>
            <a:r>
              <a:rPr lang="uk-UA" altLang="uk-UA" sz="2400" dirty="0">
                <a:solidFill>
                  <a:srgbClr val="00FF00"/>
                </a:solidFill>
              </a:rPr>
              <a:t>Що є характерним для структурної методології </a:t>
            </a:r>
            <a:r>
              <a:rPr lang="uk-UA" altLang="uk-UA" sz="2400" dirty="0" err="1" smtClean="0">
                <a:solidFill>
                  <a:srgbClr val="00FF00"/>
                </a:solidFill>
              </a:rPr>
              <a:t>проєктування</a:t>
            </a:r>
            <a:r>
              <a:rPr lang="uk-UA" altLang="uk-UA" sz="2400" dirty="0" smtClean="0">
                <a:solidFill>
                  <a:srgbClr val="00FF00"/>
                </a:solidFill>
              </a:rPr>
              <a:t> </a:t>
            </a:r>
            <a:r>
              <a:rPr lang="uk-UA" altLang="uk-UA" sz="2400" dirty="0">
                <a:solidFill>
                  <a:srgbClr val="00FF00"/>
                </a:solidFill>
              </a:rPr>
              <a:t>інформаційних систем</a:t>
            </a:r>
            <a:r>
              <a:rPr lang="ru-RU" altLang="uk-UA" sz="2400" dirty="0">
                <a:solidFill>
                  <a:srgbClr val="00FF00"/>
                </a:solidFill>
              </a:rPr>
              <a:t>?</a:t>
            </a:r>
            <a:r>
              <a:rPr lang="uk-UA" altLang="uk-UA" sz="2400" dirty="0">
                <a:solidFill>
                  <a:srgbClr val="00FF00"/>
                </a:solidFill>
              </a:rPr>
              <a:t/>
            </a:r>
            <a:br>
              <a:rPr lang="uk-UA" altLang="uk-UA" sz="2400" dirty="0">
                <a:solidFill>
                  <a:srgbClr val="00FF00"/>
                </a:solidFill>
              </a:rPr>
            </a:br>
            <a:r>
              <a:rPr lang="uk-UA" altLang="uk-UA" sz="2400" dirty="0">
                <a:solidFill>
                  <a:srgbClr val="00FF00"/>
                </a:solidFill>
              </a:rPr>
              <a:t>Які основні особливості </a:t>
            </a:r>
            <a:r>
              <a:rPr lang="en-US" altLang="uk-UA" sz="2400" dirty="0">
                <a:solidFill>
                  <a:srgbClr val="00FF00"/>
                </a:solidFill>
              </a:rPr>
              <a:t>CASE</a:t>
            </a:r>
            <a:r>
              <a:rPr lang="uk-UA" altLang="uk-UA" sz="2400" dirty="0" err="1">
                <a:solidFill>
                  <a:srgbClr val="00FF00"/>
                </a:solidFill>
              </a:rPr>
              <a:t>-технології</a:t>
            </a:r>
            <a:r>
              <a:rPr lang="uk-UA" altLang="uk-UA" sz="2400" dirty="0">
                <a:solidFill>
                  <a:srgbClr val="00FF00"/>
                </a:solidFill>
              </a:rPr>
              <a:t> </a:t>
            </a:r>
            <a:r>
              <a:rPr lang="uk-UA" altLang="uk-UA" sz="2400" dirty="0" err="1" smtClean="0">
                <a:solidFill>
                  <a:srgbClr val="00FF00"/>
                </a:solidFill>
              </a:rPr>
              <a:t>проєктування</a:t>
            </a:r>
            <a:r>
              <a:rPr lang="uk-UA" altLang="uk-UA" sz="2400" dirty="0" smtClean="0">
                <a:solidFill>
                  <a:srgbClr val="00FF00"/>
                </a:solidFill>
              </a:rPr>
              <a:t> </a:t>
            </a:r>
            <a:r>
              <a:rPr lang="uk-UA" altLang="uk-UA" sz="2400" dirty="0">
                <a:solidFill>
                  <a:srgbClr val="00FF00"/>
                </a:solidFill>
              </a:rPr>
              <a:t>інформаційних систем</a:t>
            </a:r>
            <a:r>
              <a:rPr lang="ru-RU" altLang="uk-UA" sz="2400" dirty="0">
                <a:solidFill>
                  <a:srgbClr val="00FF00"/>
                </a:solidFill>
              </a:rPr>
              <a:t>?</a:t>
            </a:r>
            <a:r>
              <a:rPr lang="uk-UA" altLang="uk-UA" sz="2400" dirty="0">
                <a:solidFill>
                  <a:srgbClr val="00FF00"/>
                </a:solidFill>
              </a:rPr>
              <a:t/>
            </a:r>
            <a:br>
              <a:rPr lang="uk-UA" altLang="uk-UA" sz="2400" dirty="0">
                <a:solidFill>
                  <a:srgbClr val="00FF00"/>
                </a:solidFill>
              </a:rPr>
            </a:br>
            <a:r>
              <a:rPr lang="uk-UA" altLang="uk-UA" sz="2400" dirty="0">
                <a:solidFill>
                  <a:srgbClr val="00FF00"/>
                </a:solidFill>
              </a:rPr>
              <a:t>Що розуміють під схемами </a:t>
            </a:r>
            <a:r>
              <a:rPr lang="uk-UA" altLang="uk-UA" sz="2400" dirty="0" err="1" smtClean="0">
                <a:solidFill>
                  <a:srgbClr val="00FF00"/>
                </a:solidFill>
              </a:rPr>
              <a:t>проєктування</a:t>
            </a:r>
            <a:r>
              <a:rPr lang="uk-UA" altLang="uk-UA" sz="2400" dirty="0" smtClean="0">
                <a:solidFill>
                  <a:srgbClr val="00FF00"/>
                </a:solidFill>
              </a:rPr>
              <a:t> </a:t>
            </a:r>
            <a:r>
              <a:rPr lang="uk-UA" altLang="uk-UA" sz="2400" dirty="0">
                <a:solidFill>
                  <a:srgbClr val="00FF00"/>
                </a:solidFill>
              </a:rPr>
              <a:t>інформаційних систем</a:t>
            </a:r>
            <a:r>
              <a:rPr lang="ru-RU" altLang="uk-UA" sz="2400" dirty="0">
                <a:solidFill>
                  <a:srgbClr val="00FF00"/>
                </a:solidFill>
              </a:rPr>
              <a:t>?</a:t>
            </a:r>
            <a:r>
              <a:rPr lang="uk-UA" altLang="uk-UA" sz="2400" dirty="0">
                <a:solidFill>
                  <a:srgbClr val="00FF00"/>
                </a:solidFill>
              </a:rPr>
              <a:t/>
            </a:r>
            <a:br>
              <a:rPr lang="uk-UA" altLang="uk-UA" sz="2400" dirty="0">
                <a:solidFill>
                  <a:srgbClr val="00FF00"/>
                </a:solidFill>
              </a:rPr>
            </a:br>
            <a:r>
              <a:rPr lang="uk-UA" altLang="uk-UA" sz="2400" dirty="0">
                <a:solidFill>
                  <a:srgbClr val="00FF00"/>
                </a:solidFill>
              </a:rPr>
              <a:t>Які класичні моделі циклу життя інформаційної системи отримали найбільше поширення</a:t>
            </a:r>
            <a:r>
              <a:rPr lang="ru-RU" altLang="uk-UA" sz="2400" dirty="0">
                <a:solidFill>
                  <a:srgbClr val="00FF00"/>
                </a:solidFill>
              </a:rPr>
              <a:t>?</a:t>
            </a:r>
            <a:r>
              <a:rPr lang="uk-UA" altLang="uk-UA" sz="2400" dirty="0">
                <a:solidFill>
                  <a:srgbClr val="00FF00"/>
                </a:solidFill>
              </a:rPr>
              <a:t/>
            </a:r>
            <a:br>
              <a:rPr lang="uk-UA" altLang="uk-UA" sz="2400" dirty="0">
                <a:solidFill>
                  <a:srgbClr val="00FF00"/>
                </a:solidFill>
              </a:rPr>
            </a:br>
            <a:r>
              <a:rPr lang="uk-UA" altLang="uk-UA" sz="2400" dirty="0">
                <a:solidFill>
                  <a:srgbClr val="00FF00"/>
                </a:solidFill>
              </a:rPr>
              <a:t>Що таке «бізнес-процес»</a:t>
            </a:r>
            <a:r>
              <a:rPr lang="en-US" altLang="uk-UA" sz="2400" dirty="0">
                <a:solidFill>
                  <a:srgbClr val="00FF00"/>
                </a:solidFill>
              </a:rPr>
              <a:t>?</a:t>
            </a:r>
            <a:r>
              <a:rPr lang="uk-UA" altLang="uk-UA" sz="2400" dirty="0">
                <a:solidFill>
                  <a:srgbClr val="00FF00"/>
                </a:solidFill>
              </a:rPr>
              <a:t/>
            </a:r>
            <a:br>
              <a:rPr lang="uk-UA" altLang="uk-UA" sz="2400" dirty="0">
                <a:solidFill>
                  <a:srgbClr val="00FF00"/>
                </a:solidFill>
              </a:rPr>
            </a:br>
            <a:r>
              <a:rPr lang="uk-UA" altLang="uk-UA" sz="2400" dirty="0">
                <a:solidFill>
                  <a:srgbClr val="00FF00"/>
                </a:solidFill>
              </a:rPr>
              <a:t> Що таке відкрита система та які її основні риси</a:t>
            </a:r>
            <a:r>
              <a:rPr lang="ru-RU" altLang="uk-UA" sz="2400" dirty="0">
                <a:solidFill>
                  <a:srgbClr val="00FF00"/>
                </a:solidFill>
              </a:rPr>
              <a:t>?</a:t>
            </a:r>
            <a:br>
              <a:rPr lang="ru-RU" altLang="uk-UA" sz="2400" dirty="0">
                <a:solidFill>
                  <a:srgbClr val="00FF00"/>
                </a:solidFill>
              </a:rPr>
            </a:b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r>
              <a:rPr lang="uk-UA" altLang="uk-UA" sz="2400" dirty="0">
                <a:solidFill>
                  <a:srgbClr val="00FF00"/>
                </a:solidFill>
              </a:rPr>
              <a:t>Яким чином відбувається формування спільної мови між професіоналами в області інформаційних технологій та керуючими компаніями і фахівцями-технологами</a:t>
            </a:r>
            <a:r>
              <a:rPr lang="ru-RU" altLang="uk-UA" sz="2400" dirty="0">
                <a:solidFill>
                  <a:srgbClr val="00FF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3046239" cy="2261667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Дякую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за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увагу!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72" y="332656"/>
            <a:ext cx="41971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9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620713"/>
            <a:ext cx="8510587" cy="5400675"/>
          </a:xfrm>
        </p:spPr>
        <p:txBody>
          <a:bodyPr/>
          <a:lstStyle/>
          <a:p>
            <a:r>
              <a:rPr lang="uk-UA" altLang="uk-UA" sz="3600" b="1" dirty="0">
                <a:solidFill>
                  <a:schemeClr val="folHlink"/>
                </a:solidFill>
              </a:rPr>
              <a:t>Актуальність </a:t>
            </a:r>
            <a:r>
              <a:rPr lang="uk-UA" altLang="uk-UA" sz="3600" b="1" dirty="0" smtClean="0">
                <a:solidFill>
                  <a:schemeClr val="folHlink"/>
                </a:solidFill>
              </a:rPr>
              <a:t>теми</a:t>
            </a:r>
            <a:r>
              <a:rPr lang="uk-UA" altLang="uk-UA" sz="3200" b="1" dirty="0">
                <a:solidFill>
                  <a:schemeClr val="folHlink"/>
                </a:solidFill>
              </a:rPr>
              <a:t/>
            </a:r>
            <a:br>
              <a:rPr lang="uk-UA" altLang="uk-UA" sz="3200" b="1" dirty="0">
                <a:solidFill>
                  <a:schemeClr val="folHlink"/>
                </a:solidFill>
              </a:rPr>
            </a:br>
            <a:r>
              <a:rPr lang="uk-UA" altLang="uk-UA" sz="3200" dirty="0">
                <a:solidFill>
                  <a:srgbClr val="00FF00"/>
                </a:solidFill>
              </a:rPr>
              <a:t/>
            </a:r>
            <a:br>
              <a:rPr lang="uk-UA" altLang="uk-UA" sz="3200" dirty="0">
                <a:solidFill>
                  <a:srgbClr val="00FF00"/>
                </a:solidFill>
              </a:rPr>
            </a:br>
            <a:r>
              <a:rPr lang="ru-RU" altLang="uk-UA" sz="3200" dirty="0" err="1">
                <a:solidFill>
                  <a:srgbClr val="00FF00"/>
                </a:solidFill>
              </a:rPr>
              <a:t>Застосування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сучасних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досягнень</a:t>
            </a:r>
            <a:r>
              <a:rPr lang="ru-RU" altLang="uk-UA" sz="3200" dirty="0">
                <a:solidFill>
                  <a:srgbClr val="00FF00"/>
                </a:solidFill>
              </a:rPr>
              <a:t> в </a:t>
            </a:r>
            <a:r>
              <a:rPr lang="ru-RU" altLang="uk-UA" sz="3200" dirty="0" err="1">
                <a:solidFill>
                  <a:srgbClr val="00FF00"/>
                </a:solidFill>
              </a:rPr>
              <a:t>методиці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дослідження</a:t>
            </a:r>
            <a:r>
              <a:rPr lang="ru-RU" altLang="uk-UA" sz="3200" dirty="0">
                <a:solidFill>
                  <a:srgbClr val="00FF00"/>
                </a:solidFill>
              </a:rPr>
              <a:t> та </a:t>
            </a:r>
            <a:r>
              <a:rPr lang="ru-RU" altLang="uk-UA" sz="3200" dirty="0" err="1">
                <a:solidFill>
                  <a:srgbClr val="00FF00"/>
                </a:solidFill>
              </a:rPr>
              <a:t>аналізу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технічних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процесів</a:t>
            </a:r>
            <a:r>
              <a:rPr lang="ru-RU" altLang="uk-UA" sz="3200" dirty="0">
                <a:solidFill>
                  <a:srgbClr val="00FF00"/>
                </a:solidFill>
              </a:rPr>
              <a:t>, а </a:t>
            </a:r>
            <a:r>
              <a:rPr lang="ru-RU" altLang="uk-UA" sz="3200" dirty="0" err="1">
                <a:solidFill>
                  <a:srgbClr val="00FF00"/>
                </a:solidFill>
              </a:rPr>
              <a:t>також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вибір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ефективних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програмних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засобів</a:t>
            </a:r>
            <a:r>
              <a:rPr lang="ru-RU" altLang="uk-UA" sz="3200" dirty="0">
                <a:solidFill>
                  <a:srgbClr val="00FF00"/>
                </a:solidFill>
              </a:rPr>
              <a:t> для </a:t>
            </a:r>
            <a:r>
              <a:rPr lang="ru-RU" altLang="uk-UA" sz="3200" dirty="0" err="1">
                <a:solidFill>
                  <a:srgbClr val="00FF00"/>
                </a:solidFill>
              </a:rPr>
              <a:t>реалізації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побудови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системи</a:t>
            </a:r>
            <a:r>
              <a:rPr lang="ru-RU" altLang="uk-UA" sz="3200" dirty="0">
                <a:solidFill>
                  <a:srgbClr val="00FF00"/>
                </a:solidFill>
              </a:rPr>
              <a:t>.</a:t>
            </a: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br>
              <a:rPr lang="ru-RU" altLang="uk-UA" sz="2400" dirty="0">
                <a:solidFill>
                  <a:srgbClr val="00FF00"/>
                </a:solidFill>
              </a:rPr>
            </a:br>
            <a:endParaRPr lang="ru-RU" altLang="uk-UA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08688"/>
          </a:xfrm>
        </p:spPr>
        <p:txBody>
          <a:bodyPr/>
          <a:lstStyle/>
          <a:p>
            <a:r>
              <a:rPr lang="uk-UA" altLang="uk-UA" b="1" dirty="0">
                <a:solidFill>
                  <a:schemeClr val="folHlink"/>
                </a:solidFill>
              </a:rPr>
              <a:t>Методи </a:t>
            </a:r>
            <a:r>
              <a:rPr lang="uk-UA" altLang="uk-UA" b="1" dirty="0" smtClean="0">
                <a:solidFill>
                  <a:schemeClr val="folHlink"/>
                </a:solidFill>
              </a:rPr>
              <a:t>дослідження</a:t>
            </a:r>
            <a:r>
              <a:rPr lang="uk-UA" altLang="uk-UA" b="1" dirty="0">
                <a:solidFill>
                  <a:schemeClr val="folHlink"/>
                </a:solidFill>
              </a:rPr>
              <a:t/>
            </a:r>
            <a:br>
              <a:rPr lang="uk-UA" altLang="uk-UA" b="1" dirty="0">
                <a:solidFill>
                  <a:schemeClr val="folHlink"/>
                </a:solidFill>
              </a:rPr>
            </a:br>
            <a:r>
              <a:rPr lang="uk-UA" altLang="uk-UA" dirty="0"/>
              <a:t> </a:t>
            </a:r>
            <a:br>
              <a:rPr lang="uk-UA" altLang="uk-UA" dirty="0"/>
            </a:br>
            <a:r>
              <a:rPr lang="ru-RU" altLang="uk-UA" sz="3200" dirty="0" err="1" smtClean="0">
                <a:solidFill>
                  <a:srgbClr val="00FF00"/>
                </a:solidFill>
              </a:rPr>
              <a:t>Програмно-цільовий</a:t>
            </a:r>
            <a:r>
              <a:rPr lang="ru-RU" altLang="uk-UA" sz="3200" dirty="0" smtClean="0">
                <a:solidFill>
                  <a:srgbClr val="00FF00"/>
                </a:solidFill>
              </a:rPr>
              <a:t> </a:t>
            </a:r>
            <a:r>
              <a:rPr lang="ru-RU" altLang="uk-UA" sz="3200" dirty="0">
                <a:solidFill>
                  <a:srgbClr val="00FF00"/>
                </a:solidFill>
              </a:rPr>
              <a:t>метод, метод </a:t>
            </a:r>
            <a:r>
              <a:rPr lang="ru-RU" altLang="uk-UA" sz="3200" dirty="0" err="1">
                <a:solidFill>
                  <a:srgbClr val="00FF00"/>
                </a:solidFill>
              </a:rPr>
              <a:t>цільового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спрямування</a:t>
            </a:r>
            <a:r>
              <a:rPr lang="ru-RU" altLang="uk-UA" sz="3200" dirty="0">
                <a:solidFill>
                  <a:srgbClr val="00FF00"/>
                </a:solidFill>
              </a:rPr>
              <a:t>, метод </a:t>
            </a:r>
            <a:r>
              <a:rPr lang="ru-RU" altLang="uk-UA" sz="3200" dirty="0" err="1">
                <a:solidFill>
                  <a:srgbClr val="00FF00"/>
                </a:solidFill>
              </a:rPr>
              <a:t>ефективного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управління</a:t>
            </a:r>
            <a:r>
              <a:rPr lang="ru-RU" altLang="uk-UA" sz="3200" dirty="0">
                <a:solidFill>
                  <a:srgbClr val="00FF00"/>
                </a:solidFill>
              </a:rPr>
              <a:t>, метод </a:t>
            </a:r>
            <a:r>
              <a:rPr lang="ru-RU" altLang="uk-UA" sz="3200" dirty="0" err="1">
                <a:solidFill>
                  <a:srgbClr val="00FF00"/>
                </a:solidFill>
              </a:rPr>
              <a:t>постійного</a:t>
            </a:r>
            <a:r>
              <a:rPr lang="ru-RU" altLang="uk-UA" sz="3200" dirty="0">
                <a:solidFill>
                  <a:srgbClr val="00FF00"/>
                </a:solidFill>
              </a:rPr>
              <a:t> контролю, метод системного </a:t>
            </a:r>
            <a:r>
              <a:rPr lang="ru-RU" altLang="uk-UA" sz="3200" dirty="0" err="1">
                <a:solidFill>
                  <a:srgbClr val="00FF00"/>
                </a:solidFill>
              </a:rPr>
              <a:t>аналізу</a:t>
            </a:r>
            <a:r>
              <a:rPr lang="ru-RU" altLang="uk-UA" sz="3200" dirty="0">
                <a:solidFill>
                  <a:srgbClr val="00FF00"/>
                </a:solidFill>
              </a:rPr>
              <a:t>, метод </a:t>
            </a:r>
            <a:r>
              <a:rPr lang="ru-RU" altLang="uk-UA" sz="3200" dirty="0" err="1">
                <a:solidFill>
                  <a:srgbClr val="00FF00"/>
                </a:solidFill>
              </a:rPr>
              <a:t>декомпозиції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dirty="0" err="1">
                <a:solidFill>
                  <a:srgbClr val="00FF00"/>
                </a:solidFill>
              </a:rPr>
              <a:t>системи</a:t>
            </a:r>
            <a:r>
              <a:rPr lang="ru-RU" altLang="uk-UA" sz="3200" dirty="0">
                <a:solidFill>
                  <a:srgbClr val="00FF00"/>
                </a:solidFill>
              </a:rPr>
              <a:t>, метод </a:t>
            </a:r>
            <a:r>
              <a:rPr lang="en-US" altLang="uk-UA" sz="3200" dirty="0">
                <a:solidFill>
                  <a:srgbClr val="00FF00"/>
                </a:solidFill>
              </a:rPr>
              <a:t>CASE –</a:t>
            </a:r>
            <a:r>
              <a:rPr lang="uk-UA" altLang="uk-UA" sz="3200" dirty="0">
                <a:solidFill>
                  <a:srgbClr val="00FF00"/>
                </a:solidFill>
              </a:rPr>
              <a:t> засобів</a:t>
            </a:r>
            <a:r>
              <a:rPr lang="ru-RU" altLang="uk-UA" sz="3200" dirty="0">
                <a:solidFill>
                  <a:srgbClr val="00FF00"/>
                </a:solidFill>
              </a:rPr>
              <a:t>, метод </a:t>
            </a:r>
            <a:r>
              <a:rPr lang="ru-RU" altLang="uk-UA" sz="3200" dirty="0" err="1">
                <a:solidFill>
                  <a:srgbClr val="00FF00"/>
                </a:solidFill>
              </a:rPr>
              <a:t>діаграм</a:t>
            </a:r>
            <a:r>
              <a:rPr lang="ru-RU" altLang="uk-UA" sz="3200" dirty="0">
                <a:solidFill>
                  <a:srgbClr val="00FF00"/>
                </a:solidFill>
              </a:rPr>
              <a:t> де Марко</a:t>
            </a:r>
            <a:r>
              <a:rPr lang="ru-RU" altLang="uk-UA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33375"/>
            <a:ext cx="8540750" cy="61912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uk-UA" sz="4000" b="1" dirty="0">
                <a:solidFill>
                  <a:schemeClr val="folHlink"/>
                </a:solidFill>
              </a:rPr>
              <a:t>Новизна</a:t>
            </a:r>
            <a:endParaRPr lang="en-US" altLang="uk-UA" sz="4000" b="1" dirty="0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uk-UA" sz="2600" dirty="0">
                <a:solidFill>
                  <a:srgbClr val="00FF00"/>
                </a:solidFill>
              </a:rPr>
              <a:t>	</a:t>
            </a:r>
            <a:r>
              <a:rPr lang="ru-RU" altLang="uk-UA" sz="2400" dirty="0" err="1">
                <a:solidFill>
                  <a:srgbClr val="00FF00"/>
                </a:solidFill>
              </a:rPr>
              <a:t>Функціональна</a:t>
            </a: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можливість</a:t>
            </a: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розроблених</a:t>
            </a:r>
            <a:r>
              <a:rPr lang="ru-RU" altLang="uk-UA" sz="2400" dirty="0">
                <a:solidFill>
                  <a:srgbClr val="00FF00"/>
                </a:solidFill>
              </a:rPr>
              <a:t> систем </a:t>
            </a:r>
            <a:r>
              <a:rPr lang="ru-RU" altLang="uk-UA" sz="2400" dirty="0" err="1" smtClean="0">
                <a:solidFill>
                  <a:srgbClr val="00FF00"/>
                </a:solidFill>
              </a:rPr>
              <a:t>дає</a:t>
            </a:r>
            <a:r>
              <a:rPr lang="ru-RU" altLang="uk-UA" sz="2400" dirty="0" smtClean="0">
                <a:solidFill>
                  <a:srgbClr val="00FF00"/>
                </a:solidFill>
              </a:rPr>
              <a:t> </a:t>
            </a:r>
            <a:r>
              <a:rPr lang="ru-RU" altLang="uk-UA" sz="2400" dirty="0" err="1" smtClean="0">
                <a:solidFill>
                  <a:srgbClr val="00FF00"/>
                </a:solidFill>
              </a:rPr>
              <a:t>змогу</a:t>
            </a:r>
            <a:r>
              <a:rPr lang="ru-RU" altLang="uk-UA" sz="2400" dirty="0" smtClean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покращити</a:t>
            </a: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обробку</a:t>
            </a:r>
            <a:r>
              <a:rPr lang="ru-RU" altLang="uk-UA" sz="2400" dirty="0">
                <a:solidFill>
                  <a:srgbClr val="00FF00"/>
                </a:solidFill>
              </a:rPr>
              <a:t> та передачу </a:t>
            </a:r>
            <a:r>
              <a:rPr lang="ru-RU" altLang="uk-UA" sz="2400" dirty="0" err="1" smtClean="0">
                <a:solidFill>
                  <a:srgbClr val="00FF00"/>
                </a:solidFill>
              </a:rPr>
              <a:t>інформації</a:t>
            </a:r>
            <a:r>
              <a:rPr lang="ru-RU" altLang="uk-UA" sz="2400" dirty="0" smtClean="0">
                <a:solidFill>
                  <a:srgbClr val="00FF00"/>
                </a:solidFill>
              </a:rPr>
              <a:t>, </a:t>
            </a:r>
            <a:r>
              <a:rPr lang="ru-RU" altLang="uk-UA" sz="2400" dirty="0" err="1" smtClean="0">
                <a:solidFill>
                  <a:srgbClr val="00FF00"/>
                </a:solidFill>
              </a:rPr>
              <a:t>скоротити</a:t>
            </a:r>
            <a:r>
              <a:rPr lang="ru-RU" altLang="uk-UA" sz="2400" dirty="0" smtClean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витрати</a:t>
            </a:r>
            <a:r>
              <a:rPr lang="ru-RU" altLang="uk-UA" sz="2400" dirty="0">
                <a:solidFill>
                  <a:srgbClr val="00FF00"/>
                </a:solidFill>
              </a:rPr>
              <a:t> часу на </a:t>
            </a:r>
            <a:r>
              <a:rPr lang="ru-RU" altLang="uk-UA" sz="2400" dirty="0" err="1">
                <a:solidFill>
                  <a:srgbClr val="00FF00"/>
                </a:solidFill>
              </a:rPr>
              <a:t>процес</a:t>
            </a: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аналізу</a:t>
            </a: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шляхів</a:t>
            </a: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процесу</a:t>
            </a: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обробки</a:t>
            </a:r>
            <a:r>
              <a:rPr lang="ru-RU" altLang="uk-UA" sz="2400" dirty="0">
                <a:solidFill>
                  <a:srgbClr val="00FF00"/>
                </a:solidFill>
              </a:rPr>
              <a:t> </a:t>
            </a:r>
            <a:r>
              <a:rPr lang="ru-RU" altLang="uk-UA" sz="2400" dirty="0" err="1">
                <a:solidFill>
                  <a:srgbClr val="00FF00"/>
                </a:solidFill>
              </a:rPr>
              <a:t>інформації</a:t>
            </a:r>
            <a:r>
              <a:rPr lang="ru-RU" altLang="uk-UA" sz="2400" dirty="0">
                <a:solidFill>
                  <a:srgbClr val="00FF00"/>
                </a:solidFill>
              </a:rPr>
              <a:t>. </a:t>
            </a:r>
            <a:endParaRPr lang="ru-RU" altLang="uk-UA" sz="2400" dirty="0" smtClean="0">
              <a:solidFill>
                <a:srgbClr val="00FF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dirty="0" smtClean="0">
                <a:solidFill>
                  <a:srgbClr val="00FF00"/>
                </a:solidFill>
              </a:rPr>
              <a:t>Такий </a:t>
            </a:r>
            <a:r>
              <a:rPr lang="uk-UA" altLang="uk-UA" sz="2400" dirty="0">
                <a:solidFill>
                  <a:srgbClr val="00FF00"/>
                </a:solidFill>
              </a:rPr>
              <a:t>підхід дозволяє прогнозувати значення тих, чи інших показників на підставі попередньо накопиченої та відповідно опрацьованої статистичної інформації. </a:t>
            </a:r>
            <a:endParaRPr lang="uk-UA" altLang="uk-UA" sz="2400" dirty="0" smtClean="0">
              <a:solidFill>
                <a:srgbClr val="00FF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dirty="0" smtClean="0">
                <a:solidFill>
                  <a:srgbClr val="00FF00"/>
                </a:solidFill>
              </a:rPr>
              <a:t>Розроблені </a:t>
            </a:r>
            <a:r>
              <a:rPr lang="uk-UA" altLang="uk-UA" sz="2400" dirty="0">
                <a:solidFill>
                  <a:srgbClr val="00FF00"/>
                </a:solidFill>
              </a:rPr>
              <a:t>системи можуть бути орієнтовані на операційні системи Windows</a:t>
            </a:r>
            <a:r>
              <a:rPr lang="en-US" altLang="uk-UA" sz="2400" dirty="0">
                <a:solidFill>
                  <a:srgbClr val="00FF00"/>
                </a:solidFill>
              </a:rPr>
              <a:t>, Linux</a:t>
            </a:r>
            <a:r>
              <a:rPr lang="uk-UA" altLang="uk-UA" sz="2400" dirty="0">
                <a:solidFill>
                  <a:srgbClr val="00FF00"/>
                </a:solidFill>
              </a:rPr>
              <a:t>, що використовують сучасні механізми забезпечення одночасної роботи кількох програм, мають потужні та зручні засоби </a:t>
            </a:r>
            <a:r>
              <a:rPr lang="uk-UA" altLang="uk-UA" sz="2400" dirty="0" smtClean="0">
                <a:solidFill>
                  <a:srgbClr val="00FF00"/>
                </a:solidFill>
              </a:rPr>
              <a:t>налаштування </a:t>
            </a:r>
            <a:r>
              <a:rPr lang="uk-UA" altLang="uk-UA" sz="2400" dirty="0">
                <a:solidFill>
                  <a:srgbClr val="00FF00"/>
                </a:solidFill>
              </a:rPr>
              <a:t>та зміни конфігурації самої системи, мають ряд вбудованих додатків, що забезпечують роботу з мережами, </a:t>
            </a:r>
            <a:r>
              <a:rPr lang="uk-UA" altLang="uk-UA" sz="2400" dirty="0" err="1">
                <a:solidFill>
                  <a:srgbClr val="00FF00"/>
                </a:solidFill>
              </a:rPr>
              <a:t>мультимедією</a:t>
            </a:r>
            <a:r>
              <a:rPr lang="uk-UA" altLang="uk-UA" sz="2400" dirty="0">
                <a:solidFill>
                  <a:srgbClr val="00FF00"/>
                </a:solidFill>
              </a:rPr>
              <a:t>, графікою та ін., а також мають наявність потужної нормативно-довідкової інформації, що значно спрощує роботу із самою системою. </a:t>
            </a:r>
            <a:endParaRPr lang="ru-RU" altLang="uk-UA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 dirty="0">
                <a:solidFill>
                  <a:schemeClr val="folHlink"/>
                </a:solidFill>
              </a:rPr>
              <a:t>Основні </a:t>
            </a:r>
            <a:r>
              <a:rPr lang="uk-UA" altLang="uk-UA" sz="4000" b="1" dirty="0" smtClean="0">
                <a:solidFill>
                  <a:schemeClr val="folHlink"/>
                </a:solidFill>
              </a:rPr>
              <a:t>завдання</a:t>
            </a:r>
            <a:r>
              <a:rPr lang="uk-UA" altLang="uk-UA" sz="4000" b="1" dirty="0" smtClean="0"/>
              <a:t> </a:t>
            </a:r>
            <a:r>
              <a:rPr lang="uk-UA" altLang="uk-UA" sz="4000" dirty="0"/>
              <a:t/>
            </a:r>
            <a:br>
              <a:rPr lang="uk-UA" altLang="uk-UA" sz="4000" dirty="0"/>
            </a:br>
            <a:endParaRPr lang="ru-RU" altLang="uk-UA" sz="4000" dirty="0"/>
          </a:p>
        </p:txBody>
      </p:sp>
      <p:sp>
        <p:nvSpPr>
          <p:cNvPr id="189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25538"/>
            <a:ext cx="8540750" cy="4973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z="2400">
                <a:solidFill>
                  <a:srgbClr val="00FF00"/>
                </a:solidFill>
              </a:rPr>
              <a:t>Набуття знань з питань створення інформаційних систем, змісту їх компонентів (підсистем, систем);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altLang="uk-UA" sz="2400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uk-UA" sz="2400">
                <a:solidFill>
                  <a:srgbClr val="00FF00"/>
                </a:solidFill>
              </a:rPr>
              <a:t>Можливості використання набутих знань в різних галузях менеджерської діяльності;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altLang="uk-UA" sz="2400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uk-UA" sz="2400">
                <a:solidFill>
                  <a:srgbClr val="00FF00"/>
                </a:solidFill>
              </a:rPr>
              <a:t>Вміння розробляти постановку та алгоритм задачі;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altLang="uk-UA" sz="2400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uk-UA" sz="2400">
                <a:solidFill>
                  <a:srgbClr val="00FF00"/>
                </a:solidFill>
              </a:rPr>
              <a:t>Вміння застосовувати сучасні технології при створенні інформаційної бази і виконання конкретних функцій управління.</a:t>
            </a:r>
            <a:endParaRPr lang="ru-RU" altLang="uk-UA" sz="24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98438"/>
            <a:ext cx="7070725" cy="944562"/>
          </a:xfrm>
          <a:noFill/>
          <a:ln/>
        </p:spPr>
        <p:txBody>
          <a:bodyPr lIns="0" tIns="0" rIns="0" bIns="0" anchor="b"/>
          <a:lstStyle/>
          <a:p>
            <a:r>
              <a:rPr lang="ru-RU" altLang="uk-UA" sz="4000" b="1" dirty="0">
                <a:solidFill>
                  <a:schemeClr val="folHlink"/>
                </a:solidFill>
              </a:rPr>
              <a:t>Область </a:t>
            </a:r>
            <a:r>
              <a:rPr lang="uk-UA" altLang="uk-UA" sz="4000" b="1" dirty="0">
                <a:solidFill>
                  <a:schemeClr val="folHlink"/>
                </a:solidFill>
              </a:rPr>
              <a:t>застосування </a:t>
            </a:r>
            <a:r>
              <a:rPr lang="uk-UA" altLang="uk-UA" sz="4000" b="1" dirty="0" smtClean="0">
                <a:solidFill>
                  <a:schemeClr val="folHlink"/>
                </a:solidFill>
              </a:rPr>
              <a:t>ІС</a:t>
            </a:r>
            <a:endParaRPr lang="en-US" altLang="uk-UA" sz="4000" b="1" dirty="0">
              <a:solidFill>
                <a:schemeClr val="folHlink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600200"/>
            <a:ext cx="373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uk-UA" altLang="uk-UA" sz="3300" b="1">
                <a:solidFill>
                  <a:srgbClr val="00FF00"/>
                </a:solidFill>
              </a:rPr>
              <a:t>Державні</a:t>
            </a:r>
            <a:r>
              <a:rPr lang="ru-RU" altLang="uk-UA" sz="3300" b="1">
                <a:solidFill>
                  <a:srgbClr val="00FF00"/>
                </a:solidFill>
              </a:rPr>
              <a:t> </a:t>
            </a:r>
            <a:r>
              <a:rPr lang="uk-UA" altLang="uk-UA" sz="3300" b="1">
                <a:solidFill>
                  <a:srgbClr val="00FF00"/>
                </a:solidFill>
              </a:rPr>
              <a:t>організації і установи</a:t>
            </a:r>
            <a:endParaRPr lang="en-US" altLang="uk-UA" sz="3300" b="1">
              <a:solidFill>
                <a:srgbClr val="00FF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352800" y="3048000"/>
            <a:ext cx="373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uk-UA" altLang="uk-UA" sz="3300" b="1">
                <a:solidFill>
                  <a:srgbClr val="00FF00"/>
                </a:solidFill>
              </a:rPr>
              <a:t>Великі компанії</a:t>
            </a:r>
            <a:r>
              <a:rPr lang="ru-RU" altLang="uk-UA" sz="3300" b="1">
                <a:solidFill>
                  <a:srgbClr val="00FF00"/>
                </a:solidFill>
              </a:rPr>
              <a:t>, холдинги</a:t>
            </a:r>
            <a:endParaRPr lang="en-US" altLang="uk-UA" sz="3300" b="1">
              <a:solidFill>
                <a:srgbClr val="00FF00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105400" y="4800600"/>
            <a:ext cx="373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uk-UA" sz="3300" b="1">
                <a:solidFill>
                  <a:srgbClr val="00FF00"/>
                </a:solidFill>
              </a:rPr>
              <a:t>С</a:t>
            </a:r>
            <a:r>
              <a:rPr lang="uk-UA" altLang="uk-UA" sz="3300" b="1">
                <a:solidFill>
                  <a:srgbClr val="00FF00"/>
                </a:solidFill>
              </a:rPr>
              <a:t>ередні і малі підприємства</a:t>
            </a:r>
            <a:endParaRPr lang="ru-RU" altLang="uk-UA" sz="3300" b="1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endParaRPr lang="en-US" altLang="uk-UA" sz="33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1086</TotalTime>
  <Words>423</Words>
  <Application>Microsoft Office PowerPoint</Application>
  <PresentationFormat>Екран (4:3)</PresentationFormat>
  <Paragraphs>130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2" baseType="lpstr">
      <vt:lpstr>Облака</vt:lpstr>
      <vt:lpstr>Презентація PowerPoint</vt:lpstr>
      <vt:lpstr>ІНФОРМАЦІЙНІ СИСТЕМИ ТА ТЕХНОЛОГІЇ, МОДЕЛЮВАННЯ БІЗНЕС-ПРОЦЕСІВ </vt:lpstr>
      <vt:lpstr> Предмет дослідження  Процес збирання, нагромадження, зберігання, обробки і видачі за запитом чи замовленням інформації у вигляді даних і знань необхідних для керування об’єктом автоматизації.  Об’єкт дослідження  Локально - обчислювальна мережа  ДНЗ «ВПУ-34 м.Стрий»,  підприємства, організації, заклади, установи. </vt:lpstr>
      <vt:lpstr>Презентація PowerPoint</vt:lpstr>
      <vt:lpstr>Актуальність теми  Застосування сучасних досягнень в методиці дослідження та аналізу технічних процесів, а також вибір ефективних програмних засобів для реалізації побудови системи.  </vt:lpstr>
      <vt:lpstr>Методи дослідження   Програмно-цільовий метод, метод цільового спрямування, метод ефективного управління, метод постійного контролю, метод системного аналізу, метод декомпозиції системи, метод CASE – засобів, метод діаграм де Марко.</vt:lpstr>
      <vt:lpstr>Презентація PowerPoint</vt:lpstr>
      <vt:lpstr>Основні завдання  </vt:lpstr>
      <vt:lpstr>Область застосування ІС</vt:lpstr>
      <vt:lpstr>План заняття</vt:lpstr>
      <vt:lpstr>Використані джерела</vt:lpstr>
      <vt:lpstr>Перелік ключових слів</vt:lpstr>
      <vt:lpstr>Роль і місце ІС в контурі системи управління об’єктом автоматизації.</vt:lpstr>
      <vt:lpstr>Визначення складових за допомогою запитань</vt:lpstr>
      <vt:lpstr>Взаємозв’язки  між системою та моделлю</vt:lpstr>
      <vt:lpstr>Презентація PowerPoint</vt:lpstr>
      <vt:lpstr>Кластеризація експертів за групами критеріїв оцінювання</vt:lpstr>
      <vt:lpstr>Втрати інформації при спілкуванні</vt:lpstr>
      <vt:lpstr>Побудова системи  за ознаками структурування</vt:lpstr>
      <vt:lpstr>Моделювання системи за допомогою мережі Петрі</vt:lpstr>
      <vt:lpstr>Взаємозв’язок між системою, моделлю та дослідником</vt:lpstr>
      <vt:lpstr>3. Класифікація ІС. </vt:lpstr>
      <vt:lpstr>Види ієрархічних структур ІС</vt:lpstr>
      <vt:lpstr>4. Мета та принципи  створення ІС. </vt:lpstr>
      <vt:lpstr>Призначення   інформаційних систем</vt:lpstr>
      <vt:lpstr>Ефективність ІС</vt:lpstr>
      <vt:lpstr>Аспекти мети ІС</vt:lpstr>
      <vt:lpstr>Модель–“цибулина” закритої ІС</vt:lpstr>
      <vt:lpstr>Життєвий цикл розробки автоматизованих систем і місце в ньому технології SSADM</vt:lpstr>
      <vt:lpstr>5. Структура ІС.</vt:lpstr>
      <vt:lpstr>Фрагмент створення  ІС виробничої фірми</vt:lpstr>
      <vt:lpstr>Загальна схема формування математичної моделі інформаційної системи</vt:lpstr>
      <vt:lpstr>Архітектура системи</vt:lpstr>
      <vt:lpstr>Розподіл ресурсів за водоспадною моделлю</vt:lpstr>
      <vt:lpstr>Фактичні пов’язання між елементами водоспадної моделі</vt:lpstr>
      <vt:lpstr>Вдосконалення класичної схеми проєктування</vt:lpstr>
      <vt:lpstr>Структура АСУ і АСОД </vt:lpstr>
      <vt:lpstr>Схема роботи системи</vt:lpstr>
      <vt:lpstr>DFD</vt:lpstr>
      <vt:lpstr>Питання для самоконтролю Який зміст поняття «інформаційна система»? Назвіть приклади інформаційних систем? Що є характерним для структурної методології проєктування інформаційних систем? Які основні особливості CASE-технології проєктування інформаційних систем? Що розуміють під схемами проєктування інформаційних систем? Які класичні моделі циклу життя інформаційної системи отримали найбільше поширення? Що таке «бізнес-процес»?  Що таке відкрита система та які її основні риси?  Яким чином відбувається формування спільної мови між професіоналами в області інформаційних технологій та керуючими компаніями і фахівцями-технологами?</vt:lpstr>
      <vt:lpstr>Дякую  за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Main</dc:creator>
  <cp:lastModifiedBy>RePack by Diakov</cp:lastModifiedBy>
  <cp:revision>98</cp:revision>
  <dcterms:created xsi:type="dcterms:W3CDTF">2007-02-14T06:05:23Z</dcterms:created>
  <dcterms:modified xsi:type="dcterms:W3CDTF">2024-03-01T20:36:51Z</dcterms:modified>
</cp:coreProperties>
</file>