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8" r:id="rId2"/>
    <p:sldId id="2055" r:id="rId3"/>
    <p:sldId id="2101" r:id="rId4"/>
    <p:sldId id="2072" r:id="rId5"/>
    <p:sldId id="2074" r:id="rId6"/>
    <p:sldId id="2107" r:id="rId7"/>
    <p:sldId id="2108" r:id="rId8"/>
    <p:sldId id="2109" r:id="rId9"/>
    <p:sldId id="2053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Юлия Цупа" initials="ЮЦ" lastIdx="0" clrIdx="0">
    <p:extLst>
      <p:ext uri="{19B8F6BF-5375-455C-9EA6-DF929625EA0E}">
        <p15:presenceInfo xmlns:p15="http://schemas.microsoft.com/office/powerpoint/2012/main" userId="Юлия Цуп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D07F"/>
    <a:srgbClr val="F2A71B"/>
    <a:srgbClr val="F2E205"/>
    <a:srgbClr val="55B5F1"/>
    <a:srgbClr val="F23D3D"/>
    <a:srgbClr val="3877C4"/>
    <a:srgbClr val="387AC8"/>
    <a:srgbClr val="2E65A4"/>
    <a:srgbClr val="08679C"/>
    <a:srgbClr val="233D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44" autoAdjust="0"/>
    <p:restoredTop sz="96374" autoAdjust="0"/>
  </p:normalViewPr>
  <p:slideViewPr>
    <p:cSldViewPr snapToGrid="0">
      <p:cViewPr varScale="1">
        <p:scale>
          <a:sx n="100" d="100"/>
          <a:sy n="100" d="100"/>
        </p:scale>
        <p:origin x="91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10.05.2024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10.05.2024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10.05.2024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10.05.2024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10.05.2024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10.05.2024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10.05.2024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>
          <a:xfrm>
            <a:off x="1260389" y="1660783"/>
            <a:ext cx="1581665" cy="373964"/>
          </a:xfrm>
        </p:spPr>
        <p:txBody>
          <a:bodyPr/>
          <a:lstStyle/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10.05.2024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3957" y="119911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6248" y="2660821"/>
            <a:ext cx="17217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Урок</a:t>
            </a:r>
          </a:p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№ 97</a:t>
            </a:r>
            <a:endParaRPr lang="ru-RU" sz="48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9377" y="4049733"/>
            <a:ext cx="70580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err="1">
                <a:solidFill>
                  <a:schemeClr val="tx2">
                    <a:lumMod val="75000"/>
                  </a:schemeClr>
                </a:solidFill>
              </a:rPr>
              <a:t>Символи</a:t>
            </a:r>
            <a:r>
              <a:rPr lang="ru-RU" sz="6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br>
              <a:rPr lang="ru-RU" sz="66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6600" b="1" dirty="0" err="1">
                <a:solidFill>
                  <a:schemeClr val="tx2">
                    <a:lumMod val="75000"/>
                  </a:schemeClr>
                </a:solidFill>
              </a:rPr>
              <a:t>моєї</a:t>
            </a:r>
            <a:r>
              <a:rPr lang="ru-RU" sz="6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6600" b="1" dirty="0" err="1">
                <a:solidFill>
                  <a:schemeClr val="tx2">
                    <a:lumMod val="75000"/>
                  </a:schemeClr>
                </a:solidFill>
              </a:rPr>
              <a:t>країни</a:t>
            </a:r>
            <a:endParaRPr lang="uk-UA" sz="6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7147" y="309486"/>
            <a:ext cx="2402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Я досліджую світ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12784" y="309486"/>
            <a:ext cx="4165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Символи моєї країни 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257" y="809869"/>
            <a:ext cx="4407009" cy="2729939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48" y="1456402"/>
            <a:ext cx="1905520" cy="4451294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10.05.2024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75317" y="6168980"/>
            <a:ext cx="10908864" cy="463640"/>
          </a:xfrm>
          <a:prstGeom prst="roundRect">
            <a:avLst>
              <a:gd name="adj" fmla="val 30904"/>
            </a:avLst>
          </a:prstGeom>
          <a:solidFill>
            <a:srgbClr val="00B050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Із </a:t>
            </a:r>
            <a:r>
              <a:rPr lang="ru-RU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чим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авторка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вірша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порівнює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Україну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Із </a:t>
            </a:r>
            <a:r>
              <a:rPr lang="ru-RU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чим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нашу </a:t>
            </a:r>
            <a:r>
              <a:rPr lang="ru-RU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Батьківщину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порівняли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12" name="Прямокутник 9">
            <a:extLst>
              <a:ext uri="{FF2B5EF4-FFF2-40B4-BE49-F238E27FC236}">
                <a16:creationId xmlns:a16="http://schemas.microsoft.com/office/drawing/2014/main" id="{499FCE10-0FEE-A200-81F2-3FC9C3E93AC8}"/>
              </a:ext>
            </a:extLst>
          </p:cNvPr>
          <p:cNvSpPr/>
          <p:nvPr/>
        </p:nvSpPr>
        <p:spPr>
          <a:xfrm>
            <a:off x="0" y="5813571"/>
            <a:ext cx="922789" cy="914399"/>
          </a:xfrm>
          <a:prstGeom prst="rect">
            <a:avLst/>
          </a:prstGeom>
          <a:solidFill>
            <a:srgbClr val="2F3242"/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/>
              <a:t>Підручник.</a:t>
            </a:r>
          </a:p>
          <a:p>
            <a:pPr algn="ctr"/>
            <a:r>
              <a:rPr lang="uk-UA" sz="1200" b="1" dirty="0"/>
              <a:t>Сторінка</a:t>
            </a:r>
          </a:p>
          <a:p>
            <a:pPr algn="ctr"/>
            <a:r>
              <a:rPr lang="uk-UA" sz="2800" b="1" dirty="0"/>
              <a:t>99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8738" t="4699" b="10182"/>
          <a:stretch/>
        </p:blipFill>
        <p:spPr>
          <a:xfrm>
            <a:off x="8304786" y="1332028"/>
            <a:ext cx="3679395" cy="457566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40192" y="1596700"/>
            <a:ext cx="391947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/>
              <a:t>              БАТЬКІВЩИНА</a:t>
            </a:r>
          </a:p>
          <a:p>
            <a:pPr>
              <a:lnSpc>
                <a:spcPct val="150000"/>
              </a:lnSpc>
            </a:pPr>
            <a:r>
              <a:rPr lang="ru-RU" sz="2400" b="1" dirty="0"/>
              <a:t>Є у </a:t>
            </a:r>
            <a:r>
              <a:rPr lang="ru-RU" sz="2400" b="1" dirty="0" err="1"/>
              <a:t>сонця</a:t>
            </a:r>
            <a:r>
              <a:rPr lang="ru-RU" sz="2400" b="1" dirty="0"/>
              <a:t> небо </a:t>
            </a:r>
            <a:r>
              <a:rPr lang="ru-RU" sz="2400" b="1" dirty="0" err="1"/>
              <a:t>синє</a:t>
            </a:r>
            <a:r>
              <a:rPr lang="ru-RU" sz="2400" b="1" dirty="0"/>
              <a:t>,</a:t>
            </a:r>
          </a:p>
          <a:p>
            <a:pPr>
              <a:lnSpc>
                <a:spcPct val="150000"/>
              </a:lnSpc>
            </a:pPr>
            <a:r>
              <a:rPr lang="ru-RU" sz="2400" b="1" dirty="0"/>
              <a:t>і </a:t>
            </a:r>
            <a:r>
              <a:rPr lang="ru-RU" sz="2400" b="1" dirty="0" err="1"/>
              <a:t>гніздечко</a:t>
            </a:r>
            <a:r>
              <a:rPr lang="ru-RU" sz="2400" b="1" dirty="0"/>
              <a:t> — у </a:t>
            </a:r>
            <a:r>
              <a:rPr lang="ru-RU" sz="2400" b="1" dirty="0" err="1"/>
              <a:t>пташини</a:t>
            </a:r>
            <a:r>
              <a:rPr lang="ru-RU" sz="2400" b="1" dirty="0"/>
              <a:t>.</a:t>
            </a:r>
          </a:p>
          <a:p>
            <a:pPr>
              <a:lnSpc>
                <a:spcPct val="150000"/>
              </a:lnSpc>
            </a:pPr>
            <a:r>
              <a:rPr lang="ru-RU" sz="2400" b="1" dirty="0"/>
              <a:t>А у </a:t>
            </a:r>
            <a:r>
              <a:rPr lang="ru-RU" sz="2400" b="1" dirty="0" err="1"/>
              <a:t>кожної</a:t>
            </a:r>
            <a:r>
              <a:rPr lang="ru-RU" sz="2400" b="1" dirty="0"/>
              <a:t> </a:t>
            </a:r>
            <a:r>
              <a:rPr lang="ru-RU" sz="2400" b="1" dirty="0" err="1"/>
              <a:t>людини</a:t>
            </a:r>
            <a:endParaRPr lang="ru-RU" sz="2400" b="1" dirty="0"/>
          </a:p>
          <a:p>
            <a:pPr>
              <a:lnSpc>
                <a:spcPct val="150000"/>
              </a:lnSpc>
            </a:pPr>
            <a:r>
              <a:rPr lang="ru-RU" sz="2400" b="1" dirty="0"/>
              <a:t>є </a:t>
            </a:r>
            <a:r>
              <a:rPr lang="ru-RU" sz="2400" b="1" dirty="0" err="1"/>
              <a:t>матуся</a:t>
            </a:r>
            <a:r>
              <a:rPr lang="ru-RU" sz="2400" b="1" dirty="0"/>
              <a:t> — </a:t>
            </a:r>
            <a:r>
              <a:rPr lang="ru-RU" sz="2400" b="1" dirty="0" err="1"/>
              <a:t>Батьківщина</a:t>
            </a:r>
            <a:r>
              <a:rPr lang="ru-RU" sz="2400" b="1" dirty="0"/>
              <a:t>.</a:t>
            </a:r>
          </a:p>
          <a:p>
            <a:pPr>
              <a:lnSpc>
                <a:spcPct val="150000"/>
              </a:lnSpc>
            </a:pPr>
            <a:r>
              <a:rPr lang="ru-RU" sz="2400" b="1" dirty="0"/>
              <a:t>Наша </a:t>
            </a:r>
            <a:r>
              <a:rPr lang="ru-RU" sz="2400" b="1" dirty="0" err="1"/>
              <a:t>зветься</a:t>
            </a:r>
            <a:r>
              <a:rPr lang="ru-RU" sz="2400" b="1" dirty="0"/>
              <a:t> — </a:t>
            </a:r>
            <a:r>
              <a:rPr lang="ru-RU" sz="2400" b="1" dirty="0" err="1"/>
              <a:t>Україна</a:t>
            </a:r>
            <a:r>
              <a:rPr lang="ru-RU" sz="2400" b="1" dirty="0"/>
              <a:t>.</a:t>
            </a:r>
          </a:p>
          <a:p>
            <a:pPr>
              <a:lnSpc>
                <a:spcPct val="150000"/>
              </a:lnSpc>
            </a:pPr>
            <a:r>
              <a:rPr lang="ru-RU" sz="2400" b="1" i="1" dirty="0"/>
              <a:t>                           Ганна </a:t>
            </a:r>
            <a:r>
              <a:rPr lang="ru-RU" sz="2400" b="1" i="1" dirty="0" err="1"/>
              <a:t>Чубач</a:t>
            </a:r>
            <a:endParaRPr lang="uk-UA" sz="2400" b="1" i="1" dirty="0"/>
          </a:p>
        </p:txBody>
      </p:sp>
    </p:spTree>
    <p:extLst>
      <p:ext uri="{BB962C8B-B14F-4D97-AF65-F5344CB8AC3E}">
        <p14:creationId xmlns:p14="http://schemas.microsoft.com/office/powerpoint/2010/main" val="293009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10.05.2024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80636" y="441750"/>
            <a:ext cx="8603545" cy="597743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 </a:t>
            </a:r>
            <a:r>
              <a:rPr lang="ru-RU" sz="2000" b="1" dirty="0" err="1"/>
              <a:t>Візьми</a:t>
            </a:r>
            <a:r>
              <a:rPr lang="ru-RU" sz="2000" b="1" dirty="0"/>
              <a:t> до </a:t>
            </a:r>
            <a:r>
              <a:rPr lang="ru-RU" sz="2000" b="1" dirty="0" err="1"/>
              <a:t>уваги</a:t>
            </a:r>
            <a:r>
              <a:rPr lang="ru-RU" sz="2000" b="1" dirty="0"/>
              <a:t>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75317" y="6168980"/>
            <a:ext cx="10908864" cy="463640"/>
          </a:xfrm>
          <a:prstGeom prst="roundRect">
            <a:avLst>
              <a:gd name="adj" fmla="val 30904"/>
            </a:avLst>
          </a:prstGeom>
          <a:solidFill>
            <a:srgbClr val="00B050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Кожна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країна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має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свій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герб, прапор і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урочисту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пісню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гімн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  <p:sp>
        <p:nvSpPr>
          <p:cNvPr id="12" name="Прямокутник 9">
            <a:extLst>
              <a:ext uri="{FF2B5EF4-FFF2-40B4-BE49-F238E27FC236}">
                <a16:creationId xmlns:a16="http://schemas.microsoft.com/office/drawing/2014/main" id="{499FCE10-0FEE-A200-81F2-3FC9C3E93AC8}"/>
              </a:ext>
            </a:extLst>
          </p:cNvPr>
          <p:cNvSpPr/>
          <p:nvPr/>
        </p:nvSpPr>
        <p:spPr>
          <a:xfrm>
            <a:off x="0" y="5813571"/>
            <a:ext cx="922789" cy="914399"/>
          </a:xfrm>
          <a:prstGeom prst="rect">
            <a:avLst/>
          </a:prstGeom>
          <a:solidFill>
            <a:srgbClr val="2F3242"/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/>
              <a:t>Підручник.</a:t>
            </a:r>
          </a:p>
          <a:p>
            <a:pPr algn="ctr"/>
            <a:r>
              <a:rPr lang="uk-UA" sz="1200" b="1" dirty="0"/>
              <a:t>Сторінка</a:t>
            </a:r>
          </a:p>
          <a:p>
            <a:pPr algn="ctr"/>
            <a:r>
              <a:rPr lang="uk-UA" sz="2800" b="1" dirty="0"/>
              <a:t>99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084" y="1366202"/>
            <a:ext cx="2819470" cy="4683846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18844" b="18958"/>
          <a:stretch/>
        </p:blipFill>
        <p:spPr>
          <a:xfrm>
            <a:off x="3878610" y="2208485"/>
            <a:ext cx="4488150" cy="279150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4816" y="1320588"/>
            <a:ext cx="3169365" cy="452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11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0"/>
          <a:stretch/>
        </p:blipFill>
        <p:spPr>
          <a:xfrm>
            <a:off x="388680" y="994736"/>
            <a:ext cx="3109371" cy="5028555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10.05.2024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80636" y="441750"/>
            <a:ext cx="8603545" cy="552987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Слухаємо. Розповідаємо.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380635" y="1152314"/>
            <a:ext cx="8603545" cy="572521"/>
          </a:xfrm>
          <a:prstGeom prst="roundRect">
            <a:avLst>
              <a:gd name="adj" fmla="val 30904"/>
            </a:avLst>
          </a:prstGeom>
          <a:solidFill>
            <a:srgbClr val="00B050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Малий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державний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Герб України —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тризуб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  <p:sp>
        <p:nvSpPr>
          <p:cNvPr id="12" name="Прямокутник 9">
            <a:extLst>
              <a:ext uri="{FF2B5EF4-FFF2-40B4-BE49-F238E27FC236}">
                <a16:creationId xmlns:a16="http://schemas.microsoft.com/office/drawing/2014/main" id="{499FCE10-0FEE-A200-81F2-3FC9C3E93AC8}"/>
              </a:ext>
            </a:extLst>
          </p:cNvPr>
          <p:cNvSpPr/>
          <p:nvPr/>
        </p:nvSpPr>
        <p:spPr>
          <a:xfrm>
            <a:off x="0" y="5813571"/>
            <a:ext cx="922789" cy="914399"/>
          </a:xfrm>
          <a:prstGeom prst="rect">
            <a:avLst/>
          </a:prstGeom>
          <a:solidFill>
            <a:srgbClr val="2F3242"/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/>
              <a:t>Підручник.</a:t>
            </a:r>
          </a:p>
          <a:p>
            <a:pPr algn="ctr"/>
            <a:r>
              <a:rPr lang="uk-UA" sz="1200" b="1" dirty="0"/>
              <a:t>Сторінка</a:t>
            </a:r>
          </a:p>
          <a:p>
            <a:pPr algn="ctr"/>
            <a:r>
              <a:rPr lang="uk-UA" sz="2800" b="1" dirty="0"/>
              <a:t>99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075316" y="6076818"/>
            <a:ext cx="10908864" cy="597624"/>
          </a:xfrm>
          <a:prstGeom prst="roundRect">
            <a:avLst>
              <a:gd name="adj" fmla="val 30904"/>
            </a:avLst>
          </a:prstGeom>
          <a:solidFill>
            <a:srgbClr val="00B050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найдавніших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часів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символ-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тризуб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шанували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як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оберіг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b="8058"/>
          <a:stretch/>
        </p:blipFill>
        <p:spPr>
          <a:xfrm>
            <a:off x="8183202" y="2093828"/>
            <a:ext cx="3162078" cy="3560470"/>
          </a:xfrm>
          <a:prstGeom prst="roundRect">
            <a:avLst/>
          </a:prstGeom>
          <a:ln>
            <a:solidFill>
              <a:srgbClr val="00B05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24943" r="25555"/>
          <a:stretch/>
        </p:blipFill>
        <p:spPr>
          <a:xfrm>
            <a:off x="3943877" y="1964567"/>
            <a:ext cx="3073353" cy="387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90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5" y="2139451"/>
            <a:ext cx="3639377" cy="2767400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10.05.2024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80636" y="441751"/>
            <a:ext cx="8603545" cy="50276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Попрацюйте в </a:t>
            </a:r>
            <a:r>
              <a:rPr lang="ru-RU" sz="2000" b="1" dirty="0" err="1"/>
              <a:t>групах</a:t>
            </a:r>
            <a:r>
              <a:rPr lang="ru-RU" sz="2000" b="1" dirty="0"/>
              <a:t>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75317" y="6137832"/>
            <a:ext cx="10908864" cy="574979"/>
          </a:xfrm>
          <a:prstGeom prst="roundRect">
            <a:avLst>
              <a:gd name="adj" fmla="val 30904"/>
            </a:avLst>
          </a:prstGeom>
          <a:solidFill>
            <a:srgbClr val="00B050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Поміркуйте, де </a:t>
            </a:r>
            <a:r>
              <a:rPr lang="ru-RU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можна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побачити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зображення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тризуба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Продовжте ряд. </a:t>
            </a:r>
          </a:p>
        </p:txBody>
      </p:sp>
      <p:sp>
        <p:nvSpPr>
          <p:cNvPr id="12" name="Прямокутник 9">
            <a:extLst>
              <a:ext uri="{FF2B5EF4-FFF2-40B4-BE49-F238E27FC236}">
                <a16:creationId xmlns:a16="http://schemas.microsoft.com/office/drawing/2014/main" id="{499FCE10-0FEE-A200-81F2-3FC9C3E93AC8}"/>
              </a:ext>
            </a:extLst>
          </p:cNvPr>
          <p:cNvSpPr/>
          <p:nvPr/>
        </p:nvSpPr>
        <p:spPr>
          <a:xfrm>
            <a:off x="0" y="5813571"/>
            <a:ext cx="922789" cy="914399"/>
          </a:xfrm>
          <a:prstGeom prst="rect">
            <a:avLst/>
          </a:prstGeom>
          <a:solidFill>
            <a:srgbClr val="2F3242"/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/>
              <a:t>Підручник.</a:t>
            </a:r>
          </a:p>
          <a:p>
            <a:pPr algn="ctr"/>
            <a:r>
              <a:rPr lang="uk-UA" sz="1200" b="1" dirty="0"/>
              <a:t>Сторінка</a:t>
            </a:r>
          </a:p>
          <a:p>
            <a:pPr algn="ctr"/>
            <a:r>
              <a:rPr lang="uk-UA" sz="2800" b="1" dirty="0"/>
              <a:t>99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983" y="1128964"/>
            <a:ext cx="3201673" cy="32016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6176" y="1238254"/>
            <a:ext cx="3122526" cy="312252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035" y="3685194"/>
            <a:ext cx="2406763" cy="240676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0399" y="1069645"/>
            <a:ext cx="7444489" cy="493735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0398" y="1056827"/>
            <a:ext cx="7444489" cy="496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65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10.05.2024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80636" y="441750"/>
            <a:ext cx="8603545" cy="552987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Слухаємо. Розповідаємо.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075316" y="6076818"/>
            <a:ext cx="10908864" cy="597624"/>
          </a:xfrm>
          <a:prstGeom prst="roundRect">
            <a:avLst>
              <a:gd name="adj" fmla="val 30904"/>
            </a:avLst>
          </a:prstGeom>
          <a:solidFill>
            <a:srgbClr val="00B050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гадаєте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що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символізують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кольори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Державному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Прапорі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України?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4" r="4116"/>
          <a:stretch/>
        </p:blipFill>
        <p:spPr>
          <a:xfrm>
            <a:off x="4472033" y="1589899"/>
            <a:ext cx="5938060" cy="36693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0"/>
          <a:stretch/>
        </p:blipFill>
        <p:spPr>
          <a:xfrm>
            <a:off x="-26911" y="994737"/>
            <a:ext cx="3109371" cy="5028555"/>
          </a:xfrm>
          <a:prstGeom prst="rect">
            <a:avLst/>
          </a:prstGeom>
        </p:spPr>
      </p:pic>
      <p:sp>
        <p:nvSpPr>
          <p:cNvPr id="12" name="Прямокутник 9">
            <a:extLst>
              <a:ext uri="{FF2B5EF4-FFF2-40B4-BE49-F238E27FC236}">
                <a16:creationId xmlns:a16="http://schemas.microsoft.com/office/drawing/2014/main" id="{499FCE10-0FEE-A200-81F2-3FC9C3E93AC8}"/>
              </a:ext>
            </a:extLst>
          </p:cNvPr>
          <p:cNvSpPr/>
          <p:nvPr/>
        </p:nvSpPr>
        <p:spPr>
          <a:xfrm>
            <a:off x="0" y="5813571"/>
            <a:ext cx="922789" cy="914399"/>
          </a:xfrm>
          <a:prstGeom prst="rect">
            <a:avLst/>
          </a:prstGeom>
          <a:solidFill>
            <a:srgbClr val="2F3242"/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/>
              <a:t>Підручник.</a:t>
            </a:r>
          </a:p>
          <a:p>
            <a:pPr algn="ctr"/>
            <a:r>
              <a:rPr lang="uk-UA" sz="1200" b="1" dirty="0"/>
              <a:t>Сторінка</a:t>
            </a:r>
          </a:p>
          <a:p>
            <a:pPr algn="ctr"/>
            <a:r>
              <a:rPr lang="uk-UA" sz="2800" b="1" dirty="0"/>
              <a:t>100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2430" y="1153836"/>
            <a:ext cx="8098601" cy="476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2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38" y="1263579"/>
            <a:ext cx="2676580" cy="4628371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10.05.2024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75317" y="5981283"/>
            <a:ext cx="10908864" cy="594170"/>
          </a:xfrm>
          <a:prstGeom prst="roundRect">
            <a:avLst>
              <a:gd name="adj" fmla="val 21635"/>
            </a:avLst>
          </a:prstGeom>
          <a:solidFill>
            <a:srgbClr val="00B050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Поміркуйте,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час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яких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подій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виконують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урочисту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пісню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держави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гімн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2" name="Прямокутник 9">
            <a:extLst>
              <a:ext uri="{FF2B5EF4-FFF2-40B4-BE49-F238E27FC236}">
                <a16:creationId xmlns:a16="http://schemas.microsoft.com/office/drawing/2014/main" id="{499FCE10-0FEE-A200-81F2-3FC9C3E93AC8}"/>
              </a:ext>
            </a:extLst>
          </p:cNvPr>
          <p:cNvSpPr/>
          <p:nvPr/>
        </p:nvSpPr>
        <p:spPr>
          <a:xfrm>
            <a:off x="0" y="5813571"/>
            <a:ext cx="922789" cy="914399"/>
          </a:xfrm>
          <a:prstGeom prst="rect">
            <a:avLst/>
          </a:prstGeom>
          <a:solidFill>
            <a:srgbClr val="2F3242"/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/>
              <a:t>Підручник.</a:t>
            </a:r>
          </a:p>
          <a:p>
            <a:pPr algn="ctr"/>
            <a:r>
              <a:rPr lang="uk-UA" sz="1200" b="1" dirty="0"/>
              <a:t>Сторінка</a:t>
            </a:r>
          </a:p>
          <a:p>
            <a:pPr algn="ctr"/>
            <a:r>
              <a:rPr lang="uk-UA" sz="2800" b="1" dirty="0"/>
              <a:t>100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56353"/>
          <a:stretch/>
        </p:blipFill>
        <p:spPr>
          <a:xfrm flipH="1">
            <a:off x="4332614" y="2221289"/>
            <a:ext cx="3941357" cy="271295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380636" y="441750"/>
            <a:ext cx="8603545" cy="675850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Слухаємо. Розповідаємо.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57586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43" y="1230049"/>
            <a:ext cx="2411097" cy="4628371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10.05.2024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75317" y="5981283"/>
            <a:ext cx="10908864" cy="594170"/>
          </a:xfrm>
          <a:prstGeom prst="roundRect">
            <a:avLst>
              <a:gd name="adj" fmla="val 21635"/>
            </a:avLst>
          </a:prstGeom>
          <a:solidFill>
            <a:srgbClr val="00B050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Хто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слів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музики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12" name="Прямокутник 9">
            <a:extLst>
              <a:ext uri="{FF2B5EF4-FFF2-40B4-BE49-F238E27FC236}">
                <a16:creationId xmlns:a16="http://schemas.microsoft.com/office/drawing/2014/main" id="{499FCE10-0FEE-A200-81F2-3FC9C3E93AC8}"/>
              </a:ext>
            </a:extLst>
          </p:cNvPr>
          <p:cNvSpPr/>
          <p:nvPr/>
        </p:nvSpPr>
        <p:spPr>
          <a:xfrm>
            <a:off x="0" y="5813571"/>
            <a:ext cx="922789" cy="914399"/>
          </a:xfrm>
          <a:prstGeom prst="rect">
            <a:avLst/>
          </a:prstGeom>
          <a:solidFill>
            <a:srgbClr val="2F3242"/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/>
              <a:t>Підручник.</a:t>
            </a:r>
          </a:p>
          <a:p>
            <a:pPr algn="ctr"/>
            <a:r>
              <a:rPr lang="uk-UA" sz="1200" b="1" dirty="0"/>
              <a:t>Сторінка</a:t>
            </a:r>
          </a:p>
          <a:p>
            <a:pPr algn="ctr"/>
            <a:r>
              <a:rPr lang="uk-UA" sz="2800" b="1" dirty="0"/>
              <a:t>100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5272" t="3954" r="76025" b="40203"/>
          <a:stretch/>
        </p:blipFill>
        <p:spPr>
          <a:xfrm>
            <a:off x="3854539" y="1488443"/>
            <a:ext cx="1786421" cy="2543175"/>
          </a:xfrm>
          <a:prstGeom prst="roundRect">
            <a:avLst/>
          </a:prstGeom>
          <a:ln>
            <a:solidFill>
              <a:srgbClr val="00B05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78343" t="2744"/>
          <a:stretch/>
        </p:blipFill>
        <p:spPr>
          <a:xfrm>
            <a:off x="9571477" y="1488443"/>
            <a:ext cx="1786420" cy="2472492"/>
          </a:xfrm>
          <a:prstGeom prst="roundRect">
            <a:avLst/>
          </a:prstGeom>
          <a:ln>
            <a:solidFill>
              <a:srgbClr val="00B050"/>
            </a:solidFill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3914648" y="4402461"/>
            <a:ext cx="1726312" cy="865414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</a:rPr>
              <a:t>Петро Чубинський</a:t>
            </a:r>
            <a:br>
              <a:rPr lang="uk-UA" b="1" dirty="0">
                <a:solidFill>
                  <a:schemeClr val="tx1"/>
                </a:solidFill>
              </a:rPr>
            </a:br>
            <a:r>
              <a:rPr lang="uk-UA" b="1" dirty="0">
                <a:solidFill>
                  <a:schemeClr val="tx1"/>
                </a:solidFill>
              </a:rPr>
              <a:t>автор тексту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596764" y="4402461"/>
            <a:ext cx="1786420" cy="865414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</a:rPr>
              <a:t>Михайло Вербицький автор музики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7718" y="1488443"/>
            <a:ext cx="2837001" cy="40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66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412" y1="25330" x2="12859" y2="15419"/>
                        <a14:foregroundMark x1="12002" y1="44273" x2="8321" y2="56718"/>
                        <a14:foregroundMark x1="4892" y1="48678" x2="1412" y2="63987"/>
                        <a14:foregroundMark x1="2269" y1="51762" x2="5850" y2="46586"/>
                        <a14:foregroundMark x1="11145" y1="991" x2="84266" y2="551"/>
                        <a14:foregroundMark x1="12103" y1="90198" x2="12002" y2="96366"/>
                        <a14:foregroundMark x1="3480" y1="89978" x2="2370" y2="97577"/>
                        <a14:foregroundMark x1="857" y1="95815" x2="1765" y2="97687"/>
                        <a14:foregroundMark x1="10035" y1="96476" x2="10439" y2="97137"/>
                        <a14:foregroundMark x1="11346" y1="97577" x2="13212" y2="97467"/>
                        <a14:foregroundMark x1="84670" y1="72797" x2="91326" y2="93612"/>
                        <a14:foregroundMark x1="83006" y1="52863" x2="83006" y2="70925"/>
                        <a14:foregroundMark x1="84468" y1="68833" x2="91276" y2="71916"/>
                        <a14:foregroundMark x1="83459" y1="44934" x2="81594" y2="54515"/>
                        <a14:foregroundMark x1="92234" y1="38216" x2="98185" y2="49780"/>
                        <a14:foregroundMark x1="95915" y1="53634" x2="93343" y2="69824"/>
                        <a14:foregroundMark x1="92234" y1="50661" x2="92184" y2="63656"/>
                        <a14:foregroundMark x1="91478" y1="49780" x2="90368" y2="61233"/>
                        <a14:foregroundMark x1="80686" y1="33150" x2="81543" y2="41300"/>
                        <a14:foregroundMark x1="87443" y1="36454" x2="87998" y2="45925"/>
                        <a14:foregroundMark x1="91377" y1="14317" x2="94604" y2="36894"/>
                        <a14:foregroundMark x1="90469" y1="45595" x2="87040" y2="49670"/>
                        <a14:foregroundMark x1="85577" y1="2533" x2="85325" y2="13106"/>
                        <a14:foregroundMark x1="85577" y1="81498" x2="85426" y2="86564"/>
                        <a14:foregroundMark x1="87998" y1="86233" x2="88301" y2="89868"/>
                        <a14:foregroundMark x1="58144" y1="86674" x2="85023" y2="86894"/>
                        <a14:foregroundMark x1="12758" y1="86564" x2="44680" y2="86564"/>
                        <a14:foregroundMark x1="45134" y1="86564" x2="57892" y2="86784"/>
                      </a14:backgroundRemoval>
                    </a14:imgEffect>
                  </a14:imgLayer>
                </a14:imgProps>
              </a:ext>
            </a:extLst>
          </a:blip>
          <a:srcRect r="853"/>
          <a:stretch/>
        </p:blipFill>
        <p:spPr>
          <a:xfrm>
            <a:off x="339634" y="1082438"/>
            <a:ext cx="11644547" cy="5775562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10.05.2024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80636" y="533769"/>
            <a:ext cx="8603545" cy="460968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/>
              <a:t>Висновок</a:t>
            </a:r>
            <a:endParaRPr lang="ru-RU" sz="20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099616" y="2160764"/>
            <a:ext cx="7732059" cy="13270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err="1"/>
              <a:t>Україна</a:t>
            </a:r>
            <a:r>
              <a:rPr lang="ru-RU" sz="3600" b="1" dirty="0"/>
              <a:t> — це наша </a:t>
            </a:r>
            <a:r>
              <a:rPr lang="ru-RU" sz="3600" b="1" dirty="0" err="1"/>
              <a:t>Батьківщина</a:t>
            </a:r>
            <a:r>
              <a:rPr lang="ru-RU" sz="3600" b="1" dirty="0"/>
              <a:t>, наша держава.</a:t>
            </a:r>
          </a:p>
          <a:p>
            <a:pPr algn="ctr"/>
            <a:endParaRPr lang="ru-RU" sz="36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939330" y="3531620"/>
            <a:ext cx="7732059" cy="16339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/>
              <a:t>Прапор, герб та </a:t>
            </a:r>
            <a:r>
              <a:rPr lang="ru-RU" sz="3600" b="1" dirty="0" err="1"/>
              <a:t>гімн</a:t>
            </a:r>
            <a:r>
              <a:rPr lang="ru-RU" sz="3600" b="1" dirty="0"/>
              <a:t> — </a:t>
            </a:r>
            <a:r>
              <a:rPr lang="ru-RU" sz="3600" b="1" dirty="0" err="1"/>
              <a:t>державні</a:t>
            </a:r>
            <a:r>
              <a:rPr lang="ru-RU" sz="3600" b="1" dirty="0"/>
              <a:t> </a:t>
            </a:r>
            <a:r>
              <a:rPr lang="ru-RU" sz="3600" b="1" dirty="0" err="1"/>
              <a:t>символи</a:t>
            </a:r>
            <a:r>
              <a:rPr lang="ru-RU" sz="3600" b="1" dirty="0"/>
              <a:t> </a:t>
            </a:r>
            <a:r>
              <a:rPr lang="ru-RU" sz="3600" b="1" dirty="0" err="1"/>
              <a:t>країни</a:t>
            </a:r>
            <a:r>
              <a:rPr lang="ru-RU" sz="36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4360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31642</TotalTime>
  <Words>221</Words>
  <Application>Microsoft Office PowerPoint</Application>
  <PresentationFormat>Широкоэкранный</PresentationFormat>
  <Paragraphs>69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Monotype Corsiva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Василь Цупа;VsimPPTX</dc:creator>
  <cp:lastModifiedBy>RePack by Diakov</cp:lastModifiedBy>
  <cp:revision>2797</cp:revision>
  <dcterms:created xsi:type="dcterms:W3CDTF">2018-01-05T16:38:53Z</dcterms:created>
  <dcterms:modified xsi:type="dcterms:W3CDTF">2024-05-10T14:05:59Z</dcterms:modified>
</cp:coreProperties>
</file>