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5" r:id="rId6"/>
    <p:sldId id="274" r:id="rId7"/>
    <p:sldId id="263" r:id="rId8"/>
    <p:sldId id="273" r:id="rId9"/>
    <p:sldId id="265" r:id="rId10"/>
    <p:sldId id="268" r:id="rId11"/>
    <p:sldId id="269" r:id="rId12"/>
    <p:sldId id="270" r:id="rId13"/>
    <p:sldId id="266" r:id="rId14"/>
    <p:sldId id="267" r:id="rId15"/>
    <p:sldId id="271" r:id="rId16"/>
    <p:sldId id="272" r:id="rId17"/>
    <p:sldId id="26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pPr/>
              <a:t>5/13/2024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12124" y="2240923"/>
            <a:ext cx="8255358" cy="1865855"/>
          </a:xfrm>
        </p:spPr>
        <p:txBody>
          <a:bodyPr/>
          <a:lstStyle/>
          <a:p>
            <a:r>
              <a:rPr lang="ru-RU" sz="4800" dirty="0" err="1"/>
              <a:t>Що</a:t>
            </a:r>
            <a:r>
              <a:rPr lang="ru-RU" sz="4800" dirty="0"/>
              <a:t> </a:t>
            </a:r>
            <a:r>
              <a:rPr lang="ru-RU" sz="4800" dirty="0" err="1"/>
              <a:t>таке</a:t>
            </a:r>
            <a:r>
              <a:rPr lang="ru-RU" sz="4800" dirty="0"/>
              <a:t> HTML та як </a:t>
            </a:r>
            <a:r>
              <a:rPr lang="ru-RU" sz="4800" dirty="0" smtClean="0"/>
              <a:t>за </a:t>
            </a:r>
            <a:r>
              <a:rPr lang="ru-RU" sz="4800" dirty="0" err="1" smtClean="0"/>
              <a:t>допомогою</a:t>
            </a:r>
            <a:r>
              <a:rPr lang="ru-RU" sz="4800" dirty="0" smtClean="0"/>
              <a:t> </a:t>
            </a:r>
            <a:r>
              <a:rPr lang="ru-RU" sz="4800" dirty="0" err="1"/>
              <a:t>нього</a:t>
            </a:r>
            <a:r>
              <a:rPr lang="ru-RU" sz="4800" dirty="0"/>
              <a:t> </a:t>
            </a:r>
            <a:r>
              <a:rPr lang="ru-RU" sz="4800" dirty="0" err="1" smtClean="0"/>
              <a:t>увійти</a:t>
            </a:r>
            <a:r>
              <a:rPr lang="ru-RU" sz="4800" dirty="0" smtClean="0"/>
              <a:t> в IT</a:t>
            </a:r>
            <a:endParaRPr lang="uk-UA" sz="4800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Лекція №6</a:t>
            </a:r>
          </a:p>
        </p:txBody>
      </p:sp>
    </p:spTree>
    <p:extLst>
      <p:ext uri="{BB962C8B-B14F-4D97-AF65-F5344CB8AC3E}">
        <p14:creationId xmlns="" xmlns:p14="http://schemas.microsoft.com/office/powerpoint/2010/main" val="251424877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0321" y="3670479"/>
            <a:ext cx="11168242" cy="2833352"/>
          </a:xfrm>
        </p:spPr>
        <p:txBody>
          <a:bodyPr>
            <a:normAutofit/>
          </a:bodyPr>
          <a:lstStyle/>
          <a:p>
            <a:r>
              <a:rPr lang="uk-UA" dirty="0"/>
              <a:t>Через швидке зростання популярності </a:t>
            </a:r>
            <a:r>
              <a:rPr lang="en-US" dirty="0"/>
              <a:t>HTML </a:t>
            </a:r>
            <a:r>
              <a:rPr lang="uk-UA" dirty="0"/>
              <a:t>зараз вважається офіційним </a:t>
            </a:r>
            <a:r>
              <a:rPr lang="uk-UA" dirty="0" err="1" smtClean="0"/>
              <a:t>вебстандартом</a:t>
            </a:r>
            <a:r>
              <a:rPr lang="uk-UA" dirty="0"/>
              <a:t>. Специфікації </a:t>
            </a:r>
            <a:r>
              <a:rPr lang="en-US" dirty="0"/>
              <a:t>HTML </a:t>
            </a:r>
            <a:r>
              <a:rPr lang="uk-UA" dirty="0"/>
              <a:t>підтримуються та розробляються Консорціумом </a:t>
            </a:r>
            <a:r>
              <a:rPr lang="en-US" dirty="0"/>
              <a:t>World Wide Web (W3C). </a:t>
            </a:r>
            <a:r>
              <a:rPr lang="uk-UA" dirty="0"/>
              <a:t>Ви можете перевірити найновіший стан мови в будь-який час на веб-сайті </a:t>
            </a:r>
            <a:r>
              <a:rPr lang="en-US" dirty="0"/>
              <a:t>W3C. </a:t>
            </a:r>
          </a:p>
          <a:p>
            <a:r>
              <a:rPr lang="uk-UA" dirty="0"/>
              <a:t>Найбільшим оновленням мови стало введення </a:t>
            </a:r>
            <a:r>
              <a:rPr lang="en-US" dirty="0"/>
              <a:t>HTML5 </a:t>
            </a:r>
            <a:r>
              <a:rPr lang="uk-UA" dirty="0"/>
              <a:t>у 2014 р. Було додано до розмітки кілька нових семантичних тегів, які розкривають значення власного вмісту, наприклад &lt;</a:t>
            </a:r>
            <a:r>
              <a:rPr lang="en-US" dirty="0"/>
              <a:t>article&gt; , &lt;header&gt; </a:t>
            </a:r>
            <a:r>
              <a:rPr lang="uk-UA" dirty="0"/>
              <a:t>та &lt;</a:t>
            </a:r>
            <a:r>
              <a:rPr lang="en-US" dirty="0"/>
              <a:t>footer&gt;.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3920" y="568278"/>
            <a:ext cx="5172209" cy="28964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9137" y="568278"/>
            <a:ext cx="2819164" cy="28191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350246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Еволюція </a:t>
            </a:r>
            <a:r>
              <a:rPr lang="en-US" dirty="0"/>
              <a:t>HTML. </a:t>
            </a:r>
            <a:r>
              <a:rPr lang="uk-UA" dirty="0"/>
              <a:t>Чим відрізняється </a:t>
            </a:r>
            <a:r>
              <a:rPr lang="en-US" dirty="0"/>
              <a:t>HTML </a:t>
            </a:r>
            <a:r>
              <a:rPr lang="uk-UA" dirty="0"/>
              <a:t>від </a:t>
            </a:r>
            <a:r>
              <a:rPr lang="en-US" dirty="0"/>
              <a:t>HTML5?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93956" y="2272477"/>
            <a:ext cx="5849268" cy="4102023"/>
          </a:xfrm>
        </p:spPr>
        <p:txBody>
          <a:bodyPr/>
          <a:lstStyle/>
          <a:p>
            <a:r>
              <a:rPr lang="uk-UA" dirty="0"/>
              <a:t>З перших днів </a:t>
            </a:r>
            <a:r>
              <a:rPr lang="en-US" dirty="0"/>
              <a:t>HTML </a:t>
            </a:r>
            <a:r>
              <a:rPr lang="uk-UA" dirty="0"/>
              <a:t>пережив неймовірну еволюцію. </a:t>
            </a:r>
            <a:r>
              <a:rPr lang="en-US" dirty="0"/>
              <a:t>W3C </a:t>
            </a:r>
            <a:r>
              <a:rPr lang="uk-UA" dirty="0"/>
              <a:t>постійно публікує нові версії та оновлення, тоді як історичні віхи також отримують спеціальні імена</a:t>
            </a:r>
            <a:r>
              <a:rPr lang="uk-UA" dirty="0" smtClean="0"/>
              <a:t>.</a:t>
            </a:r>
            <a:endParaRPr lang="uk-UA" dirty="0"/>
          </a:p>
          <a:p>
            <a:r>
              <a:rPr lang="en-US" dirty="0"/>
              <a:t>HTML4 (</a:t>
            </a:r>
            <a:r>
              <a:rPr lang="uk-UA" dirty="0"/>
              <a:t>в наші дні зазвичай називають “</a:t>
            </a:r>
            <a:r>
              <a:rPr lang="en-US" dirty="0"/>
              <a:t>HTML”) </a:t>
            </a:r>
            <a:r>
              <a:rPr lang="uk-UA" dirty="0"/>
              <a:t>була опублікована в 1999 році, а остання основна версія вийшла в 2014 році. Під назвою </a:t>
            </a:r>
            <a:r>
              <a:rPr lang="en-US" dirty="0"/>
              <a:t>HTML5 </a:t>
            </a:r>
            <a:r>
              <a:rPr lang="uk-UA" dirty="0"/>
              <a:t>оновлення додало до мови багато нових функцій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224" y="2756078"/>
            <a:ext cx="5485530" cy="288432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114914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53792" y="2125014"/>
            <a:ext cx="10264462" cy="4391695"/>
          </a:xfrm>
        </p:spPr>
        <p:txBody>
          <a:bodyPr>
            <a:normAutofit lnSpcReduction="10000"/>
          </a:bodyPr>
          <a:lstStyle/>
          <a:p>
            <a:r>
              <a:rPr lang="uk-UA" dirty="0"/>
              <a:t>Однією з найбільш очікуваних особливостей </a:t>
            </a:r>
            <a:r>
              <a:rPr lang="en-US" dirty="0"/>
              <a:t>HTML5 </a:t>
            </a:r>
            <a:r>
              <a:rPr lang="uk-UA" dirty="0"/>
              <a:t>є підтримка </a:t>
            </a:r>
            <a:r>
              <a:rPr lang="uk-UA" dirty="0" err="1"/>
              <a:t>вбудування</a:t>
            </a:r>
            <a:r>
              <a:rPr lang="uk-UA" dirty="0"/>
              <a:t> аудіо та відео. Замість використання програвача </a:t>
            </a:r>
            <a:r>
              <a:rPr lang="en-US" dirty="0"/>
              <a:t>Flash </a:t>
            </a:r>
            <a:r>
              <a:rPr lang="uk-UA" dirty="0"/>
              <a:t>ми можемо просто вставляти відео та </a:t>
            </a:r>
            <a:r>
              <a:rPr lang="uk-UA" dirty="0" err="1"/>
              <a:t>аудіофайли</a:t>
            </a:r>
            <a:r>
              <a:rPr lang="uk-UA" dirty="0"/>
              <a:t> на свої </a:t>
            </a:r>
            <a:r>
              <a:rPr lang="uk-UA" dirty="0" err="1" smtClean="0"/>
              <a:t>вебсторінки</a:t>
            </a:r>
            <a:r>
              <a:rPr lang="uk-UA" dirty="0" smtClean="0"/>
              <a:t> </a:t>
            </a:r>
            <a:r>
              <a:rPr lang="uk-UA" dirty="0"/>
              <a:t>за допомогою нових тегів &lt;</a:t>
            </a:r>
            <a:r>
              <a:rPr lang="en-US" dirty="0"/>
              <a:t>audio&gt; &lt;/audio&gt; </a:t>
            </a:r>
            <a:r>
              <a:rPr lang="uk-UA" dirty="0"/>
              <a:t>та &lt;</a:t>
            </a:r>
            <a:r>
              <a:rPr lang="en-US" dirty="0"/>
              <a:t>video&gt; &lt;/video&gt; . </a:t>
            </a:r>
            <a:r>
              <a:rPr lang="uk-UA" dirty="0"/>
              <a:t>Він також включає вбудовану підтримку масштабованої векторної графіки (</a:t>
            </a:r>
            <a:r>
              <a:rPr lang="en-US" dirty="0"/>
              <a:t>SVG) </a:t>
            </a:r>
            <a:r>
              <a:rPr lang="uk-UA" dirty="0"/>
              <a:t>та </a:t>
            </a:r>
            <a:r>
              <a:rPr lang="en-US" dirty="0" err="1"/>
              <a:t>MathML</a:t>
            </a:r>
            <a:r>
              <a:rPr lang="en-US" dirty="0"/>
              <a:t> </a:t>
            </a:r>
            <a:r>
              <a:rPr lang="uk-UA" dirty="0"/>
              <a:t>для математичних та наукових формул.     </a:t>
            </a:r>
          </a:p>
          <a:p>
            <a:r>
              <a:rPr lang="en-US" dirty="0"/>
              <a:t>HTML5 </a:t>
            </a:r>
            <a:r>
              <a:rPr lang="uk-UA" dirty="0"/>
              <a:t>також </a:t>
            </a:r>
            <a:r>
              <a:rPr lang="uk-UA" dirty="0" err="1"/>
              <a:t>вніс</a:t>
            </a:r>
            <a:r>
              <a:rPr lang="uk-UA" dirty="0"/>
              <a:t> кілька семантичних удосконалень. Нові семантичні теги інформують браузери про значення вмісту, що приносить користь як читачам, так і пошуковим системам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/>
              <a:t>Найпопулярнішими семантичними тегами є &lt;</a:t>
            </a:r>
            <a:r>
              <a:rPr lang="en-US" dirty="0"/>
              <a:t>article&gt; &lt;/article&gt; , &lt;section&gt; &lt;/section&gt; , &lt;aside&gt; &lt;/aside&gt; , &lt;header&gt; &lt;/header&gt; </a:t>
            </a:r>
            <a:r>
              <a:rPr lang="uk-UA" dirty="0"/>
              <a:t>та &lt;</a:t>
            </a:r>
            <a:r>
              <a:rPr lang="en-US" dirty="0"/>
              <a:t>footer&gt; &lt;/footer&gt; 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7862" y="706729"/>
            <a:ext cx="4000500" cy="1143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35618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 вивчити </a:t>
            </a:r>
            <a:r>
              <a:rPr lang="en-US" dirty="0" smtClean="0"/>
              <a:t>HTML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2744" y="2105053"/>
            <a:ext cx="8553831" cy="4012412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У </a:t>
            </a:r>
            <a:r>
              <a:rPr lang="en-US" dirty="0"/>
              <a:t>HTML </a:t>
            </a:r>
            <a:r>
              <a:rPr lang="uk-UA" dirty="0"/>
              <a:t>текст позначається за допомогою теґів. Кожен </a:t>
            </a:r>
            <a:r>
              <a:rPr lang="en-US" dirty="0"/>
              <a:t>HTML </a:t>
            </a:r>
            <a:r>
              <a:rPr lang="uk-UA" dirty="0"/>
              <a:t>документ буде складатися з деякої групи елементів, де кожен елемент буде визначатися (починатися та закінчуватися) певним теґом (Для деяких елементів кінцевий теґ не є обов'язковим). Теґ — це назва елементу, записана у кутових дужках (&lt; </a:t>
            </a:r>
            <a:r>
              <a:rPr lang="uk-UA" dirty="0" smtClean="0"/>
              <a:t>&gt;)</a:t>
            </a:r>
            <a:endParaRPr lang="uk-UA" dirty="0"/>
          </a:p>
          <a:p>
            <a:r>
              <a:rPr lang="uk-UA" dirty="0"/>
              <a:t>Кожен </a:t>
            </a:r>
            <a:r>
              <a:rPr lang="en-US" dirty="0"/>
              <a:t>HTML </a:t>
            </a:r>
            <a:r>
              <a:rPr lang="uk-UA" dirty="0"/>
              <a:t>теґ має свою унікальну назву з визначеним синтаксисом, яка записується латинськими літерами і не чутливий до регістру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/>
              <a:t>Як саме </a:t>
            </a:r>
            <a:r>
              <a:rPr lang="uk-UA" dirty="0" err="1" smtClean="0"/>
              <a:t>вебпереглядач</a:t>
            </a:r>
            <a:r>
              <a:rPr lang="uk-UA" dirty="0" smtClean="0"/>
              <a:t> </a:t>
            </a:r>
            <a:r>
              <a:rPr lang="uk-UA" dirty="0"/>
              <a:t>обробляє </a:t>
            </a:r>
            <a:r>
              <a:rPr lang="en-US" dirty="0"/>
              <a:t>HTML-</a:t>
            </a:r>
            <a:r>
              <a:rPr lang="uk-UA" dirty="0"/>
              <a:t>документ? Дуже просто, наприклад, веб-переглядач знайшов в документі ось такий рядок</a:t>
            </a:r>
            <a:r>
              <a:rPr lang="uk-UA" dirty="0" smtClean="0"/>
              <a:t>:</a:t>
            </a:r>
          </a:p>
          <a:p>
            <a:r>
              <a:rPr lang="en-US" dirty="0"/>
              <a:t>&lt;title&gt;</a:t>
            </a:r>
            <a:r>
              <a:rPr lang="uk-UA" dirty="0"/>
              <a:t>Що таке </a:t>
            </a:r>
            <a:r>
              <a:rPr lang="en-US" dirty="0"/>
              <a:t>HTML?&lt;/title&gt;</a:t>
            </a:r>
            <a:endParaRPr lang="uk-U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45230"/>
            <a:ext cx="65" cy="366739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8887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57800" y="58920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865846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35622" y="2478539"/>
            <a:ext cx="11052333" cy="3999533"/>
          </a:xfrm>
        </p:spPr>
        <p:txBody>
          <a:bodyPr>
            <a:normAutofit fontScale="92500"/>
          </a:bodyPr>
          <a:lstStyle/>
          <a:p>
            <a:r>
              <a:rPr lang="uk-UA" dirty="0"/>
              <a:t>Він знає, що елементом </a:t>
            </a:r>
            <a:r>
              <a:rPr lang="en-US" dirty="0"/>
              <a:t>title </a:t>
            </a:r>
            <a:r>
              <a:rPr lang="uk-UA" dirty="0"/>
              <a:t>позначають назву сторінки і цю назву потрібно відобразити так як у його запрограмували (зазвичай назва сторінки з'явиться на вкладці), якщо веб-переглядач не знайде такого елемента, то замість назви сторінки буде її адреса. Елемент </a:t>
            </a:r>
            <a:r>
              <a:rPr lang="en-US" dirty="0"/>
              <a:t>table </a:t>
            </a:r>
            <a:r>
              <a:rPr lang="uk-UA" dirty="0"/>
              <a:t>переглядач відобразить у вигляді таблиці, а елемент </a:t>
            </a:r>
            <a:r>
              <a:rPr lang="en-US" dirty="0"/>
              <a:t>q </a:t>
            </a:r>
            <a:r>
              <a:rPr lang="uk-UA" dirty="0"/>
              <a:t>скаже переглядачеві, що це цитата, жирним шрифтом відобразиться вміст елементу </a:t>
            </a:r>
            <a:r>
              <a:rPr lang="en-US" dirty="0"/>
              <a:t>b</a:t>
            </a:r>
            <a:r>
              <a:rPr lang="en-US" dirty="0" smtClean="0"/>
              <a:t>.</a:t>
            </a:r>
            <a:endParaRPr lang="en-US" dirty="0"/>
          </a:p>
          <a:p>
            <a:r>
              <a:rPr lang="uk-UA" dirty="0"/>
              <a:t>Можливо у тебе виникнуло </a:t>
            </a:r>
            <a:r>
              <a:rPr lang="uk-UA" dirty="0" smtClean="0"/>
              <a:t>запитання: </a:t>
            </a:r>
            <a:r>
              <a:rPr lang="uk-UA" dirty="0"/>
              <a:t>- "А навіщо, взагалі, цей </a:t>
            </a:r>
            <a:r>
              <a:rPr lang="en-US" dirty="0"/>
              <a:t>HTML?". </a:t>
            </a:r>
            <a:endParaRPr lang="uk-UA" dirty="0" smtClean="0"/>
          </a:p>
          <a:p>
            <a:r>
              <a:rPr lang="uk-UA" dirty="0" smtClean="0"/>
              <a:t>Це </a:t>
            </a:r>
            <a:r>
              <a:rPr lang="uk-UA" dirty="0"/>
              <a:t>людині можна сказати якусь фразу і вона зрозуміє, що це адресовано їй та зрозуміє, що від неї хочуть. Комп'ютери так не вміють. Для них будь яка інформація - це </a:t>
            </a:r>
            <a:r>
              <a:rPr lang="uk-UA" dirty="0" smtClean="0"/>
              <a:t>комбінація цифр </a:t>
            </a:r>
            <a:r>
              <a:rPr lang="uk-UA" dirty="0"/>
              <a:t>з 0 та 1, тому їм потрібно чітко вказати, кому адресована інформація, що вона означає і що з нею робити. І тільки після цього твій комп'ютер </a:t>
            </a:r>
            <a:r>
              <a:rPr lang="uk-UA" dirty="0" err="1"/>
              <a:t>оживе</a:t>
            </a:r>
            <a:r>
              <a:rPr lang="uk-UA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773" y="410273"/>
            <a:ext cx="3028950" cy="15144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3612" y="715139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064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Плюси </a:t>
            </a:r>
            <a:r>
              <a:rPr lang="en-US" dirty="0" smtClean="0"/>
              <a:t>HTML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Широко вживана мова з великою кількістю ресурсів та величезною спільнотою.</a:t>
            </a:r>
          </a:p>
          <a:p>
            <a:r>
              <a:rPr lang="uk-UA" dirty="0"/>
              <a:t>Запускається в кожному веб-браузері.</a:t>
            </a:r>
          </a:p>
          <a:p>
            <a:r>
              <a:rPr lang="uk-UA" dirty="0"/>
              <a:t>З відкритим кодом і абсолютно безкоштовна.</a:t>
            </a:r>
          </a:p>
          <a:p>
            <a:r>
              <a:rPr lang="uk-UA" dirty="0"/>
              <a:t>Чиста і послідовна розмітка.</a:t>
            </a:r>
          </a:p>
          <a:p>
            <a:r>
              <a:rPr lang="uk-UA" dirty="0"/>
              <a:t>Офіційні </a:t>
            </a:r>
            <a:r>
              <a:rPr lang="uk-UA" dirty="0" err="1" smtClean="0"/>
              <a:t>вебстандарти</a:t>
            </a:r>
            <a:r>
              <a:rPr lang="uk-UA" dirty="0" smtClean="0"/>
              <a:t> </a:t>
            </a:r>
            <a:r>
              <a:rPr lang="uk-UA" dirty="0"/>
              <a:t>підтримуються Консорціумом </a:t>
            </a:r>
            <a:r>
              <a:rPr lang="en-US" dirty="0"/>
              <a:t>World Wide Web (W3C).</a:t>
            </a:r>
          </a:p>
          <a:p>
            <a:r>
              <a:rPr lang="uk-UA" dirty="0"/>
              <a:t>Легко інтегрується з серверними мовами, такими як </a:t>
            </a:r>
            <a:r>
              <a:rPr lang="en-US" dirty="0"/>
              <a:t>PHP </a:t>
            </a:r>
            <a:r>
              <a:rPr lang="uk-UA" dirty="0"/>
              <a:t>та </a:t>
            </a:r>
            <a:r>
              <a:rPr lang="en-US" dirty="0"/>
              <a:t>Node.js.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6285" y="60591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863347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Мінуси </a:t>
            </a:r>
            <a:r>
              <a:rPr lang="en-US" dirty="0"/>
              <a:t>HTML: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/>
              <a:t>В основному використовується для статичних </a:t>
            </a:r>
            <a:r>
              <a:rPr lang="uk-UA" dirty="0" err="1" smtClean="0"/>
              <a:t>вебсторінок</a:t>
            </a:r>
            <a:r>
              <a:rPr lang="uk-UA" dirty="0"/>
              <a:t>. Для динамічної функціональності вам може знадобитися використовувати </a:t>
            </a:r>
            <a:r>
              <a:rPr lang="en-US" dirty="0"/>
              <a:t>JavaScript </a:t>
            </a:r>
            <a:r>
              <a:rPr lang="uk-UA" dirty="0"/>
              <a:t>або серверну мову, таку як </a:t>
            </a:r>
            <a:r>
              <a:rPr lang="en-US" dirty="0"/>
              <a:t>PHP.</a:t>
            </a:r>
          </a:p>
          <a:p>
            <a:r>
              <a:rPr lang="uk-UA" dirty="0"/>
              <a:t>Це не дозволяє користувачеві реалізовувати логіку. Як результат, усі веб-сторінки потрібно створювати окремо, навіть якщо вони використовують однакові елементи, наприклад, верхній та нижній колонтитули.</a:t>
            </a:r>
          </a:p>
          <a:p>
            <a:r>
              <a:rPr lang="uk-UA" dirty="0"/>
              <a:t>Деякі браузери повільно застосовують нові функції.</a:t>
            </a:r>
          </a:p>
          <a:p>
            <a:r>
              <a:rPr lang="uk-UA" dirty="0"/>
              <a:t>Поведінку браузера іноді важко передбачити (наприклад, старі браузери не завжди відображають новіші теги).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6075" y="588847"/>
            <a:ext cx="3228975" cy="14097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438358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Література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https://uk.wikipedia.org/wiki/HTML</a:t>
            </a:r>
            <a:endParaRPr lang="uk-UA" dirty="0" smtClean="0"/>
          </a:p>
          <a:p>
            <a:r>
              <a:rPr lang="en-US" dirty="0" smtClean="0"/>
              <a:t>https</a:t>
            </a:r>
            <a:r>
              <a:rPr lang="en-US" dirty="0"/>
              <a:t>://futurenow.com.ua/shho-take-html/</a:t>
            </a:r>
            <a:endParaRPr lang="uk-UA" dirty="0" smtClean="0"/>
          </a:p>
          <a:p>
            <a:r>
              <a:rPr lang="en-US" dirty="0"/>
              <a:t>https://goit.global/ua/articles/html-i-css-shcho-tse-komu-ta-dlia-choho-potribno/</a:t>
            </a:r>
            <a:endParaRPr lang="uk-UA" dirty="0" smtClean="0"/>
          </a:p>
          <a:p>
            <a:r>
              <a:rPr lang="en-US" dirty="0" smtClean="0"/>
              <a:t>https</a:t>
            </a:r>
            <a:r>
              <a:rPr lang="en-US" dirty="0"/>
              <a:t>://css.in.ua/article/shcho-take-css_3</a:t>
            </a:r>
            <a:endParaRPr lang="uk-UA" dirty="0" smtClean="0"/>
          </a:p>
          <a:p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smtClean="0"/>
              <a:t>volodymyrets.city/articles/261687/html-de-jogo-vikoristovuyut-i-navischo-jogo-vchiti</a:t>
            </a:r>
            <a:endParaRPr lang="uk-UA" dirty="0" smtClean="0"/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808" y="592629"/>
            <a:ext cx="2809875" cy="16287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8922595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2268941" cy="1080938"/>
          </a:xfrm>
        </p:spPr>
        <p:txBody>
          <a:bodyPr/>
          <a:lstStyle/>
          <a:p>
            <a:r>
              <a:rPr lang="uk-UA" dirty="0" smtClean="0"/>
              <a:t>План: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84107" y="2355169"/>
            <a:ext cx="6454575" cy="3381347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1. Що таке </a:t>
            </a:r>
            <a:r>
              <a:rPr lang="en-US" dirty="0"/>
              <a:t>HTML</a:t>
            </a:r>
          </a:p>
          <a:p>
            <a:pPr marL="0" indent="0">
              <a:buNone/>
            </a:pPr>
            <a:r>
              <a:rPr lang="en-US" dirty="0"/>
              <a:t>2. </a:t>
            </a:r>
            <a:r>
              <a:rPr lang="uk-UA" dirty="0"/>
              <a:t>Для чого використовують </a:t>
            </a:r>
            <a:r>
              <a:rPr lang="en-US" dirty="0"/>
              <a:t>HTML</a:t>
            </a:r>
          </a:p>
          <a:p>
            <a:pPr marL="0" indent="0">
              <a:buNone/>
            </a:pPr>
            <a:r>
              <a:rPr lang="en-US" dirty="0"/>
              <a:t>3. </a:t>
            </a:r>
            <a:r>
              <a:rPr lang="uk-UA" dirty="0"/>
              <a:t>Історія появи</a:t>
            </a:r>
          </a:p>
          <a:p>
            <a:pPr marL="0" indent="0">
              <a:buNone/>
            </a:pPr>
            <a:r>
              <a:rPr lang="uk-UA" dirty="0" smtClean="0"/>
              <a:t>4. Що можна і не можна зробити на </a:t>
            </a:r>
            <a:r>
              <a:rPr lang="en-US" dirty="0" smtClean="0"/>
              <a:t>HTML?</a:t>
            </a:r>
          </a:p>
          <a:p>
            <a:pPr marL="0" indent="0">
              <a:buNone/>
            </a:pPr>
            <a:r>
              <a:rPr lang="en-US" dirty="0" smtClean="0"/>
              <a:t>5</a:t>
            </a:r>
            <a:r>
              <a:rPr lang="en-US" dirty="0"/>
              <a:t>. </a:t>
            </a:r>
            <a:r>
              <a:rPr lang="uk-UA" dirty="0"/>
              <a:t>Як вивчити </a:t>
            </a:r>
            <a:r>
              <a:rPr lang="en-US" dirty="0" smtClean="0"/>
              <a:t>HTML</a:t>
            </a:r>
            <a:endParaRPr lang="en-US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174" y="2034861"/>
            <a:ext cx="5130916" cy="404772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64862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Що таке </a:t>
            </a:r>
            <a:r>
              <a:rPr lang="en-US" dirty="0" smtClean="0"/>
              <a:t>HTML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79270" y="1834166"/>
            <a:ext cx="8976854" cy="4823138"/>
          </a:xfrm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2200" dirty="0">
                <a:solidFill>
                  <a:prstClr val="white"/>
                </a:solidFill>
              </a:rPr>
              <a:t>HTML (</a:t>
            </a:r>
            <a:r>
              <a:rPr lang="uk-UA" sz="2200" dirty="0" err="1">
                <a:solidFill>
                  <a:prstClr val="white"/>
                </a:solidFill>
              </a:rPr>
              <a:t>англ</a:t>
            </a:r>
            <a:r>
              <a:rPr lang="uk-UA" sz="2200" dirty="0">
                <a:solidFill>
                  <a:prstClr val="white"/>
                </a:solidFill>
              </a:rPr>
              <a:t>. </a:t>
            </a:r>
            <a:r>
              <a:rPr lang="en-US" sz="2200" dirty="0" err="1">
                <a:solidFill>
                  <a:prstClr val="white"/>
                </a:solidFill>
              </a:rPr>
              <a:t>HyperText</a:t>
            </a:r>
            <a:r>
              <a:rPr lang="en-US" sz="2200" dirty="0">
                <a:solidFill>
                  <a:prstClr val="white"/>
                </a:solidFill>
              </a:rPr>
              <a:t> Markup Language — </a:t>
            </a:r>
            <a:r>
              <a:rPr lang="uk-UA" sz="2200" dirty="0">
                <a:solidFill>
                  <a:prstClr val="white"/>
                </a:solidFill>
              </a:rPr>
              <a:t>мова розмітки гіпертексту) — стандартизована мова розмітки документів для перегляду </a:t>
            </a:r>
            <a:r>
              <a:rPr lang="uk-UA" sz="2200" dirty="0" err="1">
                <a:solidFill>
                  <a:prstClr val="white"/>
                </a:solidFill>
              </a:rPr>
              <a:t>вебсторінок</a:t>
            </a:r>
            <a:r>
              <a:rPr lang="uk-UA" sz="2200" dirty="0">
                <a:solidFill>
                  <a:prstClr val="white"/>
                </a:solidFill>
              </a:rPr>
              <a:t> у браузері.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uk-UA" sz="2200" dirty="0">
                <a:solidFill>
                  <a:prstClr val="white"/>
                </a:solidFill>
              </a:rPr>
              <a:t>В </a:t>
            </a:r>
            <a:r>
              <a:rPr lang="en-US" sz="2200" dirty="0">
                <a:solidFill>
                  <a:prstClr val="white"/>
                </a:solidFill>
              </a:rPr>
              <a:t>HTML </a:t>
            </a:r>
            <a:r>
              <a:rPr lang="uk-UA" sz="2200" dirty="0">
                <a:solidFill>
                  <a:prstClr val="white"/>
                </a:solidFill>
              </a:rPr>
              <a:t>можна вбудовувати програми, написані на </a:t>
            </a:r>
            <a:r>
              <a:rPr lang="uk-UA" sz="2200" dirty="0" err="1">
                <a:solidFill>
                  <a:prstClr val="white"/>
                </a:solidFill>
              </a:rPr>
              <a:t>скриптових</a:t>
            </a:r>
            <a:r>
              <a:rPr lang="uk-UA" sz="2200" dirty="0">
                <a:solidFill>
                  <a:prstClr val="white"/>
                </a:solidFill>
              </a:rPr>
              <a:t> </a:t>
            </a:r>
            <a:r>
              <a:rPr lang="uk-UA" sz="2200" dirty="0" smtClean="0">
                <a:solidFill>
                  <a:prstClr val="white"/>
                </a:solidFill>
              </a:rPr>
              <a:t>мовах,</a:t>
            </a:r>
            <a:r>
              <a:rPr lang="en-US" sz="2200" dirty="0" smtClean="0">
                <a:solidFill>
                  <a:prstClr val="white"/>
                </a:solidFill>
              </a:rPr>
              <a:t> </a:t>
            </a:r>
            <a:r>
              <a:rPr lang="uk-UA" sz="2200" dirty="0">
                <a:solidFill>
                  <a:prstClr val="white"/>
                </a:solidFill>
              </a:rPr>
              <a:t>які впливають на поведінку та вміст </a:t>
            </a:r>
            <a:r>
              <a:rPr lang="uk-UA" sz="2200" dirty="0" err="1" smtClean="0">
                <a:solidFill>
                  <a:prstClr val="white"/>
                </a:solidFill>
              </a:rPr>
              <a:t>вебсторінок</a:t>
            </a:r>
            <a:r>
              <a:rPr lang="uk-UA" sz="2200" dirty="0" smtClean="0">
                <a:solidFill>
                  <a:prstClr val="white"/>
                </a:solidFill>
              </a:rPr>
              <a:t>, наприклад </a:t>
            </a:r>
            <a:r>
              <a:rPr lang="en-US" sz="2200" dirty="0" smtClean="0">
                <a:solidFill>
                  <a:prstClr val="white"/>
                </a:solidFill>
              </a:rPr>
              <a:t>JavaScript</a:t>
            </a:r>
            <a:r>
              <a:rPr lang="uk-UA" sz="2200" dirty="0" smtClean="0">
                <a:solidFill>
                  <a:prstClr val="white"/>
                </a:solidFill>
              </a:rPr>
              <a:t>. </a:t>
            </a:r>
            <a:r>
              <a:rPr lang="uk-UA" sz="2200" dirty="0">
                <a:solidFill>
                  <a:prstClr val="white"/>
                </a:solidFill>
              </a:rPr>
              <a:t>Включення </a:t>
            </a:r>
            <a:r>
              <a:rPr lang="en-US" sz="2200" dirty="0">
                <a:solidFill>
                  <a:prstClr val="white"/>
                </a:solidFill>
              </a:rPr>
              <a:t>CSS </a:t>
            </a:r>
            <a:r>
              <a:rPr lang="uk-UA" sz="2200" dirty="0">
                <a:solidFill>
                  <a:prstClr val="white"/>
                </a:solidFill>
              </a:rPr>
              <a:t>визначає вигляд і компонування вмісту. </a:t>
            </a:r>
            <a:r>
              <a:rPr lang="en-US" sz="2200" dirty="0">
                <a:solidFill>
                  <a:prstClr val="white"/>
                </a:solidFill>
              </a:rPr>
              <a:t>World Wide Web Consortium (W3C), </a:t>
            </a:r>
            <a:r>
              <a:rPr lang="uk-UA" sz="2200" dirty="0">
                <a:solidFill>
                  <a:prstClr val="white"/>
                </a:solidFill>
              </a:rPr>
              <a:t>який супроводжує стандарти </a:t>
            </a:r>
            <a:r>
              <a:rPr lang="en-US" sz="2200" dirty="0">
                <a:solidFill>
                  <a:prstClr val="white"/>
                </a:solidFill>
              </a:rPr>
              <a:t>HTML </a:t>
            </a:r>
            <a:r>
              <a:rPr lang="uk-UA" sz="2200" dirty="0">
                <a:solidFill>
                  <a:prstClr val="white"/>
                </a:solidFill>
              </a:rPr>
              <a:t>та </a:t>
            </a:r>
            <a:r>
              <a:rPr lang="en-US" sz="2200" dirty="0">
                <a:solidFill>
                  <a:prstClr val="white"/>
                </a:solidFill>
              </a:rPr>
              <a:t>CSS, </a:t>
            </a:r>
            <a:r>
              <a:rPr lang="uk-UA" sz="2200" dirty="0">
                <a:solidFill>
                  <a:prstClr val="white"/>
                </a:solidFill>
              </a:rPr>
              <a:t>заохочує використання </a:t>
            </a:r>
            <a:r>
              <a:rPr lang="en-US" sz="2200" dirty="0">
                <a:solidFill>
                  <a:prstClr val="white"/>
                </a:solidFill>
              </a:rPr>
              <a:t>CSS </a:t>
            </a:r>
            <a:r>
              <a:rPr lang="uk-UA" sz="2200" dirty="0">
                <a:solidFill>
                  <a:prstClr val="white"/>
                </a:solidFill>
              </a:rPr>
              <a:t>над явним презентаційним </a:t>
            </a:r>
            <a:r>
              <a:rPr lang="en-US" sz="2200" dirty="0">
                <a:solidFill>
                  <a:prstClr val="white"/>
                </a:solidFill>
              </a:rPr>
              <a:t>HTML </a:t>
            </a:r>
            <a:r>
              <a:rPr lang="uk-UA" sz="2200" dirty="0">
                <a:solidFill>
                  <a:prstClr val="white"/>
                </a:solidFill>
              </a:rPr>
              <a:t>з 1997 року</a:t>
            </a:r>
            <a:r>
              <a:rPr lang="uk-UA" sz="2200" dirty="0" smtClean="0">
                <a:solidFill>
                  <a:prstClr val="white"/>
                </a:solidFill>
              </a:rPr>
              <a:t>.</a:t>
            </a:r>
            <a:endParaRPr lang="uk-UA" sz="2200" dirty="0">
              <a:solidFill>
                <a:prstClr val="white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62025" y="2399526"/>
            <a:ext cx="3029975" cy="151803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18694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0322" y="2336873"/>
            <a:ext cx="9133380" cy="419271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HTML </a:t>
            </a:r>
            <a:r>
              <a:rPr lang="uk-UA" dirty="0"/>
              <a:t>впроваджує засоби для: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uk-UA" dirty="0"/>
              <a:t>створення структурованого документа шляхом позначення структурного складу тексту: заголовки, абзаци, списки, таблиці, цитати та інше;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uk-UA" dirty="0"/>
              <a:t>отримання інформації зі Всесвітньої мережі через гіперпосилання;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uk-UA" dirty="0"/>
              <a:t>створення інтерактивних форм;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uk-UA" dirty="0"/>
              <a:t>включення зображень, звуку, відео, та інших об'єктів до тексту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319" y="508073"/>
            <a:ext cx="4572000" cy="1828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47657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Для чого використовують </a:t>
            </a:r>
            <a:r>
              <a:rPr lang="en-US" dirty="0"/>
              <a:t>HTML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80321" y="2336873"/>
            <a:ext cx="8347769" cy="3986654"/>
          </a:xfrm>
        </p:spPr>
        <p:txBody>
          <a:bodyPr>
            <a:normAutofit fontScale="92500"/>
          </a:bodyPr>
          <a:lstStyle/>
          <a:p>
            <a:r>
              <a:rPr lang="ru-RU" dirty="0"/>
              <a:t>Як говорить </a:t>
            </a:r>
            <a:r>
              <a:rPr lang="ru-RU" dirty="0" err="1"/>
              <a:t>назва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гіпертекстової</a:t>
            </a:r>
            <a:r>
              <a:rPr lang="ru-RU" dirty="0"/>
              <a:t> </a:t>
            </a:r>
            <a:r>
              <a:rPr lang="ru-RU" dirty="0" err="1"/>
              <a:t>розмітки</a:t>
            </a:r>
            <a:r>
              <a:rPr lang="ru-RU" dirty="0"/>
              <a:t>.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«</a:t>
            </a:r>
            <a:r>
              <a:rPr lang="ru-RU" dirty="0" err="1"/>
              <a:t>гіпертекст</a:t>
            </a:r>
            <a:r>
              <a:rPr lang="ru-RU" dirty="0"/>
              <a:t>»?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вміст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автоматично переносить вас на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гіперпосилань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А </a:t>
            </a:r>
            <a:r>
              <a:rPr lang="ru-RU" dirty="0" err="1"/>
              <a:t>мова</a:t>
            </a:r>
            <a:r>
              <a:rPr lang="ru-RU" dirty="0"/>
              <a:t> </a:t>
            </a:r>
            <a:r>
              <a:rPr lang="ru-RU" dirty="0" err="1"/>
              <a:t>розмітки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вона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розмітку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окремим</a:t>
            </a:r>
            <a:r>
              <a:rPr lang="ru-RU" dirty="0"/>
              <a:t> </a:t>
            </a:r>
            <a:r>
              <a:rPr lang="ru-RU" dirty="0" err="1"/>
              <a:t>елементам</a:t>
            </a:r>
            <a:r>
              <a:rPr lang="ru-RU" dirty="0"/>
              <a:t> </a:t>
            </a:r>
            <a:r>
              <a:rPr lang="ru-RU" dirty="0" err="1"/>
              <a:t>семантичне</a:t>
            </a:r>
            <a:r>
              <a:rPr lang="ru-RU" dirty="0"/>
              <a:t> </a:t>
            </a:r>
            <a:r>
              <a:rPr lang="ru-RU" dirty="0" err="1"/>
              <a:t>посилання</a:t>
            </a:r>
            <a:r>
              <a:rPr lang="ru-RU" dirty="0"/>
              <a:t>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виглядає</a:t>
            </a:r>
            <a:r>
              <a:rPr lang="ru-RU" dirty="0"/>
              <a:t> складно, але </a:t>
            </a:r>
            <a:r>
              <a:rPr lang="ru-RU" dirty="0" err="1"/>
              <a:t>насправді</a:t>
            </a:r>
            <a:r>
              <a:rPr lang="ru-RU" dirty="0"/>
              <a:t> </a:t>
            </a:r>
            <a:r>
              <a:rPr lang="ru-RU" dirty="0" err="1" smtClean="0"/>
              <a:t>це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/>
              <a:t>так. </a:t>
            </a:r>
            <a:r>
              <a:rPr lang="ru-RU" dirty="0" err="1"/>
              <a:t>Це</a:t>
            </a:r>
            <a:r>
              <a:rPr lang="ru-RU" dirty="0"/>
              <a:t> просто </a:t>
            </a:r>
            <a:r>
              <a:rPr lang="ru-RU" dirty="0" err="1"/>
              <a:t>мова</a:t>
            </a:r>
            <a:r>
              <a:rPr lang="ru-RU" dirty="0"/>
              <a:t>, яка </a:t>
            </a:r>
            <a:r>
              <a:rPr lang="ru-RU" dirty="0" err="1"/>
              <a:t>використовує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, як </a:t>
            </a:r>
            <a:r>
              <a:rPr lang="ru-RU" dirty="0" err="1"/>
              <a:t>абзаци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параграфи</a:t>
            </a:r>
            <a:r>
              <a:rPr lang="ru-RU" dirty="0"/>
              <a:t>, для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 smtClean="0"/>
              <a:t>вебсайту</a:t>
            </a:r>
            <a:r>
              <a:rPr lang="ru-RU" dirty="0"/>
              <a:t>. Те, як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використовуватимуться</a:t>
            </a:r>
            <a:r>
              <a:rPr lang="ru-RU" dirty="0"/>
              <a:t>, описано у </a:t>
            </a:r>
            <a:r>
              <a:rPr lang="ru-RU" dirty="0" err="1"/>
              <a:t>файлі</a:t>
            </a:r>
            <a:r>
              <a:rPr lang="ru-RU" dirty="0"/>
              <a:t> С55, а те, як вони </a:t>
            </a:r>
            <a:r>
              <a:rPr lang="ru-RU" dirty="0" err="1"/>
              <a:t>працюватимуть</a:t>
            </a:r>
            <a:r>
              <a:rPr lang="ru-RU" dirty="0"/>
              <a:t>, </a:t>
            </a:r>
            <a:r>
              <a:rPr lang="ru-RU" dirty="0" err="1"/>
              <a:t>надається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</a:t>
            </a:r>
            <a:r>
              <a:rPr lang="ru-RU" dirty="0" smtClean="0"/>
              <a:t>НТМ</a:t>
            </a:r>
            <a:r>
              <a:rPr lang="en-US" dirty="0" smtClean="0"/>
              <a:t>L</a:t>
            </a:r>
            <a:r>
              <a:rPr lang="ru-RU" dirty="0" smtClean="0"/>
              <a:t>.</a:t>
            </a:r>
            <a:endParaRPr lang="ru-RU" dirty="0"/>
          </a:p>
          <a:p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2797" y="2846231"/>
            <a:ext cx="2736157" cy="27361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468343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використовуються</a:t>
            </a:r>
            <a:r>
              <a:rPr lang="ru-RU" dirty="0"/>
              <a:t> на </a:t>
            </a:r>
            <a:r>
              <a:rPr lang="ru-RU" dirty="0" err="1"/>
              <a:t>сайті</a:t>
            </a:r>
            <a:r>
              <a:rPr lang="ru-RU" dirty="0" smtClean="0"/>
              <a:t>?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заголовки;</a:t>
            </a:r>
          </a:p>
          <a:p>
            <a:r>
              <a:rPr lang="ru-RU" dirty="0" err="1"/>
              <a:t>параграфи</a:t>
            </a:r>
            <a:r>
              <a:rPr lang="ru-RU" dirty="0"/>
              <a:t>;</a:t>
            </a:r>
          </a:p>
          <a:p>
            <a:r>
              <a:rPr lang="ru-RU" dirty="0"/>
              <a:t>списки;</a:t>
            </a:r>
          </a:p>
          <a:p>
            <a:r>
              <a:rPr lang="ru-RU" dirty="0" err="1"/>
              <a:t>виділення</a:t>
            </a:r>
            <a:r>
              <a:rPr lang="ru-RU" dirty="0"/>
              <a:t> (</a:t>
            </a:r>
            <a:r>
              <a:rPr lang="ru-RU" dirty="0" err="1"/>
              <a:t>жирний</a:t>
            </a:r>
            <a:r>
              <a:rPr lang="ru-RU" dirty="0"/>
              <a:t>, </a:t>
            </a:r>
            <a:r>
              <a:rPr lang="ru-RU" dirty="0" err="1"/>
              <a:t>підкреслений</a:t>
            </a:r>
            <a:r>
              <a:rPr lang="ru-RU" dirty="0"/>
              <a:t>);</a:t>
            </a:r>
          </a:p>
          <a:p>
            <a:r>
              <a:rPr lang="ru-RU" dirty="0" err="1"/>
              <a:t>гіперпосилання</a:t>
            </a:r>
            <a:r>
              <a:rPr lang="ru-RU" dirty="0"/>
              <a:t>;</a:t>
            </a:r>
          </a:p>
          <a:p>
            <a:r>
              <a:rPr lang="ru-RU" dirty="0" err="1"/>
              <a:t>графічні</a:t>
            </a:r>
            <a:r>
              <a:rPr lang="ru-RU" dirty="0"/>
              <a:t> </a:t>
            </a:r>
            <a:r>
              <a:rPr lang="ru-RU" dirty="0" err="1"/>
              <a:t>файли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їм</a:t>
            </a:r>
            <a:r>
              <a:rPr lang="ru-RU" dirty="0"/>
              <a:t> </a:t>
            </a:r>
            <a:r>
              <a:rPr lang="ru-RU" dirty="0" err="1"/>
              <a:t>сторінки</a:t>
            </a:r>
            <a:r>
              <a:rPr lang="ru-RU" dirty="0"/>
              <a:t> </a:t>
            </a:r>
            <a:r>
              <a:rPr lang="ru-RU" dirty="0" err="1"/>
              <a:t>читабельні</a:t>
            </a:r>
            <a:r>
              <a:rPr lang="ru-RU" dirty="0"/>
              <a:t> та добре </a:t>
            </a:r>
            <a:r>
              <a:rPr lang="ru-RU" dirty="0" err="1"/>
              <a:t>виглядають</a:t>
            </a:r>
            <a:r>
              <a:rPr lang="ru-RU" dirty="0"/>
              <a:t> </a:t>
            </a:r>
            <a:r>
              <a:rPr lang="ru-RU" dirty="0" smtClean="0"/>
              <a:t>не </a:t>
            </a:r>
            <a:r>
              <a:rPr lang="ru-RU" dirty="0" err="1"/>
              <a:t>лише</a:t>
            </a:r>
            <a:r>
              <a:rPr lang="ru-RU" dirty="0"/>
              <a:t> на </a:t>
            </a:r>
            <a:r>
              <a:rPr lang="ru-RU" dirty="0" err="1"/>
              <a:t>комп'ютері</a:t>
            </a:r>
            <a:r>
              <a:rPr lang="ru-RU" dirty="0"/>
              <a:t>, а й на </a:t>
            </a:r>
            <a:r>
              <a:rPr lang="ru-RU" dirty="0" err="1"/>
              <a:t>телефоні</a:t>
            </a:r>
            <a:r>
              <a:rPr lang="ru-RU" dirty="0"/>
              <a:t>, </a:t>
            </a:r>
            <a:r>
              <a:rPr lang="ru-RU" dirty="0" err="1"/>
              <a:t>планшеті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телевізорі</a:t>
            </a:r>
            <a:r>
              <a:rPr lang="ru-RU" dirty="0"/>
              <a:t>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2539" y="1834166"/>
            <a:ext cx="2651643" cy="308508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0006575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Історія </a:t>
            </a:r>
            <a:r>
              <a:rPr lang="uk-UA" dirty="0" smtClean="0"/>
              <a:t>появи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HTML </a:t>
            </a:r>
            <a:r>
              <a:rPr lang="uk-UA" dirty="0"/>
              <a:t>була винайдена Тімом </a:t>
            </a:r>
            <a:r>
              <a:rPr lang="uk-UA" dirty="0" err="1"/>
              <a:t>Бернерсом</a:t>
            </a:r>
            <a:r>
              <a:rPr lang="uk-UA" dirty="0"/>
              <a:t>-Лі, фізиком з дослідницького інституту </a:t>
            </a:r>
            <a:r>
              <a:rPr lang="en-US" dirty="0"/>
              <a:t>CERN </a:t>
            </a:r>
            <a:r>
              <a:rPr lang="uk-UA" dirty="0"/>
              <a:t>у Швейцарії та винахідником Інтернету. Він виступив з ідеєю створення системи гіпертексту на основі Інтернету. </a:t>
            </a:r>
          </a:p>
          <a:p>
            <a:r>
              <a:rPr lang="uk-UA" dirty="0"/>
              <a:t>Гіпертекст означає текст, що містить посилання на інші тексти, до яких глядачі можуть негайно отримати доступ. Першу версію </a:t>
            </a:r>
            <a:r>
              <a:rPr lang="en-US" dirty="0"/>
              <a:t>HTML </a:t>
            </a:r>
            <a:r>
              <a:rPr lang="uk-UA" dirty="0"/>
              <a:t>він опублікував у 1991 році, що складається з 18 тегів </a:t>
            </a:r>
            <a:r>
              <a:rPr lang="en-US" dirty="0"/>
              <a:t>HTML. </a:t>
            </a:r>
            <a:r>
              <a:rPr lang="uk-UA" dirty="0"/>
              <a:t>З тих пір кожна нова версія мови </a:t>
            </a:r>
            <a:r>
              <a:rPr lang="en-US" dirty="0"/>
              <a:t>HTML </a:t>
            </a:r>
            <a:r>
              <a:rPr lang="uk-UA" dirty="0"/>
              <a:t>додавала до розмітки нові теги та атрибути (модифікатори тегів</a:t>
            </a:r>
            <a:r>
              <a:rPr lang="uk-UA" dirty="0" smtClean="0"/>
              <a:t>).</a:t>
            </a:r>
          </a:p>
          <a:p>
            <a:r>
              <a:rPr lang="ru-RU" dirty="0" err="1"/>
              <a:t>Наразі</a:t>
            </a:r>
            <a:r>
              <a:rPr lang="ru-RU" dirty="0"/>
              <a:t> </a:t>
            </a:r>
            <a:r>
              <a:rPr lang="ru-RU" dirty="0" err="1"/>
              <a:t>існує</a:t>
            </a:r>
            <a:r>
              <a:rPr lang="ru-RU" dirty="0"/>
              <a:t> 140 </a:t>
            </a:r>
            <a:r>
              <a:rPr lang="ru-RU" dirty="0" err="1"/>
              <a:t>тегів</a:t>
            </a:r>
            <a:r>
              <a:rPr lang="ru-RU" dirty="0"/>
              <a:t> HTML, </a:t>
            </a:r>
            <a:r>
              <a:rPr lang="ru-RU" dirty="0" err="1"/>
              <a:t>хоча</a:t>
            </a:r>
            <a:r>
              <a:rPr lang="ru-RU" dirty="0"/>
              <a:t> </a:t>
            </a:r>
            <a:r>
              <a:rPr lang="ru-RU" dirty="0" err="1"/>
              <a:t>деякі</a:t>
            </a:r>
            <a:r>
              <a:rPr lang="ru-RU" dirty="0"/>
              <a:t> з них уже </a:t>
            </a:r>
            <a:r>
              <a:rPr lang="ru-RU" dirty="0" err="1"/>
              <a:t>застаріли</a:t>
            </a:r>
            <a:r>
              <a:rPr lang="ru-RU" dirty="0"/>
              <a:t> (не </a:t>
            </a:r>
            <a:r>
              <a:rPr lang="ru-RU" dirty="0" err="1"/>
              <a:t>підтримуються</a:t>
            </a:r>
            <a:r>
              <a:rPr lang="ru-RU" dirty="0"/>
              <a:t> </a:t>
            </a:r>
            <a:r>
              <a:rPr lang="ru-RU" dirty="0" err="1"/>
              <a:t>сучасними</a:t>
            </a:r>
            <a:r>
              <a:rPr lang="ru-RU" dirty="0"/>
              <a:t> браузерами). 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6589" y="34833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8252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і не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на HTML?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7426" y="2040657"/>
            <a:ext cx="9493406" cy="4360143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Мови програмування і мова розмітки не є ідентичними поняттями, навіть незважаючи на те, що обидва типи цих мов призначені для створення сайту. </a:t>
            </a:r>
            <a:r>
              <a:rPr lang="uk-UA" dirty="0" smtClean="0"/>
              <a:t>НТМ</a:t>
            </a:r>
            <a:r>
              <a:rPr lang="en-US" dirty="0" smtClean="0"/>
              <a:t>L</a:t>
            </a:r>
            <a:r>
              <a:rPr lang="uk-UA" dirty="0" smtClean="0"/>
              <a:t> </a:t>
            </a:r>
            <a:r>
              <a:rPr lang="uk-UA" dirty="0"/>
              <a:t>відповідає за структуру тексту, розташування елементів на сторінці, а мова програмування відповідає за функціональність сайту. У </a:t>
            </a:r>
            <a:r>
              <a:rPr lang="uk-UA" dirty="0" smtClean="0"/>
              <a:t>НТМ</a:t>
            </a:r>
            <a:r>
              <a:rPr lang="en-US" dirty="0" smtClean="0"/>
              <a:t>L</a:t>
            </a:r>
            <a:r>
              <a:rPr lang="uk-UA" dirty="0" smtClean="0"/>
              <a:t> </a:t>
            </a:r>
            <a:r>
              <a:rPr lang="uk-UA" dirty="0"/>
              <a:t>ви не будете програмувати можливість входу на свій веб-сайт, але ви напишете, як має виглядати вікно входу та що має відображатися, коли вхід не вдається</a:t>
            </a:r>
            <a:r>
              <a:rPr lang="uk-UA" dirty="0" smtClean="0"/>
              <a:t>.</a:t>
            </a:r>
            <a:endParaRPr lang="uk-UA" dirty="0"/>
          </a:p>
          <a:p>
            <a:r>
              <a:rPr lang="uk-UA" dirty="0"/>
              <a:t>Навіть якщо ви хочете мати справу лише з </a:t>
            </a:r>
            <a:r>
              <a:rPr lang="uk-UA" dirty="0" err="1"/>
              <a:t>бек-ендом</a:t>
            </a:r>
            <a:r>
              <a:rPr lang="uk-UA" dirty="0"/>
              <a:t>, тобто ви не маєте впливу на зовнішній вигляд </a:t>
            </a:r>
            <a:r>
              <a:rPr lang="uk-UA" dirty="0" err="1" smtClean="0"/>
              <a:t>вебсайту</a:t>
            </a:r>
            <a:r>
              <a:rPr lang="uk-UA" dirty="0"/>
              <a:t>, вам слід знати основи </a:t>
            </a:r>
            <a:r>
              <a:rPr lang="uk-UA" dirty="0" smtClean="0"/>
              <a:t>НТМ</a:t>
            </a:r>
            <a:r>
              <a:rPr lang="en-US" dirty="0" smtClean="0"/>
              <a:t>L</a:t>
            </a:r>
            <a:r>
              <a:rPr lang="uk-UA" dirty="0" smtClean="0"/>
              <a:t>, </a:t>
            </a:r>
            <a:r>
              <a:rPr lang="uk-UA" dirty="0"/>
              <a:t>щоб знати, за що відповідають його конкретні записи. Ви також повинні мати можливість перевірити, як працює ваш код — не лише ззаду, під час тестування самого коду, але й спереду, у поєднанні з виглядом веб-сайту, який ви намагаєтеся створити.</a:t>
            </a:r>
          </a:p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0832" y="279532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313663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Як вивчити </a:t>
            </a:r>
            <a:r>
              <a:rPr lang="en-US" dirty="0" smtClean="0"/>
              <a:t>HTML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3803" y="2053538"/>
            <a:ext cx="9764445" cy="4166958"/>
          </a:xfrm>
        </p:spPr>
        <p:txBody>
          <a:bodyPr>
            <a:normAutofit fontScale="92500" lnSpcReduction="10000"/>
          </a:bodyPr>
          <a:lstStyle/>
          <a:p>
            <a:r>
              <a:rPr lang="uk-UA" dirty="0"/>
              <a:t>На початку свого шляху, майже, кожен думає, що </a:t>
            </a:r>
            <a:r>
              <a:rPr lang="en-US" dirty="0"/>
              <a:t>HTML - </a:t>
            </a:r>
            <a:r>
              <a:rPr lang="uk-UA" dirty="0"/>
              <a:t>це мова програмування. Але це не так. Зараз я розповім тобі, що таке </a:t>
            </a:r>
            <a:r>
              <a:rPr lang="en-US" dirty="0"/>
              <a:t>HTML</a:t>
            </a:r>
            <a:r>
              <a:rPr lang="en-US" dirty="0" smtClean="0"/>
              <a:t>.</a:t>
            </a:r>
            <a:endParaRPr lang="en-US" dirty="0"/>
          </a:p>
          <a:p>
            <a:r>
              <a:rPr lang="uk-UA" dirty="0"/>
              <a:t>Для початку уяви, що </a:t>
            </a:r>
            <a:r>
              <a:rPr lang="en-US" dirty="0"/>
              <a:t>HTML </a:t>
            </a:r>
            <a:r>
              <a:rPr lang="uk-UA" dirty="0"/>
              <a:t>це мова, якою спілкується твій браузер. Тобто, це все таки мова, але не мова програмування</a:t>
            </a:r>
            <a:r>
              <a:rPr lang="uk-UA" dirty="0" smtClean="0"/>
              <a:t>.</a:t>
            </a:r>
            <a:endParaRPr lang="uk-UA" dirty="0"/>
          </a:p>
          <a:p>
            <a:r>
              <a:rPr lang="en-US" dirty="0"/>
              <a:t>HTML - </a:t>
            </a:r>
            <a:r>
              <a:rPr lang="uk-UA" dirty="0"/>
              <a:t>скорочення від "</a:t>
            </a:r>
            <a:r>
              <a:rPr lang="en-US" dirty="0" err="1"/>
              <a:t>HyperText</a:t>
            </a:r>
            <a:r>
              <a:rPr lang="en-US" dirty="0"/>
              <a:t> Mark-up Language" - </a:t>
            </a:r>
            <a:r>
              <a:rPr lang="uk-UA" dirty="0"/>
              <a:t>перекладається як "Мова розмітка гіпертексту" (Гіпертекст - це текст, що не послідовно зв'язаний з іншими документами, тобто у вас є змога з першої сторінки документу перейти на останню). Іншими словами </a:t>
            </a:r>
            <a:r>
              <a:rPr lang="en-US" dirty="0"/>
              <a:t>HTML - </a:t>
            </a:r>
            <a:r>
              <a:rPr lang="uk-UA" dirty="0"/>
              <a:t>це мова розмітки, або ще один спосіб зберігання інформації. За допомогою </a:t>
            </a:r>
            <a:r>
              <a:rPr lang="en-US" dirty="0"/>
              <a:t>HTML </a:t>
            </a:r>
            <a:r>
              <a:rPr lang="uk-UA" dirty="0"/>
              <a:t>ти позначаєш текст, вказуючи своєму </a:t>
            </a:r>
            <a:r>
              <a:rPr lang="uk-UA" dirty="0" err="1" smtClean="0"/>
              <a:t>вебпереглядачу</a:t>
            </a:r>
            <a:r>
              <a:rPr lang="uk-UA" dirty="0"/>
              <a:t>, як він має розуміти позначений текст, так само як і на жорсткому диску інформація зберігається в блоках, кластерах, секторах, доріжка</a:t>
            </a:r>
            <a:r>
              <a:rPr lang="en-US" dirty="0"/>
              <a:t>x </a:t>
            </a:r>
            <a:r>
              <a:rPr lang="uk-UA" dirty="0"/>
              <a:t>і тільки за допомогою, такої, визначеної структури твій комп'ютер розуміє, що треба, а що не треба зчитувати.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6893" y="593031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33358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ерлін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Берлін</Template>
  <TotalTime>77</TotalTime>
  <Words>1443</Words>
  <Application>Microsoft Office PowerPoint</Application>
  <PresentationFormat>Произвольный</PresentationFormat>
  <Paragraphs>73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Берлін</vt:lpstr>
      <vt:lpstr>Що таке HTML та як за допомогою нього увійти в IT</vt:lpstr>
      <vt:lpstr>План:</vt:lpstr>
      <vt:lpstr>Що таке HTML</vt:lpstr>
      <vt:lpstr>Слайд 4</vt:lpstr>
      <vt:lpstr>Для чого використовують HTML</vt:lpstr>
      <vt:lpstr>Які елементи використовуються на сайті?</vt:lpstr>
      <vt:lpstr>Історія появи</vt:lpstr>
      <vt:lpstr>Що можна і не можна зробити на HTML?</vt:lpstr>
      <vt:lpstr>Як вивчити HTML</vt:lpstr>
      <vt:lpstr>Слайд 10</vt:lpstr>
      <vt:lpstr>Еволюція HTML. Чим відрізняється HTML від HTML5?</vt:lpstr>
      <vt:lpstr>Слайд 12</vt:lpstr>
      <vt:lpstr>Як вивчити HTML</vt:lpstr>
      <vt:lpstr>Слайд 14</vt:lpstr>
      <vt:lpstr>Плюси HTML</vt:lpstr>
      <vt:lpstr>Мінуси HTML:</vt:lpstr>
      <vt:lpstr>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Що таке HTML та як за допомогою нього увійти в IT</dc:title>
  <dc:creator>dell</dc:creator>
  <cp:lastModifiedBy>Іванна Клиса</cp:lastModifiedBy>
  <cp:revision>21</cp:revision>
  <dcterms:created xsi:type="dcterms:W3CDTF">2024-05-13T13:00:13Z</dcterms:created>
  <dcterms:modified xsi:type="dcterms:W3CDTF">2024-05-13T14:22:16Z</dcterms:modified>
</cp:coreProperties>
</file>