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05" r:id="rId2"/>
    <p:sldId id="265" r:id="rId3"/>
    <p:sldId id="304" r:id="rId4"/>
    <p:sldId id="293" r:id="rId5"/>
    <p:sldId id="290" r:id="rId6"/>
    <p:sldId id="291" r:id="rId7"/>
    <p:sldId id="258" r:id="rId8"/>
    <p:sldId id="257" r:id="rId9"/>
    <p:sldId id="296" r:id="rId10"/>
    <p:sldId id="259" r:id="rId11"/>
    <p:sldId id="260" r:id="rId12"/>
    <p:sldId id="281" r:id="rId13"/>
    <p:sldId id="294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3A390-544E-4EF3-B3D3-E52C68124563}" type="datetimeFigureOut">
              <a:rPr lang="uk-UA" smtClean="0"/>
              <a:t>23.06.2024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1276C-75EB-4635-B4F6-79217F74C61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260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073618e6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a073618e6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F827A-C1CB-4C41-90BB-4C9FC03E5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F3BF5E8-CB24-47BB-91B4-B72C42F86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AD6D90-CCB0-4981-B11A-5F8B0110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0ABA-12E4-4202-96F1-986F82DD3263}" type="datetimeFigureOut">
              <a:rPr lang="uk-UA" smtClean="0"/>
              <a:t>23.06.2024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D39B04-3837-49C7-B2FE-E7B3B5CCC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0EA97F-2095-4B57-BF34-AC4763A89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73C3-D225-4E59-AE29-B970073F08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64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2BA99-834B-401A-A59D-4F9278C84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FC9BBE5-0D3E-48F8-9233-7B4771251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B222723-741C-4977-823C-64F1F47D7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0ABA-12E4-4202-96F1-986F82DD3263}" type="datetimeFigureOut">
              <a:rPr lang="uk-UA" smtClean="0"/>
              <a:t>23.06.2024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14694C-96C9-4411-BFE1-2568F64E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3601450-A531-45C7-97BF-FCF4A474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73C3-D225-4E59-AE29-B970073F08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861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2C284EC-0C99-4D74-8841-17FDC17A3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3FD0AC-07C0-4C60-810C-2BA214EB6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16AA27F-CA9D-4F3B-A8D7-F08F596B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0ABA-12E4-4202-96F1-986F82DD3263}" type="datetimeFigureOut">
              <a:rPr lang="uk-UA" smtClean="0"/>
              <a:t>23.06.2024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B4709E-A96A-40C7-899D-015DE768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BD4400-0541-4E38-942D-9CCC39104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73C3-D225-4E59-AE29-B970073F08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4392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bg>
      <p:bgPr>
        <a:solidFill>
          <a:schemeClr val="accen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98250" y="570000"/>
            <a:ext cx="11049000" cy="571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1520325" y="2345975"/>
            <a:ext cx="91275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32800" y="5715300"/>
            <a:ext cx="11379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/>
          <p:nvPr/>
        </p:nvSpPr>
        <p:spPr>
          <a:xfrm rot="-2700000">
            <a:off x="-185251" y="833624"/>
            <a:ext cx="2584192" cy="54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2700000">
            <a:off x="9793049" y="5477924"/>
            <a:ext cx="2584192" cy="54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23850" y="615210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89000" y="5464025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89000" y="5877875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" name="Google Shape;22;p2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2"/>
          <p:cNvCxnSpPr/>
          <p:nvPr/>
        </p:nvCxnSpPr>
        <p:spPr>
          <a:xfrm>
            <a:off x="383050" y="24080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2"/>
          <p:cNvCxnSpPr/>
          <p:nvPr/>
        </p:nvCxnSpPr>
        <p:spPr>
          <a:xfrm>
            <a:off x="5407825" y="65502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25;p2"/>
          <p:cNvCxnSpPr/>
          <p:nvPr/>
        </p:nvCxnSpPr>
        <p:spPr>
          <a:xfrm>
            <a:off x="2298925" y="254700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736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9"/>
          <p:cNvSpPr/>
          <p:nvPr/>
        </p:nvSpPr>
        <p:spPr>
          <a:xfrm rot="10800000">
            <a:off x="5779425" y="-13625"/>
            <a:ext cx="6412500" cy="5628000"/>
          </a:xfrm>
          <a:prstGeom prst="snip1Rect">
            <a:avLst>
              <a:gd name="adj" fmla="val 388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9"/>
          <p:cNvSpPr/>
          <p:nvPr/>
        </p:nvSpPr>
        <p:spPr>
          <a:xfrm flipH="1">
            <a:off x="0" y="13750"/>
            <a:ext cx="605400" cy="6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2" name="Google Shape;232;p19"/>
          <p:cNvCxnSpPr/>
          <p:nvPr/>
        </p:nvCxnSpPr>
        <p:spPr>
          <a:xfrm flipH="1">
            <a:off x="293700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9"/>
          <p:cNvCxnSpPr/>
          <p:nvPr/>
        </p:nvCxnSpPr>
        <p:spPr>
          <a:xfrm>
            <a:off x="11806525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9"/>
          <p:cNvSpPr/>
          <p:nvPr/>
        </p:nvSpPr>
        <p:spPr>
          <a:xfrm rot="-5400000" flipH="1">
            <a:off x="1159078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9"/>
          <p:cNvSpPr/>
          <p:nvPr/>
        </p:nvSpPr>
        <p:spPr>
          <a:xfrm rot="-5400000" flipH="1">
            <a:off x="109027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9"/>
          <p:cNvSpPr/>
          <p:nvPr/>
        </p:nvSpPr>
        <p:spPr>
          <a:xfrm rot="-5400000" flipH="1">
            <a:off x="113165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929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/>
          <p:nvPr/>
        </p:nvSpPr>
        <p:spPr>
          <a:xfrm>
            <a:off x="0" y="0"/>
            <a:ext cx="11476500" cy="3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580725" y="610225"/>
            <a:ext cx="11360700" cy="4151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8" name="Google Shape;58;p6"/>
          <p:cNvCxnSpPr/>
          <p:nvPr/>
        </p:nvCxnSpPr>
        <p:spPr>
          <a:xfrm>
            <a:off x="2352950" y="63025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6"/>
          <p:cNvSpPr/>
          <p:nvPr/>
        </p:nvSpPr>
        <p:spPr>
          <a:xfrm>
            <a:off x="6701450" y="5903350"/>
            <a:ext cx="55167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6"/>
          <p:cNvSpPr/>
          <p:nvPr/>
        </p:nvSpPr>
        <p:spPr>
          <a:xfrm>
            <a:off x="57825" y="3473275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"/>
          <p:cNvSpPr/>
          <p:nvPr/>
        </p:nvSpPr>
        <p:spPr>
          <a:xfrm>
            <a:off x="222975" y="27852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222975" y="31990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1669400" y="1050575"/>
            <a:ext cx="7437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2657025" y="3153925"/>
            <a:ext cx="8955600" cy="2883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61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5691725" y="1964975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ldrich"/>
              <a:buNone/>
              <a:defRPr sz="7000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000"/>
              <a:buFont typeface="Abril Fatface"/>
              <a:buNone/>
              <a:defRPr sz="7000">
                <a:solidFill>
                  <a:schemeClr val="accent3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5691700" y="3369275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 rot="10800000" flipH="1">
            <a:off x="0" y="-13775"/>
            <a:ext cx="6412500" cy="5579700"/>
          </a:xfrm>
          <a:prstGeom prst="snip1Rect">
            <a:avLst>
              <a:gd name="adj" fmla="val 3884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5"/>
          <p:cNvSpPr/>
          <p:nvPr/>
        </p:nvSpPr>
        <p:spPr>
          <a:xfrm>
            <a:off x="11586525" y="1375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5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5"/>
          <p:cNvCxnSpPr/>
          <p:nvPr/>
        </p:nvCxnSpPr>
        <p:spPr>
          <a:xfrm flipH="1">
            <a:off x="376400" y="2586925"/>
            <a:ext cx="9000" cy="42384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52;p5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0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4269150" y="0"/>
            <a:ext cx="3653700" cy="3491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 rot="10800000">
            <a:off x="11626925" y="624260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8" name="Google Shape;68;p7"/>
          <p:cNvCxnSpPr/>
          <p:nvPr/>
        </p:nvCxnSpPr>
        <p:spPr>
          <a:xfrm rot="10800000">
            <a:off x="11915825" y="20318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7"/>
          <p:cNvSpPr/>
          <p:nvPr/>
        </p:nvSpPr>
        <p:spPr>
          <a:xfrm rot="5400000">
            <a:off x="481863" y="62425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7"/>
          <p:cNvSpPr/>
          <p:nvPr/>
        </p:nvSpPr>
        <p:spPr>
          <a:xfrm rot="5400000">
            <a:off x="1500238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"/>
          <p:cNvSpPr/>
          <p:nvPr/>
        </p:nvSpPr>
        <p:spPr>
          <a:xfrm rot="5400000">
            <a:off x="1086388" y="64077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4253600" y="0"/>
            <a:ext cx="3653700" cy="3491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subTitle" idx="1"/>
          </p:nvPr>
        </p:nvSpPr>
        <p:spPr>
          <a:xfrm>
            <a:off x="2689913" y="3718125"/>
            <a:ext cx="68319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body" idx="2"/>
          </p:nvPr>
        </p:nvSpPr>
        <p:spPr>
          <a:xfrm>
            <a:off x="2670188" y="4651950"/>
            <a:ext cx="6820500" cy="2075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7"/>
          <p:cNvSpPr/>
          <p:nvPr/>
        </p:nvSpPr>
        <p:spPr>
          <a:xfrm flipH="1">
            <a:off x="-31125" y="0"/>
            <a:ext cx="605400" cy="633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6" name="Google Shape;76;p7"/>
          <p:cNvCxnSpPr/>
          <p:nvPr/>
        </p:nvCxnSpPr>
        <p:spPr>
          <a:xfrm flipH="1">
            <a:off x="257775" y="633000"/>
            <a:ext cx="138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7" name="Google Shape;77;p7"/>
          <p:cNvSpPr/>
          <p:nvPr/>
        </p:nvSpPr>
        <p:spPr>
          <a:xfrm rot="-5400000" flipH="1">
            <a:off x="11498563" y="1612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"/>
          <p:cNvSpPr/>
          <p:nvPr/>
        </p:nvSpPr>
        <p:spPr>
          <a:xfrm rot="-5400000" flipH="1">
            <a:off x="1081048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 rot="-5400000" flipH="1">
            <a:off x="11224338" y="326438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901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/>
          <p:nvPr/>
        </p:nvSpPr>
        <p:spPr>
          <a:xfrm rot="10800000" flipH="1">
            <a:off x="0" y="-13850"/>
            <a:ext cx="9087600" cy="6866700"/>
          </a:xfrm>
          <a:prstGeom prst="snip1Rect">
            <a:avLst>
              <a:gd name="adj" fmla="val 3884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9"/>
          <p:cNvSpPr/>
          <p:nvPr/>
        </p:nvSpPr>
        <p:spPr>
          <a:xfrm>
            <a:off x="10742525" y="13750"/>
            <a:ext cx="1449300" cy="63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5" name="Google Shape;95;p9"/>
          <p:cNvCxnSpPr/>
          <p:nvPr/>
        </p:nvCxnSpPr>
        <p:spPr>
          <a:xfrm>
            <a:off x="11889225" y="646750"/>
            <a:ext cx="9000" cy="4210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6" name="Google Shape;96;p9"/>
          <p:cNvSpPr/>
          <p:nvPr/>
        </p:nvSpPr>
        <p:spPr>
          <a:xfrm rot="5400000">
            <a:off x="78238" y="6878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 rot="5400000">
            <a:off x="109661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 rot="5400000">
            <a:off x="682763" y="23393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subTitle" idx="1"/>
          </p:nvPr>
        </p:nvSpPr>
        <p:spPr>
          <a:xfrm>
            <a:off x="753677" y="2176575"/>
            <a:ext cx="4768800" cy="717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title"/>
          </p:nvPr>
        </p:nvSpPr>
        <p:spPr>
          <a:xfrm>
            <a:off x="720400" y="1355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ldrich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bril Fatface"/>
              <a:buNone/>
              <a:defRPr sz="4000">
                <a:solidFill>
                  <a:schemeClr val="l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1609650" y="3065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/>
          <p:nvPr/>
        </p:nvSpPr>
        <p:spPr>
          <a:xfrm rot="-5400000" flipH="1">
            <a:off x="11549750" y="6141313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10861675" y="6306463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9"/>
          <p:cNvSpPr/>
          <p:nvPr/>
        </p:nvSpPr>
        <p:spPr>
          <a:xfrm rot="-5400000" flipH="1">
            <a:off x="11275525" y="6306463"/>
            <a:ext cx="192600" cy="192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35206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6"/>
          <p:cNvSpPr/>
          <p:nvPr/>
        </p:nvSpPr>
        <p:spPr>
          <a:xfrm>
            <a:off x="520100" y="433950"/>
            <a:ext cx="11181600" cy="598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6"/>
          <p:cNvSpPr/>
          <p:nvPr/>
        </p:nvSpPr>
        <p:spPr>
          <a:xfrm rot="-5400000">
            <a:off x="11021163" y="612238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6"/>
          <p:cNvSpPr/>
          <p:nvPr/>
        </p:nvSpPr>
        <p:spPr>
          <a:xfrm rot="-5400000">
            <a:off x="10333088" y="77738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6"/>
          <p:cNvSpPr/>
          <p:nvPr/>
        </p:nvSpPr>
        <p:spPr>
          <a:xfrm rot="-5400000">
            <a:off x="10746938" y="777388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6"/>
          <p:cNvSpPr/>
          <p:nvPr/>
        </p:nvSpPr>
        <p:spPr>
          <a:xfrm>
            <a:off x="11669100" y="0"/>
            <a:ext cx="522900" cy="522900"/>
          </a:xfrm>
          <a:prstGeom prst="mathMultiply">
            <a:avLst>
              <a:gd name="adj1" fmla="val 2352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"/>
          <p:cNvSpPr/>
          <p:nvPr/>
        </p:nvSpPr>
        <p:spPr>
          <a:xfrm>
            <a:off x="11834250" y="67425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"/>
          <p:cNvSpPr/>
          <p:nvPr/>
        </p:nvSpPr>
        <p:spPr>
          <a:xfrm>
            <a:off x="11834250" y="1088100"/>
            <a:ext cx="192600" cy="19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6" name="Google Shape;176;p16"/>
          <p:cNvCxnSpPr/>
          <p:nvPr/>
        </p:nvCxnSpPr>
        <p:spPr>
          <a:xfrm>
            <a:off x="11926050" y="15824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7" name="Google Shape;177;p16"/>
          <p:cNvCxnSpPr/>
          <p:nvPr/>
        </p:nvCxnSpPr>
        <p:spPr>
          <a:xfrm>
            <a:off x="383050" y="2408075"/>
            <a:ext cx="4500" cy="283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8" name="Google Shape;178;p16"/>
          <p:cNvCxnSpPr/>
          <p:nvPr/>
        </p:nvCxnSpPr>
        <p:spPr>
          <a:xfrm>
            <a:off x="5407825" y="6550275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16"/>
          <p:cNvCxnSpPr/>
          <p:nvPr/>
        </p:nvCxnSpPr>
        <p:spPr>
          <a:xfrm>
            <a:off x="2298925" y="254700"/>
            <a:ext cx="4348500" cy="135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0" name="Google Shape;180;p16"/>
          <p:cNvSpPr/>
          <p:nvPr/>
        </p:nvSpPr>
        <p:spPr>
          <a:xfrm rot="-2700000">
            <a:off x="-185251" y="833624"/>
            <a:ext cx="2584192" cy="54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6"/>
          <p:cNvSpPr/>
          <p:nvPr/>
        </p:nvSpPr>
        <p:spPr>
          <a:xfrm rot="-2700000">
            <a:off x="9793049" y="5477924"/>
            <a:ext cx="2584192" cy="5464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6"/>
          <p:cNvSpPr txBox="1">
            <a:spLocks noGrp="1"/>
          </p:cNvSpPr>
          <p:nvPr>
            <p:ph type="subTitle" idx="1"/>
          </p:nvPr>
        </p:nvSpPr>
        <p:spPr>
          <a:xfrm>
            <a:off x="2625400" y="17064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16"/>
          <p:cNvSpPr txBox="1">
            <a:spLocks noGrp="1"/>
          </p:cNvSpPr>
          <p:nvPr>
            <p:ph type="subTitle" idx="2"/>
          </p:nvPr>
        </p:nvSpPr>
        <p:spPr>
          <a:xfrm>
            <a:off x="2625400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16"/>
          <p:cNvSpPr txBox="1">
            <a:spLocks noGrp="1"/>
          </p:cNvSpPr>
          <p:nvPr>
            <p:ph type="subTitle" idx="3"/>
          </p:nvPr>
        </p:nvSpPr>
        <p:spPr>
          <a:xfrm>
            <a:off x="2625400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6"/>
          <p:cNvSpPr txBox="1">
            <a:spLocks noGrp="1"/>
          </p:cNvSpPr>
          <p:nvPr>
            <p:ph type="subTitle" idx="4"/>
          </p:nvPr>
        </p:nvSpPr>
        <p:spPr>
          <a:xfrm>
            <a:off x="6476787" y="17237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6"/>
          <p:cNvSpPr txBox="1">
            <a:spLocks noGrp="1"/>
          </p:cNvSpPr>
          <p:nvPr>
            <p:ph type="subTitle" idx="5"/>
          </p:nvPr>
        </p:nvSpPr>
        <p:spPr>
          <a:xfrm>
            <a:off x="6476787" y="31821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subTitle" idx="6"/>
          </p:nvPr>
        </p:nvSpPr>
        <p:spPr>
          <a:xfrm>
            <a:off x="6476787" y="46875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2213700" y="821975"/>
            <a:ext cx="8003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ldrich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bril Fatface"/>
              <a:buNone/>
              <a:defRPr sz="4000">
                <a:solidFill>
                  <a:srgbClr val="000000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body" idx="7"/>
          </p:nvPr>
        </p:nvSpPr>
        <p:spPr>
          <a:xfrm>
            <a:off x="6476787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8"/>
          </p:nvPr>
        </p:nvSpPr>
        <p:spPr>
          <a:xfrm>
            <a:off x="6476787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body" idx="9"/>
          </p:nvPr>
        </p:nvSpPr>
        <p:spPr>
          <a:xfrm>
            <a:off x="6476787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16"/>
          <p:cNvSpPr txBox="1">
            <a:spLocks noGrp="1"/>
          </p:cNvSpPr>
          <p:nvPr>
            <p:ph type="body" idx="13"/>
          </p:nvPr>
        </p:nvSpPr>
        <p:spPr>
          <a:xfrm>
            <a:off x="2625400" y="2132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16"/>
          <p:cNvSpPr txBox="1">
            <a:spLocks noGrp="1"/>
          </p:cNvSpPr>
          <p:nvPr>
            <p:ph type="body" idx="14"/>
          </p:nvPr>
        </p:nvSpPr>
        <p:spPr>
          <a:xfrm>
            <a:off x="2625400" y="5104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16"/>
          <p:cNvSpPr txBox="1">
            <a:spLocks noGrp="1"/>
          </p:cNvSpPr>
          <p:nvPr>
            <p:ph type="body" idx="15"/>
          </p:nvPr>
        </p:nvSpPr>
        <p:spPr>
          <a:xfrm>
            <a:off x="2625400" y="35804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1pPr>
            <a:lvl2pPr marL="914400" lvl="1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 rtl="0"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 rtl="0">
              <a:spcBef>
                <a:spcPts val="2100"/>
              </a:spcBef>
              <a:spcAft>
                <a:spcPts val="210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960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964CF-92C9-4F56-84E3-4E17C724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83A5EC-9A75-4839-999D-7DDA070E4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DF265B5-948A-4F6A-BA09-A0447BD5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0ABA-12E4-4202-96F1-986F82DD3263}" type="datetimeFigureOut">
              <a:rPr lang="uk-UA" smtClean="0"/>
              <a:t>23.06.2024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C0013C2-76B4-4F4E-8FA7-DA4460A1C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B3EEEB-7055-4790-AE7C-D19316C1B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73C3-D225-4E59-AE29-B970073F08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51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396993-659C-4991-B78C-888DACDE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694BBC-8E64-4356-B6DB-C015B102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F0C0E8A-F9EA-45FD-AFBB-C51C2450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0ABA-12E4-4202-96F1-986F82DD3263}" type="datetimeFigureOut">
              <a:rPr lang="uk-UA" smtClean="0"/>
              <a:t>23.06.2024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DAC76B9-A676-4906-85C1-BA2A754D9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8C1E89-3C3F-466F-9022-512676E8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73C3-D225-4E59-AE29-B970073F08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6413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CC8B4-FBF6-4A77-956E-F1F442406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6182538-12E2-4923-AFDB-A0690EDEB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A876954-291D-4635-98E2-75B84ABB7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5839589-2FAF-4F5C-83C1-CD422ADFE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0ABA-12E4-4202-96F1-986F82DD3263}" type="datetimeFigureOut">
              <a:rPr lang="uk-UA" smtClean="0"/>
              <a:t>23.06.2024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F5A97E6-F2C6-4390-9735-CE33E3899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CFE43DA-F818-40F0-A904-3F38D040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73C3-D225-4E59-AE29-B970073F08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957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6C3B6B-5ED2-4A83-9C40-BB55A7AE9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FDDCEA-A746-462A-AE96-9A17D0FF6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7DBF97F-19FD-427D-B551-834F8424A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CE5FB33C-C7D3-42B8-94E4-BB5A03600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175F051-3597-4FE5-A0D3-63564775F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A6AAAF0-3F57-4139-A2A7-F47556D9D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0ABA-12E4-4202-96F1-986F82DD3263}" type="datetimeFigureOut">
              <a:rPr lang="uk-UA" smtClean="0"/>
              <a:t>23.06.2024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FF058FE-AA0D-459B-9B81-0224EECE8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C13A744-5C0D-4598-A30E-651D40F3A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73C3-D225-4E59-AE29-B970073F08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166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1B572-7998-489D-8EB0-2A1D18A10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1E9EF4D-098D-4738-A274-C6A29052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0ABA-12E4-4202-96F1-986F82DD3263}" type="datetimeFigureOut">
              <a:rPr lang="uk-UA" smtClean="0"/>
              <a:t>23.06.2024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8A0761-2BFA-4107-822A-4A62304E2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E29F767-452A-413F-9798-DCCCFFB42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73C3-D225-4E59-AE29-B970073F08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53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0D39BD0-936B-45B0-8417-6DA45A3F9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0ABA-12E4-4202-96F1-986F82DD3263}" type="datetimeFigureOut">
              <a:rPr lang="uk-UA" smtClean="0"/>
              <a:t>23.06.2024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A477545-4A0E-43F6-988C-E4BF2BF2B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3304E98-9755-4DAE-913E-47A541CF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73C3-D225-4E59-AE29-B970073F08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734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EC8E6-6467-4947-ABE3-38100F009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8652A30-3BA1-423C-81D5-F1CDD5CB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F1154AC-9BD6-4B9B-A2AC-E6A365C2B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0626448-AB8F-4AB6-A54F-D6B3D25F2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0ABA-12E4-4202-96F1-986F82DD3263}" type="datetimeFigureOut">
              <a:rPr lang="uk-UA" smtClean="0"/>
              <a:t>23.06.2024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6354919-D1A3-45AE-A1EC-3378A7A52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EC822F4-D465-448F-9D42-D620C3F1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73C3-D225-4E59-AE29-B970073F08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976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1F55BF-AAA7-44FB-ABAB-2CDA58C62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1B394A1-EF26-41EB-A147-E9D7ABC51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659458E-1D58-4483-B3E4-E71D637B6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3E96BF7-240E-43C6-B5C9-75192A9C4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30ABA-12E4-4202-96F1-986F82DD3263}" type="datetimeFigureOut">
              <a:rPr lang="uk-UA" smtClean="0"/>
              <a:t>23.06.2024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C981AF3-EEE7-4D45-BA8A-520955BD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1C6C47E-9654-4501-BA74-41F0A7C0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73C3-D225-4E59-AE29-B970073F08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172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88111F5-6C3A-42A5-BC3E-115F1742C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B1222B-8829-4670-B52E-4E9374CBD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74C0746-749C-4F22-90DE-22324C6A17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30ABA-12E4-4202-96F1-986F82DD3263}" type="datetimeFigureOut">
              <a:rPr lang="uk-UA" smtClean="0"/>
              <a:t>23.06.2024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CB0A87C-0C99-4ADC-AACF-B6D3648C51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1AB973-4398-47DB-AF8F-8F74A52D9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073C3-D225-4E59-AE29-B970073F082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417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dreamore.app/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B5u6oNImso?si=DfKXhdbNYQuA6wK8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1S99KQay5CA?si=jZPcaV7QQDcNrAX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AuVFaZYwPw?si=F_cHYrBe71-3ywu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creator.nightcafe.studio/studio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0E51B1-F7AF-4F5B-8608-AC811C2FD6A5}"/>
              </a:ext>
            </a:extLst>
          </p:cNvPr>
          <p:cNvSpPr txBox="1"/>
          <p:nvPr/>
        </p:nvSpPr>
        <p:spPr>
          <a:xfrm>
            <a:off x="1802295" y="1308655"/>
            <a:ext cx="852114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клас. Інтегрований курс. 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1. ПІЗНАЮ РІЗНОМАНІТТЯ СВІТУ. 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1.2 Подорожую Україною й шаную культурне різноманіття. 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7-8 </a:t>
            </a:r>
            <a:r>
              <a:rPr lang="uk-UA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Івасюк. «Червона рута» - одна з найвідоміших українських пісень у світі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Мета:</a:t>
            </a:r>
            <a: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ознайомити школярів з відомим українським поетом  і композитором  В. Івасюком (його життєвим і творчим шляхом); охарактеризувати його пісенну творчість; проаналізувати твір поета «Червона рута»; розвивати вміння виразно і вдумливо читати поезії, визначати і коментувати основні її мотиви, аргументовано висловлювати власні роздуми; виховувати почуття  пошани до творчості В. Івасюка, любові до рідної мови та України.</a:t>
            </a:r>
            <a:br>
              <a:rPr lang="uk-UA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99088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"/>
          <p:cNvSpPr txBox="1">
            <a:spLocks noGrp="1"/>
          </p:cNvSpPr>
          <p:nvPr>
            <p:ph type="title"/>
          </p:nvPr>
        </p:nvSpPr>
        <p:spPr>
          <a:xfrm>
            <a:off x="4253600" y="0"/>
            <a:ext cx="3653700" cy="3491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uk-UA" sz="2400" b="1" dirty="0"/>
              <a:t>12. </a:t>
            </a:r>
            <a:r>
              <a:rPr lang="uk-UA" sz="2400" b="1" dirty="0" err="1"/>
              <a:t>Мовна</a:t>
            </a:r>
            <a:r>
              <a:rPr lang="uk-UA" sz="2400" b="1" dirty="0"/>
              <a:t> ситуація</a:t>
            </a:r>
            <a:endParaRPr sz="2400" b="1" dirty="0"/>
          </a:p>
        </p:txBody>
      </p:sp>
      <p:sp>
        <p:nvSpPr>
          <p:cNvPr id="283" name="Google Shape;283;p25"/>
          <p:cNvSpPr txBox="1">
            <a:spLocks noGrp="1"/>
          </p:cNvSpPr>
          <p:nvPr>
            <p:ph type="subTitle" idx="1"/>
          </p:nvPr>
        </p:nvSpPr>
        <p:spPr>
          <a:xfrm>
            <a:off x="203200" y="3901440"/>
            <a:ext cx="11602720" cy="338328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spcAft>
                <a:spcPts val="2100"/>
              </a:spcAft>
            </a:pPr>
            <a:r>
              <a:rPr lang="uk-UA" sz="3200" dirty="0"/>
              <a:t>Скласти діалог між хлопцем і дівчиною, використовуючи вставні слова, звертання, форми етикету</a:t>
            </a:r>
            <a:endParaRPr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 txBox="1">
            <a:spLocks noGrp="1"/>
          </p:cNvSpPr>
          <p:nvPr>
            <p:ph type="title"/>
          </p:nvPr>
        </p:nvSpPr>
        <p:spPr>
          <a:xfrm>
            <a:off x="753677" y="509751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dirty="0"/>
              <a:t>13. Дискусія</a:t>
            </a:r>
            <a:endParaRPr sz="5400" dirty="0"/>
          </a:p>
        </p:txBody>
      </p:sp>
      <p:sp>
        <p:nvSpPr>
          <p:cNvPr id="291" name="Google Shape;291;p26"/>
          <p:cNvSpPr txBox="1">
            <a:spLocks noGrp="1"/>
          </p:cNvSpPr>
          <p:nvPr>
            <p:ph type="body" idx="2"/>
          </p:nvPr>
        </p:nvSpPr>
        <p:spPr>
          <a:xfrm>
            <a:off x="695250" y="3105990"/>
            <a:ext cx="10390092" cy="135971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None/>
            </a:pPr>
            <a:r>
              <a:rPr lang="uk-UA" sz="2000" b="1" dirty="0"/>
              <a:t>«Червону руту» називають легендарною, бо ось уже 50 років об’єднує українців усього світу?</a:t>
            </a:r>
            <a:endParaRPr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5C1645-E1C0-4526-8538-51DA1DDE1D3A}"/>
              </a:ext>
            </a:extLst>
          </p:cNvPr>
          <p:cNvSpPr txBox="1"/>
          <p:nvPr/>
        </p:nvSpPr>
        <p:spPr>
          <a:xfrm>
            <a:off x="695250" y="2004954"/>
            <a:ext cx="9073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b="1" dirty="0"/>
              <a:t>«Червону руту» називають легендарною, бо написана на основі легенди</a:t>
            </a:r>
            <a:r>
              <a:rPr lang="uk-UA" sz="1400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6E110C-CB61-420D-AF42-8C5F744A053B}"/>
              </a:ext>
            </a:extLst>
          </p:cNvPr>
          <p:cNvSpPr txBox="1"/>
          <p:nvPr/>
        </p:nvSpPr>
        <p:spPr>
          <a:xfrm>
            <a:off x="886264" y="5852160"/>
            <a:ext cx="1891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Заспіваймо разом!!!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51D34-7AAC-4723-A9EE-17E6345FFABE}"/>
              </a:ext>
            </a:extLst>
          </p:cNvPr>
          <p:cNvSpPr txBox="1"/>
          <p:nvPr/>
        </p:nvSpPr>
        <p:spPr>
          <a:xfrm>
            <a:off x="753677" y="4595721"/>
            <a:ext cx="7192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якою піснею можна порівняти «Червону руту»? 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 можна назвати її  духовним гімном народу?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0375" y="83682"/>
            <a:ext cx="10916849" cy="1320800"/>
          </a:xfrm>
        </p:spPr>
        <p:txBody>
          <a:bodyPr/>
          <a:lstStyle/>
          <a:p>
            <a:r>
              <a:rPr lang="uk-UA" dirty="0">
                <a:solidFill>
                  <a:srgbClr val="002060"/>
                </a:solidFill>
                <a:latin typeface="Arial Black" panose="020B0A04020102020204" pitchFamily="34" charset="0"/>
              </a:rPr>
              <a:t>Чи вдалося тобі піднятися на вершину?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AutoShape 2" descr="Результат пошуку зображень за запитом Гора успіх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Результат пошуку зображень за запитом человечок с кубкл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992" y="160337"/>
            <a:ext cx="1625997" cy="1618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Кома (The Comma) : Opentalk (Пунктуація)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5114554" y="5074921"/>
            <a:ext cx="81641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Тренінг &quot;Шлях до успіху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73" t="34608" r="14562" b="4788"/>
          <a:stretch/>
        </p:blipFill>
        <p:spPr bwMode="auto">
          <a:xfrm>
            <a:off x="460374" y="1920240"/>
            <a:ext cx="5431557" cy="453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5080" y="4186645"/>
            <a:ext cx="5549295" cy="2239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087291" y="1920240"/>
            <a:ext cx="54834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ВЕРШИНА:</a:t>
            </a:r>
            <a:r>
              <a:rPr lang="uk-UA" dirty="0" smtClean="0"/>
              <a:t> ви все зрозуміли можете пояснити іншому</a:t>
            </a:r>
          </a:p>
          <a:p>
            <a:endParaRPr lang="uk-UA" dirty="0"/>
          </a:p>
          <a:p>
            <a:r>
              <a:rPr lang="uk-UA" b="1" dirty="0" smtClean="0"/>
              <a:t>СЕРЕДИНА: </a:t>
            </a:r>
            <a:r>
              <a:rPr lang="uk-UA" dirty="0" smtClean="0"/>
              <a:t>ви були активними на </a:t>
            </a:r>
            <a:r>
              <a:rPr lang="uk-UA" dirty="0" err="1" smtClean="0"/>
              <a:t>уроці</a:t>
            </a:r>
            <a:r>
              <a:rPr lang="uk-UA" dirty="0" smtClean="0"/>
              <a:t>, але є деякі </a:t>
            </a:r>
          </a:p>
          <a:p>
            <a:r>
              <a:rPr lang="uk-UA" dirty="0"/>
              <a:t>п</a:t>
            </a:r>
            <a:r>
              <a:rPr lang="uk-UA" dirty="0" smtClean="0"/>
              <a:t>итання, на які ви не можете дати відповідь</a:t>
            </a:r>
          </a:p>
          <a:p>
            <a:endParaRPr lang="uk-UA" dirty="0"/>
          </a:p>
          <a:p>
            <a:r>
              <a:rPr lang="uk-UA" b="1" dirty="0" smtClean="0"/>
              <a:t>ПІДНІЖЖЯ: </a:t>
            </a:r>
            <a:r>
              <a:rPr lang="uk-UA" dirty="0" smtClean="0"/>
              <a:t>тема для вас виявилася складною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1655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35744636-0B8A-4344-917B-467A36AE4999}"/>
              </a:ext>
            </a:extLst>
          </p:cNvPr>
          <p:cNvSpPr>
            <a:spLocks noGrp="1"/>
          </p:cNvSpPr>
          <p:nvPr>
            <p:ph type="body" idx="8"/>
          </p:nvPr>
        </p:nvSpPr>
        <p:spPr>
          <a:xfrm>
            <a:off x="4799173" y="1587765"/>
            <a:ext cx="3250500" cy="834000"/>
          </a:xfrm>
        </p:spPr>
        <p:txBody>
          <a:bodyPr/>
          <a:lstStyle/>
          <a:p>
            <a:pPr algn="ctr"/>
            <a:r>
              <a:rPr lang="uk-UA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 СМАЧНЕ ПЕЧИВО З ДОЛЯМИ</a:t>
            </a:r>
          </a:p>
        </p:txBody>
      </p:sp>
      <p:pic>
        <p:nvPicPr>
          <p:cNvPr id="17" name="Рисунок 16" descr="Изображение выглядит как круг, текст, Графика, логотип&#10;&#10;Автоматически созданное описание">
            <a:hlinkClick r:id="rId2"/>
            <a:extLst>
              <a:ext uri="{FF2B5EF4-FFF2-40B4-BE49-F238E27FC236}">
                <a16:creationId xmlns:a16="http://schemas.microsoft.com/office/drawing/2014/main" id="{07BAE6E2-BAD7-4FF0-A44E-AA5F0D9407D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2" y="1973113"/>
            <a:ext cx="2627376" cy="2627376"/>
          </a:xfrm>
          <a:prstGeom prst="rect">
            <a:avLst/>
          </a:prstGeom>
        </p:spPr>
      </p:pic>
      <p:sp>
        <p:nvSpPr>
          <p:cNvPr id="18" name="Google Shape;621;p51">
            <a:extLst>
              <a:ext uri="{FF2B5EF4-FFF2-40B4-BE49-F238E27FC236}">
                <a16:creationId xmlns:a16="http://schemas.microsoft.com/office/drawing/2014/main" id="{FAB7C647-DD62-4AD4-B054-73B94A999D66}"/>
              </a:ext>
            </a:extLst>
          </p:cNvPr>
          <p:cNvSpPr txBox="1"/>
          <p:nvPr/>
        </p:nvSpPr>
        <p:spPr>
          <a:xfrm>
            <a:off x="959757" y="637984"/>
            <a:ext cx="11811000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30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1" dirty="0">
                <a:latin typeface="Oswald"/>
                <a:ea typeface="Oswald"/>
                <a:cs typeface="Oswald"/>
                <a:sym typeface="Oswald"/>
              </a:rPr>
              <a:t>І НАОСТАНОК</a:t>
            </a:r>
            <a:endParaRPr sz="4000" b="1" dirty="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" name="Google Shape;619;p51">
            <a:extLst>
              <a:ext uri="{FF2B5EF4-FFF2-40B4-BE49-F238E27FC236}">
                <a16:creationId xmlns:a16="http://schemas.microsoft.com/office/drawing/2014/main" id="{C05E0221-0876-4BD1-A973-D4B864301A1A}"/>
              </a:ext>
            </a:extLst>
          </p:cNvPr>
          <p:cNvSpPr/>
          <p:nvPr/>
        </p:nvSpPr>
        <p:spPr>
          <a:xfrm>
            <a:off x="8212248" y="2250380"/>
            <a:ext cx="2627376" cy="2627376"/>
          </a:xfrm>
          <a:custGeom>
            <a:avLst/>
            <a:gdLst/>
            <a:ahLst/>
            <a:cxnLst/>
            <a:rect l="l" t="t" r="r" b="b"/>
            <a:pathLst>
              <a:path w="5877081" h="4584495" extrusionOk="0">
                <a:moveTo>
                  <a:pt x="0" y="0"/>
                </a:moveTo>
                <a:lnTo>
                  <a:pt x="5877081" y="0"/>
                </a:lnTo>
                <a:lnTo>
                  <a:pt x="5877081" y="4584495"/>
                </a:lnTo>
                <a:lnTo>
                  <a:pt x="0" y="45844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91411" r="-91981" b="-12067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2503E6-9421-4FF9-B1A8-73047343DA03}"/>
              </a:ext>
            </a:extLst>
          </p:cNvPr>
          <p:cNvSpPr txBox="1"/>
          <p:nvPr/>
        </p:nvSpPr>
        <p:spPr>
          <a:xfrm>
            <a:off x="8212248" y="4508424"/>
            <a:ext cx="26273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hlinkClick r:id="rId2"/>
              </a:rPr>
              <a:t>https://dreamore.app/</a:t>
            </a:r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7409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85" y="5733092"/>
            <a:ext cx="8596668" cy="67175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Підкорюй свою Говерлу!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ÐÐ°ÑÑÐ¸Ð½ÐºÐ¸ Ð¿Ð¾ Ð·Ð°Ð¿ÑÐ¾ÑÑ Ð¼Ð¾ÑÐ¸Ð²Ð°ÑÑÐ¹Ð½Ñ Ð²Ð¸ÑÐ»Ð¾Ð²Ð¸ Ð´Ð»Ñ ÑÑÐ½Ñ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291" y="323527"/>
            <a:ext cx="2305050" cy="1981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ÑÑÐ¿ÑÑ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920" y="4225099"/>
            <a:ext cx="3658261" cy="2432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505" y="2445511"/>
            <a:ext cx="2396836" cy="1498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9364" y="198248"/>
            <a:ext cx="5755123" cy="20667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530" y="835680"/>
            <a:ext cx="7004957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uk-UA" sz="320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Segoe Script" panose="020B0504020000000003" pitchFamily="34" charset="0"/>
            </a:endParaRPr>
          </a:p>
        </p:txBody>
      </p:sp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30E61935-D21A-4CE2-B63F-F569AB6155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834448" y="1017764"/>
            <a:ext cx="7342143" cy="4351338"/>
          </a:xfrm>
        </p:spPr>
      </p:pic>
    </p:spTree>
    <p:extLst>
      <p:ext uri="{BB962C8B-B14F-4D97-AF65-F5344CB8AC3E}">
        <p14:creationId xmlns:p14="http://schemas.microsoft.com/office/powerpoint/2010/main" val="2730964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2"/>
          <p:cNvSpPr txBox="1">
            <a:spLocks noGrp="1"/>
          </p:cNvSpPr>
          <p:nvPr>
            <p:ph type="title"/>
          </p:nvPr>
        </p:nvSpPr>
        <p:spPr>
          <a:xfrm>
            <a:off x="1641563" y="893374"/>
            <a:ext cx="9127500" cy="152677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dirty="0">
                <a:solidFill>
                  <a:srgbClr val="002060"/>
                </a:solidFill>
              </a:rPr>
              <a:t>Психологічне налаштування</a:t>
            </a:r>
            <a:endParaRPr sz="4000" dirty="0">
              <a:solidFill>
                <a:srgbClr val="002060"/>
              </a:solidFill>
            </a:endParaRPr>
          </a:p>
        </p:txBody>
      </p:sp>
      <p:sp>
        <p:nvSpPr>
          <p:cNvPr id="264" name="Google Shape;264;p22"/>
          <p:cNvSpPr txBox="1">
            <a:spLocks noGrp="1"/>
          </p:cNvSpPr>
          <p:nvPr>
            <p:ph type="subTitle" idx="1"/>
          </p:nvPr>
        </p:nvSpPr>
        <p:spPr>
          <a:xfrm>
            <a:off x="0" y="3994076"/>
            <a:ext cx="11379900" cy="151921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uk-UA" sz="2800" i="1" dirty="0"/>
          </a:p>
          <a:p>
            <a:pPr marL="0" lvl="0" indent="0">
              <a:lnSpc>
                <a:spcPct val="100000"/>
              </a:lnSpc>
              <a:spcAft>
                <a:spcPts val="2100"/>
              </a:spcAft>
            </a:pP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A3558D-DA90-44D0-BBDA-D8A810A6CE6C}"/>
              </a:ext>
            </a:extLst>
          </p:cNvPr>
          <p:cNvSpPr txBox="1"/>
          <p:nvPr/>
        </p:nvSpPr>
        <p:spPr>
          <a:xfrm>
            <a:off x="2771692" y="209228"/>
            <a:ext cx="79973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/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озпочн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 з побажань</a:t>
            </a:r>
          </a:p>
          <a:p>
            <a:pPr marL="457200"/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Вітаю.  Я Наталія. 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uk-U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уже рада  вас бачити!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AE3C3B-AB0B-4E2A-8C77-0B829CCD4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31" y="1559199"/>
            <a:ext cx="7526357" cy="44054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" grpId="0"/>
      <p:bldP spid="26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E2CE32C-8366-4765-AEA7-BB0184320E84}"/>
              </a:ext>
            </a:extLst>
          </p:cNvPr>
          <p:cNvSpPr txBox="1"/>
          <p:nvPr/>
        </p:nvSpPr>
        <p:spPr>
          <a:xfrm>
            <a:off x="1603718" y="3408418"/>
            <a:ext cx="61616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https://youtu.be/HB5u6oNImso?si=DfKXhdbNYQuA6wK8</a:t>
            </a:r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7471AE-9E5A-4CEE-B02E-84C885A7C26E}"/>
              </a:ext>
            </a:extLst>
          </p:cNvPr>
          <p:cNvSpPr txBox="1"/>
          <p:nvPr/>
        </p:nvSpPr>
        <p:spPr>
          <a:xfrm>
            <a:off x="1565867" y="2199443"/>
            <a:ext cx="5884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2. </a:t>
            </a:r>
            <a:r>
              <a:rPr lang="uk-UA" sz="2000" b="1" dirty="0" err="1">
                <a:solidFill>
                  <a:srgbClr val="FF0000"/>
                </a:solidFill>
              </a:rPr>
              <a:t>Перейдімо</a:t>
            </a:r>
            <a:r>
              <a:rPr lang="uk-UA" sz="2000" b="1" dirty="0">
                <a:solidFill>
                  <a:srgbClr val="FF0000"/>
                </a:solidFill>
              </a:rPr>
              <a:t> за покликанням та послухаймо</a:t>
            </a:r>
          </a:p>
          <a:p>
            <a:r>
              <a:rPr lang="uk-UA" sz="2000" b="1" dirty="0">
                <a:solidFill>
                  <a:srgbClr val="FF0000"/>
                </a:solidFill>
              </a:rPr>
              <a:t> легенду про пісню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13E175-7AC8-44FB-A25F-C03CD8679977}"/>
              </a:ext>
            </a:extLst>
          </p:cNvPr>
          <p:cNvSpPr txBox="1"/>
          <p:nvPr/>
        </p:nvSpPr>
        <p:spPr>
          <a:xfrm>
            <a:off x="1565867" y="1273506"/>
            <a:ext cx="64107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1. Складімо асоціативний кущ до слова «ПІСНЯ»</a:t>
            </a:r>
          </a:p>
        </p:txBody>
      </p:sp>
      <p:sp>
        <p:nvSpPr>
          <p:cNvPr id="20" name="П’ятикутник 19">
            <a:extLst>
              <a:ext uri="{FF2B5EF4-FFF2-40B4-BE49-F238E27FC236}">
                <a16:creationId xmlns:a16="http://schemas.microsoft.com/office/drawing/2014/main" id="{708833A4-A893-4962-9261-7DD26A330EAB}"/>
              </a:ext>
            </a:extLst>
          </p:cNvPr>
          <p:cNvSpPr/>
          <p:nvPr/>
        </p:nvSpPr>
        <p:spPr>
          <a:xfrm>
            <a:off x="8533867" y="2111052"/>
            <a:ext cx="1308295" cy="1193911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2" name="Пряма зі стрілкою 21">
            <a:extLst>
              <a:ext uri="{FF2B5EF4-FFF2-40B4-BE49-F238E27FC236}">
                <a16:creationId xmlns:a16="http://schemas.microsoft.com/office/drawing/2014/main" id="{4A4E8AF2-A245-421F-A1DD-0318DAD6826E}"/>
              </a:ext>
            </a:extLst>
          </p:cNvPr>
          <p:cNvCxnSpPr>
            <a:cxnSpLocks/>
          </p:cNvCxnSpPr>
          <p:nvPr/>
        </p:nvCxnSpPr>
        <p:spPr>
          <a:xfrm>
            <a:off x="9682795" y="3137808"/>
            <a:ext cx="778947" cy="409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зі стрілкою 30">
            <a:extLst>
              <a:ext uri="{FF2B5EF4-FFF2-40B4-BE49-F238E27FC236}">
                <a16:creationId xmlns:a16="http://schemas.microsoft.com/office/drawing/2014/main" id="{2B0651A0-1157-4ACE-B459-5D182C2C10DD}"/>
              </a:ext>
            </a:extLst>
          </p:cNvPr>
          <p:cNvCxnSpPr>
            <a:cxnSpLocks/>
          </p:cNvCxnSpPr>
          <p:nvPr/>
        </p:nvCxnSpPr>
        <p:spPr>
          <a:xfrm>
            <a:off x="9188014" y="3416564"/>
            <a:ext cx="0" cy="7334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зі стрілкою 34">
            <a:extLst>
              <a:ext uri="{FF2B5EF4-FFF2-40B4-BE49-F238E27FC236}">
                <a16:creationId xmlns:a16="http://schemas.microsoft.com/office/drawing/2014/main" id="{EBC6158E-B6F1-4E18-B151-C63FC5E4ACC2}"/>
              </a:ext>
            </a:extLst>
          </p:cNvPr>
          <p:cNvCxnSpPr>
            <a:cxnSpLocks/>
          </p:cNvCxnSpPr>
          <p:nvPr/>
        </p:nvCxnSpPr>
        <p:spPr>
          <a:xfrm flipH="1">
            <a:off x="7765366" y="3017308"/>
            <a:ext cx="768502" cy="782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зі стрілкою 35">
            <a:extLst>
              <a:ext uri="{FF2B5EF4-FFF2-40B4-BE49-F238E27FC236}">
                <a16:creationId xmlns:a16="http://schemas.microsoft.com/office/drawing/2014/main" id="{9CE414D0-7855-4B10-9BD0-4EF112C64145}"/>
              </a:ext>
            </a:extLst>
          </p:cNvPr>
          <p:cNvCxnSpPr>
            <a:cxnSpLocks/>
            <a:stCxn id="20" idx="1"/>
          </p:cNvCxnSpPr>
          <p:nvPr/>
        </p:nvCxnSpPr>
        <p:spPr>
          <a:xfrm flipH="1" flipV="1">
            <a:off x="7765366" y="2055168"/>
            <a:ext cx="768502" cy="511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0E4E19F7-32EF-4F2B-94E6-1E21B250B8F5}"/>
              </a:ext>
            </a:extLst>
          </p:cNvPr>
          <p:cNvCxnSpPr>
            <a:cxnSpLocks/>
            <a:stCxn id="20" idx="0"/>
          </p:cNvCxnSpPr>
          <p:nvPr/>
        </p:nvCxnSpPr>
        <p:spPr>
          <a:xfrm flipH="1" flipV="1">
            <a:off x="9186268" y="1236181"/>
            <a:ext cx="1747" cy="874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 зі стрілкою 40">
            <a:extLst>
              <a:ext uri="{FF2B5EF4-FFF2-40B4-BE49-F238E27FC236}">
                <a16:creationId xmlns:a16="http://schemas.microsoft.com/office/drawing/2014/main" id="{34EC47DA-70F4-44F8-9DA6-1864F68DE119}"/>
              </a:ext>
            </a:extLst>
          </p:cNvPr>
          <p:cNvCxnSpPr>
            <a:cxnSpLocks/>
          </p:cNvCxnSpPr>
          <p:nvPr/>
        </p:nvCxnSpPr>
        <p:spPr>
          <a:xfrm flipV="1">
            <a:off x="9725865" y="1840729"/>
            <a:ext cx="768697" cy="527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2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0E27A-4A53-44E8-8683-01D93C6B6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9014" y="369222"/>
            <a:ext cx="9175049" cy="763500"/>
          </a:xfrm>
        </p:spPr>
        <p:txBody>
          <a:bodyPr/>
          <a:lstStyle/>
          <a:p>
            <a:pPr algn="ctr"/>
            <a:r>
              <a:rPr lang="uk-UA" sz="2000" dirty="0"/>
              <a:t>3.Випишіть прикметники (робота в парах)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053A49-0ED3-46FF-8D69-2A144B04C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103" y="1194500"/>
            <a:ext cx="9496425" cy="46205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BB3A85-743A-4D03-A080-BC953C93C70C}"/>
              </a:ext>
            </a:extLst>
          </p:cNvPr>
          <p:cNvSpPr txBox="1"/>
          <p:nvPr/>
        </p:nvSpPr>
        <p:spPr>
          <a:xfrm>
            <a:off x="1913206" y="6119446"/>
            <a:ext cx="6343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800" dirty="0">
                <a:latin typeface="Segoe UI Black" panose="020B0A02040204020203" pitchFamily="34" charset="0"/>
                <a:ea typeface="Segoe UI Black" panose="020B0A02040204020203" pitchFamily="34" charset="0"/>
              </a:rPr>
              <a:t>4. Від якого слова походить слово «легендарний» ?</a:t>
            </a:r>
          </a:p>
        </p:txBody>
      </p:sp>
    </p:spTree>
    <p:extLst>
      <p:ext uri="{BB962C8B-B14F-4D97-AF65-F5344CB8AC3E}">
        <p14:creationId xmlns:p14="http://schemas.microsoft.com/office/powerpoint/2010/main" val="301900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F919DF8-9578-4FB6-8D7A-B034F1FE42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5B4C59-F7D7-44D0-8BFF-07C8159AF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2794" y="816459"/>
            <a:ext cx="2862775" cy="2862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30FA98-C52A-4C67-AC8F-1EA9052AAF34}"/>
              </a:ext>
            </a:extLst>
          </p:cNvPr>
          <p:cNvSpPr txBox="1"/>
          <p:nvPr/>
        </p:nvSpPr>
        <p:spPr>
          <a:xfrm>
            <a:off x="797092" y="1730326"/>
            <a:ext cx="66191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5. </a:t>
            </a:r>
            <a:r>
              <a:rPr lang="uk-UA" sz="2000" b="1" dirty="0" err="1"/>
              <a:t>Перейдімо</a:t>
            </a:r>
            <a:r>
              <a:rPr lang="uk-UA" sz="2000" b="1" dirty="0"/>
              <a:t> за</a:t>
            </a:r>
            <a:r>
              <a:rPr lang="en-US" sz="2000" b="1" dirty="0"/>
              <a:t> Q</a:t>
            </a:r>
            <a:r>
              <a:rPr lang="uk-UA" sz="2000" b="1" dirty="0"/>
              <a:t>-кодом до тлумачного словника.</a:t>
            </a:r>
          </a:p>
          <a:p>
            <a:endParaRPr lang="uk-UA" sz="2000" b="1" dirty="0"/>
          </a:p>
          <a:p>
            <a:r>
              <a:rPr lang="uk-UA" sz="2000" b="1" dirty="0"/>
              <a:t>Легенда -  це… </a:t>
            </a:r>
          </a:p>
          <a:p>
            <a:r>
              <a:rPr lang="uk-UA" sz="2000" b="1" dirty="0"/>
              <a:t>Рута – це…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0C472-DFB3-4C46-9130-F59404E6C881}"/>
              </a:ext>
            </a:extLst>
          </p:cNvPr>
          <p:cNvSpPr txBox="1"/>
          <p:nvPr/>
        </p:nvSpPr>
        <p:spPr>
          <a:xfrm>
            <a:off x="987084" y="4221314"/>
            <a:ext cx="616164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https://youtu.be/1S99KQay5CA?si=jZPcaV7QQDcNrAXy</a:t>
            </a:r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2DD539-8B7E-45A6-ACD0-035E624CBDBB}"/>
              </a:ext>
            </a:extLst>
          </p:cNvPr>
          <p:cNvSpPr txBox="1"/>
          <p:nvPr/>
        </p:nvSpPr>
        <p:spPr>
          <a:xfrm>
            <a:off x="831396" y="3479179"/>
            <a:ext cx="5099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6.  Перегляньмо відео за покликанням</a:t>
            </a:r>
          </a:p>
        </p:txBody>
      </p:sp>
    </p:spTree>
    <p:extLst>
      <p:ext uri="{BB962C8B-B14F-4D97-AF65-F5344CB8AC3E}">
        <p14:creationId xmlns:p14="http://schemas.microsoft.com/office/powerpoint/2010/main" val="109418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73456" y="643095"/>
            <a:ext cx="6024281" cy="3270414"/>
          </a:xfrm>
        </p:spPr>
        <p:txBody>
          <a:bodyPr/>
          <a:lstStyle/>
          <a:p>
            <a:r>
              <a:rPr lang="ru-RU" i="1" dirty="0"/>
              <a:t/>
            </a:r>
            <a:br>
              <a:rPr lang="ru-RU" i="1" dirty="0"/>
            </a:br>
            <a:endParaRPr lang="uk-UA" i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624919" y="4215116"/>
            <a:ext cx="4347881" cy="1552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 sz="4000" b="0" i="0" u="none" strike="noStrike" cap="none">
                <a:solidFill>
                  <a:schemeClr val="dk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r>
              <a:rPr lang="ru-RU" i="1" dirty="0"/>
              <a:t/>
            </a:r>
            <a:br>
              <a:rPr lang="ru-RU" i="1" dirty="0"/>
            </a:br>
            <a:endParaRPr lang="uk-UA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96635B-9A57-4F7B-AA2F-5D7ACB55A164}"/>
              </a:ext>
            </a:extLst>
          </p:cNvPr>
          <p:cNvSpPr txBox="1"/>
          <p:nvPr/>
        </p:nvSpPr>
        <p:spPr>
          <a:xfrm>
            <a:off x="1120506" y="1211962"/>
            <a:ext cx="53431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Читання статті підручника ( с.222)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6A7D3A-B8ED-43B8-9FA6-4ACB2F99742D}"/>
              </a:ext>
            </a:extLst>
          </p:cNvPr>
          <p:cNvSpPr txBox="1"/>
          <p:nvPr/>
        </p:nvSpPr>
        <p:spPr>
          <a:xfrm>
            <a:off x="1063023" y="3476452"/>
            <a:ext cx="617571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https://youtu.be/VAuVFaZYwPw?si=F_cHYrBe71-3ywuM</a:t>
            </a:r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9E8D0D-4AE0-4529-996C-8FBB25DF1A72}"/>
              </a:ext>
            </a:extLst>
          </p:cNvPr>
          <p:cNvSpPr txBox="1"/>
          <p:nvPr/>
        </p:nvSpPr>
        <p:spPr>
          <a:xfrm>
            <a:off x="1039249" y="2450990"/>
            <a:ext cx="58592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Перейди за покликанням та послухай </a:t>
            </a:r>
          </a:p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пісню «Червона рута»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AE805B-8E17-4ADC-8315-95433014B835}"/>
              </a:ext>
            </a:extLst>
          </p:cNvPr>
          <p:cNvSpPr txBox="1"/>
          <p:nvPr/>
        </p:nvSpPr>
        <p:spPr>
          <a:xfrm>
            <a:off x="1039249" y="4412773"/>
            <a:ext cx="6106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Чи виконують цю пісню у твоїй родині?</a:t>
            </a:r>
          </a:p>
        </p:txBody>
      </p:sp>
      <p:pic>
        <p:nvPicPr>
          <p:cNvPr id="2050" name="Picture 2" descr="flower mountain of Ukraine&#10;">
            <a:extLst>
              <a:ext uri="{FF2B5EF4-FFF2-40B4-BE49-F238E27FC236}">
                <a16:creationId xmlns:a16="http://schemas.microsoft.com/office/drawing/2014/main" id="{E8A1A86A-3AA7-4D81-B69C-73215778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932" y="676187"/>
            <a:ext cx="4026362" cy="402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"/>
          <p:cNvSpPr txBox="1">
            <a:spLocks noGrp="1"/>
          </p:cNvSpPr>
          <p:nvPr>
            <p:ph type="title"/>
          </p:nvPr>
        </p:nvSpPr>
        <p:spPr>
          <a:xfrm>
            <a:off x="5872480" y="2706655"/>
            <a:ext cx="5994399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400" b="1" dirty="0"/>
              <a:t>- </a:t>
            </a:r>
            <a:endParaRPr sz="4400" b="1" dirty="0"/>
          </a:p>
        </p:txBody>
      </p:sp>
      <p:sp>
        <p:nvSpPr>
          <p:cNvPr id="270" name="Google Shape;270;p23"/>
          <p:cNvSpPr txBox="1">
            <a:spLocks noGrp="1"/>
          </p:cNvSpPr>
          <p:nvPr>
            <p:ph type="body" idx="1"/>
          </p:nvPr>
        </p:nvSpPr>
        <p:spPr>
          <a:xfrm>
            <a:off x="6258560" y="3582635"/>
            <a:ext cx="558886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>
              <a:buNone/>
            </a:pPr>
            <a:r>
              <a:rPr lang="ru-RU" sz="2400" i="1" dirty="0"/>
              <a:t>.</a:t>
            </a:r>
            <a:endParaRPr sz="24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BB3B8A-1DCF-440E-999F-8A28A2740270}"/>
              </a:ext>
            </a:extLst>
          </p:cNvPr>
          <p:cNvSpPr txBox="1"/>
          <p:nvPr/>
        </p:nvSpPr>
        <p:spPr>
          <a:xfrm>
            <a:off x="870125" y="-64264"/>
            <a:ext cx="2704984" cy="6986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 err="1">
                <a:effectLst/>
                <a:latin typeface="arial" panose="020B0604020202020204" pitchFamily="34" charset="0"/>
              </a:rPr>
              <a:t>Ти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признайся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мені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 err="1">
                <a:effectLst/>
                <a:latin typeface="arial" panose="020B0604020202020204" pitchFamily="34" charset="0"/>
              </a:rPr>
              <a:t>Звідки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в тебе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ці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чари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>
                <a:effectLst/>
                <a:latin typeface="arial" panose="020B0604020202020204" pitchFamily="34" charset="0"/>
              </a:rPr>
              <a:t>Я без тебе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всі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дні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>
                <a:effectLst/>
                <a:latin typeface="arial" panose="020B0604020202020204" pitchFamily="34" charset="0"/>
              </a:rPr>
              <a:t>У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полоні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печалі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 err="1">
                <a:effectLst/>
                <a:latin typeface="arial" panose="020B0604020202020204" pitchFamily="34" charset="0"/>
              </a:rPr>
              <a:t>Може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десь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у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лісах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err="1">
                <a:latin typeface="arial" panose="020B0604020202020204" pitchFamily="34" charset="0"/>
              </a:rPr>
              <a:t>Ти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чар-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зілля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шукала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 err="1">
                <a:effectLst/>
                <a:latin typeface="arial" panose="020B0604020202020204" pitchFamily="34" charset="0"/>
              </a:rPr>
              <a:t>Сонце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-руту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знайшла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>
                <a:effectLst/>
                <a:latin typeface="arial" panose="020B0604020202020204" pitchFamily="34" charset="0"/>
              </a:rPr>
              <a:t>І мене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зчарувала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 err="1">
                <a:effectLst/>
                <a:latin typeface="arial" panose="020B0604020202020204" pitchFamily="34" charset="0"/>
              </a:rPr>
              <a:t>Червону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руту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>
                <a:effectLst/>
                <a:latin typeface="arial" panose="020B0604020202020204" pitchFamily="34" charset="0"/>
              </a:rPr>
              <a:t>Не шукай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вечорами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 err="1">
                <a:effectLst/>
                <a:latin typeface="arial" panose="020B0604020202020204" pitchFamily="34" charset="0"/>
              </a:rPr>
              <a:t>Ти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у мене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єдина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 err="1">
                <a:effectLst/>
                <a:latin typeface="arial" panose="020B0604020202020204" pitchFamily="34" charset="0"/>
              </a:rPr>
              <a:t>Тільки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ти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повір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 err="1">
                <a:effectLst/>
                <a:latin typeface="arial" panose="020B0604020202020204" pitchFamily="34" charset="0"/>
              </a:rPr>
              <a:t>Бо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твоя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врода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>
                <a:effectLst/>
                <a:latin typeface="arial" panose="020B0604020202020204" pitchFamily="34" charset="0"/>
              </a:rPr>
              <a:t>То є чистая вода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>
                <a:effectLst/>
                <a:latin typeface="arial" panose="020B0604020202020204" pitchFamily="34" charset="0"/>
              </a:rPr>
              <a:t>То є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бистрая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вода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>
                <a:effectLst/>
                <a:latin typeface="arial" panose="020B0604020202020204" pitchFamily="34" charset="0"/>
              </a:rPr>
              <a:t>З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синіх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гір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 err="1">
                <a:effectLst/>
                <a:latin typeface="arial" panose="020B0604020202020204" pitchFamily="34" charset="0"/>
              </a:rPr>
              <a:t>Бачу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я тебе в снах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>
                <a:effectLst/>
                <a:latin typeface="arial" panose="020B0604020202020204" pitchFamily="34" charset="0"/>
              </a:rPr>
              <a:t>У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дібровах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зелених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>
                <a:effectLst/>
                <a:latin typeface="arial" panose="020B0604020202020204" pitchFamily="34" charset="0"/>
              </a:rPr>
              <a:t>По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забутих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стежках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 err="1">
                <a:effectLst/>
                <a:latin typeface="arial" panose="020B0604020202020204" pitchFamily="34" charset="0"/>
              </a:rPr>
              <a:t>Ти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приходиш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до мене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>
                <a:effectLst/>
                <a:latin typeface="arial" panose="020B0604020202020204" pitchFamily="34" charset="0"/>
              </a:rPr>
              <a:t>І не треба нести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 err="1">
                <a:effectLst/>
                <a:latin typeface="arial" panose="020B0604020202020204" pitchFamily="34" charset="0"/>
              </a:rPr>
              <a:t>Мені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квітку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надії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 err="1">
                <a:effectLst/>
                <a:latin typeface="arial" panose="020B0604020202020204" pitchFamily="34" charset="0"/>
              </a:rPr>
              <a:t>Бо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давно уже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ти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 err="1">
                <a:effectLst/>
                <a:latin typeface="arial" panose="020B0604020202020204" pitchFamily="34" charset="0"/>
              </a:rPr>
              <a:t>Увійшов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в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мої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мрії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 err="1">
                <a:effectLst/>
                <a:latin typeface="arial" panose="020B0604020202020204" pitchFamily="34" charset="0"/>
              </a:rPr>
              <a:t>Червону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руту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>
                <a:effectLst/>
                <a:latin typeface="arial" panose="020B0604020202020204" pitchFamily="34" charset="0"/>
              </a:rPr>
              <a:t>Не шукай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вечорами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 err="1">
                <a:effectLst/>
                <a:latin typeface="arial" panose="020B0604020202020204" pitchFamily="34" charset="0"/>
              </a:rPr>
              <a:t>Ти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у мене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єдиний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 err="1">
                <a:effectLst/>
                <a:latin typeface="arial" panose="020B0604020202020204" pitchFamily="34" charset="0"/>
              </a:rPr>
              <a:t>Тільки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ти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,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повір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 err="1">
                <a:effectLst/>
                <a:latin typeface="arial" panose="020B0604020202020204" pitchFamily="34" charset="0"/>
              </a:rPr>
              <a:t>Бо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твоя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врода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>
                <a:effectLst/>
                <a:latin typeface="arial" panose="020B0604020202020204" pitchFamily="34" charset="0"/>
              </a:rPr>
              <a:t>То є чистая вода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>
                <a:effectLst/>
                <a:latin typeface="arial" panose="020B0604020202020204" pitchFamily="34" charset="0"/>
              </a:rPr>
              <a:t>То є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бистрая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вода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0" i="0" dirty="0" err="1">
                <a:effectLst/>
                <a:latin typeface="arial" panose="020B0604020202020204" pitchFamily="34" charset="0"/>
              </a:rPr>
              <a:t>синіх</a:t>
            </a:r>
            <a:r>
              <a:rPr lang="ru-RU" sz="1400" b="0" i="0" dirty="0">
                <a:effectLst/>
                <a:latin typeface="arial" panose="020B0604020202020204" pitchFamily="34" charset="0"/>
              </a:rPr>
              <a:t> </a:t>
            </a:r>
            <a:r>
              <a:rPr lang="ru-RU" sz="1400" b="0" i="0" dirty="0" err="1">
                <a:effectLst/>
                <a:latin typeface="arial" panose="020B0604020202020204" pitchFamily="34" charset="0"/>
              </a:rPr>
              <a:t>гір</a:t>
            </a:r>
            <a:endParaRPr lang="uk-UA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BBBF8C-782D-4D6D-BD93-BC1B8D6EE26E}"/>
              </a:ext>
            </a:extLst>
          </p:cNvPr>
          <p:cNvSpPr txBox="1"/>
          <p:nvPr/>
        </p:nvSpPr>
        <p:spPr>
          <a:xfrm>
            <a:off x="8562537" y="253217"/>
            <a:ext cx="33878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/>
              <a:t>10. </a:t>
            </a:r>
            <a:r>
              <a:rPr lang="uk-UA" sz="2000" b="1" dirty="0" smtClean="0"/>
              <a:t>Аналіз поезії</a:t>
            </a:r>
          </a:p>
          <a:p>
            <a:r>
              <a:rPr lang="uk-UA" sz="2000" b="1" dirty="0" smtClean="0"/>
              <a:t>Прийом </a:t>
            </a:r>
            <a:r>
              <a:rPr lang="uk-UA" sz="2000" b="1" dirty="0" smtClean="0"/>
              <a:t>«Читання </a:t>
            </a:r>
            <a:r>
              <a:rPr lang="uk-UA" sz="2000" b="1" dirty="0"/>
              <a:t>зблизька</a:t>
            </a:r>
            <a:r>
              <a:rPr lang="uk-UA" dirty="0"/>
              <a:t>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05C9D-B4D0-4F72-8FE5-4236F6BB11F6}"/>
              </a:ext>
            </a:extLst>
          </p:cNvPr>
          <p:cNvSpPr txBox="1"/>
          <p:nvPr/>
        </p:nvSpPr>
        <p:spPr>
          <a:xfrm>
            <a:off x="3350808" y="0"/>
            <a:ext cx="5018689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/>
              <a:t>Наказ чи прохання використовує автор?</a:t>
            </a:r>
          </a:p>
          <a:p>
            <a:r>
              <a:rPr lang="uk-UA" sz="1400" dirty="0"/>
              <a:t>Що означає слово «чари»?</a:t>
            </a:r>
          </a:p>
          <a:p>
            <a:r>
              <a:rPr lang="uk-UA" sz="1400" dirty="0" err="1"/>
              <a:t>Утворіть</a:t>
            </a:r>
            <a:r>
              <a:rPr lang="uk-UA" sz="1400" dirty="0"/>
              <a:t> дієслово до цього слова з префіксом та поясніть його вживання</a:t>
            </a:r>
          </a:p>
          <a:p>
            <a:r>
              <a:rPr lang="uk-UA" sz="1400" dirty="0"/>
              <a:t>Як ви розумієте слова «у полоні печалі»</a:t>
            </a:r>
          </a:p>
          <a:p>
            <a:r>
              <a:rPr lang="uk-UA" sz="1400" dirty="0"/>
              <a:t>Доберіть синоніми та антоніми до цього слова?</a:t>
            </a:r>
          </a:p>
          <a:p>
            <a:r>
              <a:rPr lang="uk-UA" sz="1400" dirty="0"/>
              <a:t>А що відчуває герой пісні?</a:t>
            </a:r>
          </a:p>
          <a:p>
            <a:r>
              <a:rPr lang="uk-UA" sz="1400" dirty="0"/>
              <a:t>Чар-зілля, сонце-рута – складні образи. З яких слів складаються? Яка це частина мови?</a:t>
            </a:r>
          </a:p>
          <a:p>
            <a:r>
              <a:rPr lang="uk-UA" sz="1400" dirty="0"/>
              <a:t>Які відчуття вас охоплюють?</a:t>
            </a:r>
          </a:p>
          <a:p>
            <a:endParaRPr lang="uk-UA" sz="1400" dirty="0"/>
          </a:p>
          <a:p>
            <a:endParaRPr lang="uk-UA" sz="1400" dirty="0"/>
          </a:p>
          <a:p>
            <a:r>
              <a:rPr lang="uk-UA" sz="1400" dirty="0"/>
              <a:t>Яка це людина вродлива? Красивим має бути тільки обличчя?</a:t>
            </a:r>
          </a:p>
          <a:p>
            <a:r>
              <a:rPr lang="uk-UA" sz="1400" dirty="0"/>
              <a:t>Які це образ зоровий чи слуховий: </a:t>
            </a:r>
            <a:r>
              <a:rPr lang="uk-UA" sz="1400" dirty="0" err="1"/>
              <a:t>бистрая</a:t>
            </a:r>
            <a:r>
              <a:rPr lang="uk-UA" sz="1400" dirty="0"/>
              <a:t> вода</a:t>
            </a:r>
          </a:p>
          <a:p>
            <a:r>
              <a:rPr lang="uk-UA" sz="1400" dirty="0"/>
              <a:t>Що ви чуєте?</a:t>
            </a:r>
          </a:p>
          <a:p>
            <a:r>
              <a:rPr lang="uk-UA" sz="1400" dirty="0"/>
              <a:t>Що означає – сині гори ( уявіть)</a:t>
            </a:r>
          </a:p>
          <a:p>
            <a:r>
              <a:rPr lang="uk-UA" sz="1400" dirty="0"/>
              <a:t>Діброва – це….</a:t>
            </a:r>
          </a:p>
          <a:p>
            <a:endParaRPr lang="uk-UA" sz="1400" dirty="0"/>
          </a:p>
          <a:p>
            <a:r>
              <a:rPr lang="uk-UA" sz="1400" dirty="0"/>
              <a:t>«Забуті стежки» – які виникли асоціації?</a:t>
            </a:r>
          </a:p>
          <a:p>
            <a:endParaRPr lang="uk-UA" sz="1400" dirty="0"/>
          </a:p>
          <a:p>
            <a:r>
              <a:rPr lang="uk-UA" sz="1400" dirty="0"/>
              <a:t>Квітка надії -як ви собі її уявляєте?</a:t>
            </a:r>
          </a:p>
          <a:p>
            <a:r>
              <a:rPr lang="uk-UA" sz="1400" dirty="0"/>
              <a:t>Яке кохання героя?</a:t>
            </a:r>
          </a:p>
          <a:p>
            <a:r>
              <a:rPr lang="uk-UA" sz="1400" dirty="0"/>
              <a:t>Які слова допомагають визначити внутрішній стан?</a:t>
            </a:r>
          </a:p>
          <a:p>
            <a:endParaRPr lang="uk-UA" sz="1400" dirty="0"/>
          </a:p>
          <a:p>
            <a:r>
              <a:rPr lang="uk-UA" sz="1400" dirty="0"/>
              <a:t>Які почуття охопили вас , читаючи твір?</a:t>
            </a:r>
          </a:p>
          <a:p>
            <a:r>
              <a:rPr lang="uk-UA" sz="1400" dirty="0"/>
              <a:t>Яку музику ви почули? Які кольори побачили у творі? </a:t>
            </a:r>
          </a:p>
          <a:p>
            <a:r>
              <a:rPr lang="uk-UA" sz="1400" dirty="0"/>
              <a:t>Можна запропонувати застосунок «Нічне кафе» та згенерувати картинку (слайд 9).</a:t>
            </a:r>
          </a:p>
          <a:p>
            <a:r>
              <a:rPr lang="uk-UA" sz="1400" dirty="0" err="1"/>
              <a:t>Випишіть</a:t>
            </a:r>
            <a:r>
              <a:rPr lang="uk-UA" sz="1400" dirty="0"/>
              <a:t> епітети</a:t>
            </a:r>
          </a:p>
          <a:p>
            <a:endParaRPr lang="uk-UA" sz="1400" dirty="0"/>
          </a:p>
          <a:p>
            <a:r>
              <a:rPr lang="uk-UA" sz="1400" dirty="0"/>
              <a:t>Назвіть тему та основну думку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/>
      <p:bldP spid="27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49AA8A-EBC8-49E6-8640-C6BBF4740488}"/>
              </a:ext>
            </a:extLst>
          </p:cNvPr>
          <p:cNvSpPr txBox="1"/>
          <p:nvPr/>
        </p:nvSpPr>
        <p:spPr>
          <a:xfrm>
            <a:off x="1820762" y="3376800"/>
            <a:ext cx="61540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hlinkClick r:id="rId2"/>
              </a:rPr>
              <a:t>https://creator.nightcafe.studio/studio</a:t>
            </a:r>
            <a:endParaRPr lang="uk-UA" dirty="0"/>
          </a:p>
          <a:p>
            <a:endParaRPr lang="uk-UA" dirty="0"/>
          </a:p>
        </p:txBody>
      </p:sp>
      <p:pic>
        <p:nvPicPr>
          <p:cNvPr id="6" name="Рисунок 22">
            <a:hlinkClick r:id="rId2"/>
            <a:extLst>
              <a:ext uri="{FF2B5EF4-FFF2-40B4-BE49-F238E27FC236}">
                <a16:creationId xmlns:a16="http://schemas.microsoft.com/office/drawing/2014/main" id="{1738B3D3-9B9D-489E-B65F-8A5F1063D6F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19302" y="2654573"/>
            <a:ext cx="2473401" cy="2473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C4A47A-9D64-44C8-8203-A8FC9DEFD6D0}"/>
              </a:ext>
            </a:extLst>
          </p:cNvPr>
          <p:cNvSpPr txBox="1"/>
          <p:nvPr/>
        </p:nvSpPr>
        <p:spPr>
          <a:xfrm>
            <a:off x="1967742" y="1241953"/>
            <a:ext cx="78511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/>
              <a:t>11. Генеруємо картинки-асоціації до пісні  за допомогою </a:t>
            </a:r>
          </a:p>
          <a:p>
            <a:pPr algn="ctr"/>
            <a:r>
              <a:rPr lang="uk-UA" sz="2400" b="1" dirty="0"/>
              <a:t>застосунку «Нічне кафе»</a:t>
            </a:r>
          </a:p>
        </p:txBody>
      </p:sp>
    </p:spTree>
    <p:extLst>
      <p:ext uri="{BB962C8B-B14F-4D97-AF65-F5344CB8AC3E}">
        <p14:creationId xmlns:p14="http://schemas.microsoft.com/office/powerpoint/2010/main" val="231539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1049</TotalTime>
  <Words>489</Words>
  <Application>Microsoft Office PowerPoint</Application>
  <PresentationFormat>Широкоэкранный</PresentationFormat>
  <Paragraphs>84</Paragraphs>
  <Slides>13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7" baseType="lpstr">
      <vt:lpstr>Abril Fatface</vt:lpstr>
      <vt:lpstr>Aldrich</vt:lpstr>
      <vt:lpstr>Arial</vt:lpstr>
      <vt:lpstr>Arial</vt:lpstr>
      <vt:lpstr>Arial Black</vt:lpstr>
      <vt:lpstr>Barlow Condensed</vt:lpstr>
      <vt:lpstr>Calibri</vt:lpstr>
      <vt:lpstr>Calibri Light</vt:lpstr>
      <vt:lpstr>Oswald</vt:lpstr>
      <vt:lpstr>Oswald Medium</vt:lpstr>
      <vt:lpstr>Segoe Script</vt:lpstr>
      <vt:lpstr>Segoe UI Black</vt:lpstr>
      <vt:lpstr>Times New Roman</vt:lpstr>
      <vt:lpstr>Тема Office</vt:lpstr>
      <vt:lpstr>Презентация PowerPoint</vt:lpstr>
      <vt:lpstr>Підкорюй свою Говерлу!</vt:lpstr>
      <vt:lpstr>Психологічне налаштування</vt:lpstr>
      <vt:lpstr>Презентация PowerPoint</vt:lpstr>
      <vt:lpstr>3.Випишіть прикметники (робота в парах)</vt:lpstr>
      <vt:lpstr>Презентация PowerPoint</vt:lpstr>
      <vt:lpstr> </vt:lpstr>
      <vt:lpstr>- </vt:lpstr>
      <vt:lpstr>Презентация PowerPoint</vt:lpstr>
      <vt:lpstr>12. Мовна ситуація</vt:lpstr>
      <vt:lpstr>13. Дискусія</vt:lpstr>
      <vt:lpstr>Чи вдалося тобі піднятися на вершину?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Наталія Береговець</dc:creator>
  <cp:lastModifiedBy>Клуб</cp:lastModifiedBy>
  <cp:revision>8</cp:revision>
  <dcterms:created xsi:type="dcterms:W3CDTF">2024-06-08T22:54:30Z</dcterms:created>
  <dcterms:modified xsi:type="dcterms:W3CDTF">2024-06-23T08:05:10Z</dcterms:modified>
</cp:coreProperties>
</file>