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68" r:id="rId2"/>
    <p:sldId id="256" r:id="rId3"/>
    <p:sldId id="269" r:id="rId4"/>
    <p:sldId id="257" r:id="rId5"/>
    <p:sldId id="270" r:id="rId6"/>
    <p:sldId id="258" r:id="rId7"/>
    <p:sldId id="272" r:id="rId8"/>
    <p:sldId id="264" r:id="rId9"/>
    <p:sldId id="271" r:id="rId10"/>
    <p:sldId id="259" r:id="rId11"/>
    <p:sldId id="260" r:id="rId12"/>
    <p:sldId id="261" r:id="rId13"/>
    <p:sldId id="262" r:id="rId14"/>
    <p:sldId id="263" r:id="rId15"/>
    <p:sldId id="276" r:id="rId16"/>
    <p:sldId id="273" r:id="rId17"/>
    <p:sldId id="265" r:id="rId18"/>
    <p:sldId id="274" r:id="rId19"/>
    <p:sldId id="266" r:id="rId20"/>
    <p:sldId id="275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C56210-0281-4E4A-81CA-10C912A9334E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BC6F01-12C6-481C-B486-62F9C829CD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0287" y="1007372"/>
            <a:ext cx="7354539" cy="6771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  <a:tabLst>
                <a:tab pos="298450" algn="l"/>
                <a:tab pos="2970213" algn="ctr"/>
              </a:tabLst>
            </a:pPr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Математично-інформаційний екскурс </a:t>
            </a:r>
            <a:r>
              <a:rPr lang="uk-UA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1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5513"/>
            <a:ext cx="39528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03865" y="2218305"/>
            <a:ext cx="8002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«Цікава Україна»</a:t>
            </a:r>
            <a:endParaRPr lang="ru-RU" sz="72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77456" y="5822323"/>
            <a:ext cx="4941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  <a:tab pos="2970213" algn="ctr"/>
              </a:tabLst>
            </a:pPr>
            <a:r>
              <a:rPr kumimoji="0" lang="uk-UA" sz="1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Підготувала:</a:t>
            </a:r>
            <a:endParaRPr kumimoji="0" lang="ru-RU" sz="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450" algn="l"/>
                <a:tab pos="2970213" algn="ctr"/>
              </a:tabLst>
            </a:pPr>
            <a:r>
              <a:rPr kumimoji="0" lang="uk-UA" sz="1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 математики та інформатики</a:t>
            </a:r>
            <a:br>
              <a:rPr kumimoji="0" lang="uk-UA" sz="1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Крестьянінова Т.О.</a:t>
            </a:r>
            <a:endParaRPr kumimoji="0" lang="uk-UA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3508" y="4803820"/>
            <a:ext cx="721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ДНІПРО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64" y="1366638"/>
            <a:ext cx="11189197" cy="322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87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4941" y="5228007"/>
            <a:ext cx="3284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ДНІСТЕР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38" y="1374450"/>
            <a:ext cx="11472356" cy="292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98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5953" y="5150185"/>
            <a:ext cx="2589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ДЕСНА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010" y="1378442"/>
            <a:ext cx="10695275" cy="313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87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92421" y="4672320"/>
            <a:ext cx="8022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СІВЕРСЬКИЙ ДОНЕЦЬ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37" y="1337298"/>
            <a:ext cx="11388652" cy="272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85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1754" y="4774998"/>
            <a:ext cx="61591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ПІВДЕННИЙ БУГ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62" y="1451346"/>
            <a:ext cx="11337027" cy="27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01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199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ЕКОНОМІКА   та  ПРОМИСЛОВІСТЬ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553" y="1012158"/>
            <a:ext cx="115116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err="1" smtClean="0">
                <a:solidFill>
                  <a:srgbClr val="002060"/>
                </a:solidFill>
              </a:rPr>
              <a:t>Україна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індустріально-аграрна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країна</a:t>
            </a:r>
            <a:r>
              <a:rPr lang="ru-RU" sz="3400" dirty="0" smtClean="0">
                <a:solidFill>
                  <a:srgbClr val="002060"/>
                </a:solidFill>
              </a:rPr>
              <a:t>, яка </a:t>
            </a:r>
            <a:r>
              <a:rPr lang="ru-RU" sz="3400" dirty="0" err="1" smtClean="0">
                <a:solidFill>
                  <a:srgbClr val="002060"/>
                </a:solidFill>
              </a:rPr>
              <a:t>має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розвинену</a:t>
            </a:r>
            <a:r>
              <a:rPr lang="ru-RU" sz="3400" dirty="0" smtClean="0">
                <a:solidFill>
                  <a:srgbClr val="002060"/>
                </a:solidFill>
              </a:rPr>
              <a:t> науку </a:t>
            </a:r>
            <a:r>
              <a:rPr lang="ru-RU" sz="3400" dirty="0" smtClean="0">
                <a:solidFill>
                  <a:srgbClr val="002060"/>
                </a:solidFill>
              </a:rPr>
              <a:t>та </a:t>
            </a:r>
            <a:r>
              <a:rPr lang="ru-RU" sz="3400" dirty="0" err="1" smtClean="0">
                <a:solidFill>
                  <a:srgbClr val="002060"/>
                </a:solidFill>
              </a:rPr>
              <a:t>промисловість</a:t>
            </a:r>
            <a:r>
              <a:rPr lang="ru-RU" sz="3400" dirty="0" smtClean="0">
                <a:solidFill>
                  <a:srgbClr val="002060"/>
                </a:solidFill>
              </a:rPr>
              <a:t> (</a:t>
            </a:r>
            <a:r>
              <a:rPr lang="ru-RU" sz="3400" dirty="0" err="1" smtClean="0">
                <a:solidFill>
                  <a:srgbClr val="002060"/>
                </a:solidFill>
              </a:rPr>
              <a:t>машинобудування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чорна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та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кольорова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металургія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суднобудування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автовиробництво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виробництво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авіаційних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двигунів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та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літаків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обладнання</a:t>
            </a:r>
            <a:r>
              <a:rPr lang="ru-RU" sz="3400" dirty="0" smtClean="0">
                <a:solidFill>
                  <a:srgbClr val="002060"/>
                </a:solidFill>
              </a:rPr>
              <a:t> для </a:t>
            </a:r>
            <a:r>
              <a:rPr lang="ru-RU" sz="3400" dirty="0" err="1" smtClean="0">
                <a:solidFill>
                  <a:srgbClr val="002060"/>
                </a:solidFill>
              </a:rPr>
              <a:t>електростанцій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нафтогазової</a:t>
            </a:r>
            <a:r>
              <a:rPr lang="ru-RU" sz="3400" dirty="0" smtClean="0">
                <a:solidFill>
                  <a:srgbClr val="002060"/>
                </a:solidFill>
              </a:rPr>
              <a:t> та </a:t>
            </a:r>
            <a:r>
              <a:rPr lang="ru-RU" sz="3400" dirty="0" err="1" smtClean="0">
                <a:solidFill>
                  <a:srgbClr val="002060"/>
                </a:solidFill>
              </a:rPr>
              <a:t>хімічної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промисловості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тощо</a:t>
            </a:r>
            <a:r>
              <a:rPr lang="ru-RU" sz="3400" dirty="0" smtClean="0">
                <a:solidFill>
                  <a:srgbClr val="002060"/>
                </a:solidFill>
              </a:rPr>
              <a:t>). Наша </a:t>
            </a:r>
            <a:r>
              <a:rPr lang="ru-RU" sz="3400" dirty="0" err="1" smtClean="0">
                <a:solidFill>
                  <a:srgbClr val="002060"/>
                </a:solidFill>
              </a:rPr>
              <a:t>країна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також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є</a:t>
            </a:r>
            <a:r>
              <a:rPr lang="ru-RU" sz="3400" dirty="0" smtClean="0">
                <a:solidFill>
                  <a:srgbClr val="002060"/>
                </a:solidFill>
              </a:rPr>
              <a:t> членом </a:t>
            </a:r>
            <a:r>
              <a:rPr lang="ru-RU" sz="3400" dirty="0" err="1" smtClean="0">
                <a:solidFill>
                  <a:srgbClr val="002060"/>
                </a:solidFill>
              </a:rPr>
              <a:t>Світової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Торгівлі</a:t>
            </a:r>
            <a:r>
              <a:rPr lang="ru-RU" sz="34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3400" dirty="0" err="1" smtClean="0">
                <a:solidFill>
                  <a:srgbClr val="002060"/>
                </a:solidFill>
              </a:rPr>
              <a:t>Україна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має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власне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космічне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агентство та активно </a:t>
            </a:r>
            <a:r>
              <a:rPr lang="ru-RU" sz="3400" dirty="0" err="1" smtClean="0">
                <a:solidFill>
                  <a:srgbClr val="002060"/>
                </a:solidFill>
              </a:rPr>
              <a:t>досліджує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космічний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простір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  <a:endParaRPr lang="ru-RU" sz="3400" dirty="0" smtClean="0">
              <a:solidFill>
                <a:srgbClr val="002060"/>
              </a:solidFill>
            </a:endParaRPr>
          </a:p>
          <a:p>
            <a:pPr algn="ctr"/>
            <a:r>
              <a:rPr lang="ru-RU" sz="3400" dirty="0" err="1" smtClean="0">
                <a:solidFill>
                  <a:srgbClr val="002060"/>
                </a:solidFill>
              </a:rPr>
              <a:t>Україна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є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потужним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виробником</a:t>
            </a:r>
            <a:r>
              <a:rPr lang="ru-RU" sz="3400" dirty="0" smtClean="0">
                <a:solidFill>
                  <a:srgbClr val="002060"/>
                </a:solidFill>
              </a:rPr>
              <a:t> </a:t>
            </a:r>
            <a:r>
              <a:rPr lang="ru-RU" sz="3400" dirty="0" err="1" smtClean="0">
                <a:solidFill>
                  <a:srgbClr val="002060"/>
                </a:solidFill>
              </a:rPr>
              <a:t>електроенергії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6 &amp;tscy;&amp;iukcy;&amp;kcy;&amp;acy;&amp;vcy;&amp;icy;&amp;khcy; &amp;fcy;&amp;acy;&amp;kcy;&amp;tcy;&amp;iukcy;&amp;vcy; &amp;pcy;&amp;rcy;&amp;ocy; &amp;Ucy;&amp;kcy;&amp;rcy;&amp;acy;&amp;yicy;&amp;ncy;&amp;u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5944">
            <a:off x="298534" y="1522277"/>
            <a:ext cx="5783565" cy="385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6500" y="0"/>
            <a:ext cx="59055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>
                <a:solidFill>
                  <a:srgbClr val="002060"/>
                </a:solidFill>
              </a:rPr>
              <a:t>У  </a:t>
            </a:r>
            <a:r>
              <a:rPr lang="ru-RU" sz="2900" dirty="0" err="1" smtClean="0">
                <a:solidFill>
                  <a:srgbClr val="002060"/>
                </a:solidFill>
              </a:rPr>
              <a:t>країні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працює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державне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підприємство</a:t>
            </a:r>
            <a:r>
              <a:rPr lang="ru-RU" sz="2900" dirty="0" smtClean="0">
                <a:solidFill>
                  <a:srgbClr val="002060"/>
                </a:solidFill>
              </a:rPr>
              <a:t> «Антонов» - </a:t>
            </a:r>
            <a:r>
              <a:rPr lang="ru-RU" sz="2900" dirty="0" err="1" smtClean="0">
                <a:solidFill>
                  <a:srgbClr val="002060"/>
                </a:solidFill>
              </a:rPr>
              <a:t>авіабудівний</a:t>
            </a:r>
            <a:r>
              <a:rPr lang="ru-RU" sz="2900" dirty="0" smtClean="0">
                <a:solidFill>
                  <a:srgbClr val="002060"/>
                </a:solidFill>
              </a:rPr>
              <a:t> концерн, </a:t>
            </a:r>
            <a:r>
              <a:rPr lang="ru-RU" sz="2900" dirty="0" err="1" smtClean="0">
                <a:solidFill>
                  <a:srgbClr val="002060"/>
                </a:solidFill>
              </a:rPr>
              <a:t>що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об’єднує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конструкторське</a:t>
            </a:r>
            <a:r>
              <a:rPr lang="ru-RU" sz="2900" dirty="0" smtClean="0">
                <a:solidFill>
                  <a:srgbClr val="002060"/>
                </a:solidFill>
              </a:rPr>
              <a:t> бюро, комплекс </a:t>
            </a:r>
            <a:r>
              <a:rPr lang="ru-RU" sz="2900" dirty="0" err="1" smtClean="0">
                <a:solidFill>
                  <a:srgbClr val="002060"/>
                </a:solidFill>
              </a:rPr>
              <a:t>лабораторій</a:t>
            </a:r>
            <a:r>
              <a:rPr lang="ru-RU" sz="2900" dirty="0" smtClean="0">
                <a:solidFill>
                  <a:srgbClr val="002060"/>
                </a:solidFill>
              </a:rPr>
              <a:t>, </a:t>
            </a:r>
            <a:r>
              <a:rPr lang="ru-RU" sz="2900" dirty="0" err="1" smtClean="0">
                <a:solidFill>
                  <a:srgbClr val="002060"/>
                </a:solidFill>
              </a:rPr>
              <a:t>експериментальний</a:t>
            </a:r>
            <a:r>
              <a:rPr lang="ru-RU" sz="2900" dirty="0" smtClean="0">
                <a:solidFill>
                  <a:srgbClr val="002060"/>
                </a:solidFill>
              </a:rPr>
              <a:t> завод  </a:t>
            </a:r>
            <a:r>
              <a:rPr lang="ru-RU" sz="2900" dirty="0" err="1" smtClean="0">
                <a:solidFill>
                  <a:srgbClr val="002060"/>
                </a:solidFill>
              </a:rPr>
              <a:t>і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випробувальний</a:t>
            </a:r>
            <a:r>
              <a:rPr lang="ru-RU" sz="2900" dirty="0" smtClean="0">
                <a:solidFill>
                  <a:srgbClr val="002060"/>
                </a:solidFill>
              </a:rPr>
              <a:t> комплекс для </a:t>
            </a:r>
            <a:r>
              <a:rPr lang="ru-RU" sz="2900" dirty="0" err="1" smtClean="0">
                <a:solidFill>
                  <a:srgbClr val="002060"/>
                </a:solidFill>
              </a:rPr>
              <a:t>розробки</a:t>
            </a:r>
            <a:r>
              <a:rPr lang="ru-RU" sz="2900" dirty="0" smtClean="0">
                <a:solidFill>
                  <a:srgbClr val="002060"/>
                </a:solidFill>
              </a:rPr>
              <a:t> та </a:t>
            </a:r>
            <a:r>
              <a:rPr lang="ru-RU" sz="2900" dirty="0" err="1" smtClean="0">
                <a:solidFill>
                  <a:srgbClr val="002060"/>
                </a:solidFill>
              </a:rPr>
              <a:t>сертифікації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літаків</a:t>
            </a:r>
            <a:r>
              <a:rPr lang="ru-RU" sz="2900" dirty="0" smtClean="0">
                <a:solidFill>
                  <a:srgbClr val="002060"/>
                </a:solidFill>
              </a:rPr>
              <a:t>. </a:t>
            </a:r>
            <a:r>
              <a:rPr lang="ru-RU" sz="2900" dirty="0" err="1" smtClean="0">
                <a:solidFill>
                  <a:srgbClr val="002060"/>
                </a:solidFill>
              </a:rPr>
              <a:t>Співробітниками</a:t>
            </a:r>
            <a:r>
              <a:rPr lang="ru-RU" sz="2900" dirty="0" smtClean="0">
                <a:solidFill>
                  <a:srgbClr val="002060"/>
                </a:solidFill>
              </a:rPr>
              <a:t> концерну 1984 року </a:t>
            </a:r>
            <a:r>
              <a:rPr lang="ru-RU" sz="2900" dirty="0" err="1" smtClean="0">
                <a:solidFill>
                  <a:srgbClr val="002060"/>
                </a:solidFill>
              </a:rPr>
              <a:t>було</a:t>
            </a:r>
            <a:r>
              <a:rPr lang="ru-RU" sz="2900" dirty="0" smtClean="0">
                <a:solidFill>
                  <a:srgbClr val="002060"/>
                </a:solidFill>
              </a:rPr>
              <a:t> створено </a:t>
            </a:r>
            <a:r>
              <a:rPr lang="ru-RU" sz="2900" dirty="0" err="1" smtClean="0">
                <a:solidFill>
                  <a:srgbClr val="002060"/>
                </a:solidFill>
              </a:rPr>
              <a:t>транспортний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літак</a:t>
            </a:r>
            <a:r>
              <a:rPr lang="ru-RU" sz="2900" dirty="0" smtClean="0">
                <a:solidFill>
                  <a:srgbClr val="002060"/>
                </a:solidFill>
              </a:rPr>
              <a:t> АН-225 «</a:t>
            </a:r>
            <a:r>
              <a:rPr lang="ru-RU" sz="2900" dirty="0" err="1" smtClean="0">
                <a:solidFill>
                  <a:srgbClr val="002060"/>
                </a:solidFill>
              </a:rPr>
              <a:t>Мрія</a:t>
            </a:r>
            <a:r>
              <a:rPr lang="ru-RU" sz="2900" dirty="0" smtClean="0">
                <a:solidFill>
                  <a:srgbClr val="002060"/>
                </a:solidFill>
              </a:rPr>
              <a:t>» - </a:t>
            </a:r>
            <a:r>
              <a:rPr lang="ru-RU" sz="2900" dirty="0" err="1" smtClean="0">
                <a:solidFill>
                  <a:srgbClr val="002060"/>
                </a:solidFill>
              </a:rPr>
              <a:t>найбільший</a:t>
            </a:r>
            <a:r>
              <a:rPr lang="ru-RU" sz="2900" dirty="0" smtClean="0">
                <a:solidFill>
                  <a:srgbClr val="002060"/>
                </a:solidFill>
              </a:rPr>
              <a:t>, </a:t>
            </a:r>
            <a:r>
              <a:rPr lang="ru-RU" sz="2900" dirty="0" err="1" smtClean="0">
                <a:solidFill>
                  <a:srgbClr val="002060"/>
                </a:solidFill>
              </a:rPr>
              <a:t>найважчий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і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вантажопідйомний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літак</a:t>
            </a:r>
            <a:r>
              <a:rPr lang="ru-RU" sz="2900" dirty="0" smtClean="0">
                <a:solidFill>
                  <a:srgbClr val="002060"/>
                </a:solidFill>
              </a:rPr>
              <a:t> у </a:t>
            </a:r>
            <a:r>
              <a:rPr lang="ru-RU" sz="2900" dirty="0" err="1" smtClean="0">
                <a:solidFill>
                  <a:srgbClr val="002060"/>
                </a:solidFill>
              </a:rPr>
              <a:t>світі</a:t>
            </a:r>
            <a:r>
              <a:rPr lang="ru-RU" sz="2900" dirty="0" smtClean="0">
                <a:solidFill>
                  <a:srgbClr val="002060"/>
                </a:solidFill>
              </a:rPr>
              <a:t> </a:t>
            </a:r>
            <a:r>
              <a:rPr lang="ru-RU" sz="2900" dirty="0" err="1" smtClean="0">
                <a:solidFill>
                  <a:srgbClr val="002060"/>
                </a:solidFill>
              </a:rPr>
              <a:t>з</a:t>
            </a:r>
            <a:r>
              <a:rPr lang="ru-RU" sz="2900" dirty="0" smtClean="0">
                <a:solidFill>
                  <a:srgbClr val="002060"/>
                </a:solidFill>
              </a:rPr>
              <a:t> будь-коли </a:t>
            </a:r>
            <a:r>
              <a:rPr lang="ru-RU" sz="2900" dirty="0" err="1" smtClean="0">
                <a:solidFill>
                  <a:srgbClr val="002060"/>
                </a:solidFill>
              </a:rPr>
              <a:t>побудованих</a:t>
            </a:r>
            <a:r>
              <a:rPr lang="ru-RU" sz="29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009"/>
            <a:ext cx="6892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україна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Авіаційна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4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812472"/>
            <a:ext cx="11629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Задача</a:t>
            </a:r>
            <a:r>
              <a:rPr lang="uk-UA" sz="4000" dirty="0" smtClean="0">
                <a:solidFill>
                  <a:srgbClr val="002060"/>
                </a:solidFill>
              </a:rPr>
              <a:t>. Максимальне комерційне навантаження літака АН-225 «Мрія» -</a:t>
            </a:r>
            <a:r>
              <a:rPr lang="ru-RU" sz="4000" dirty="0" smtClean="0">
                <a:solidFill>
                  <a:srgbClr val="002060"/>
                </a:solidFill>
              </a:rPr>
              <a:t>  250 000 кг, </a:t>
            </a:r>
            <a:r>
              <a:rPr lang="ru-RU" sz="4000" dirty="0" err="1" smtClean="0">
                <a:solidFill>
                  <a:srgbClr val="002060"/>
                </a:solidFill>
              </a:rPr>
              <a:t>що</a:t>
            </a:r>
            <a:r>
              <a:rPr lang="ru-RU" sz="4000" dirty="0" smtClean="0">
                <a:solidFill>
                  <a:srgbClr val="002060"/>
                </a:solidFill>
              </a:rPr>
              <a:t> становить  </a:t>
            </a:r>
            <a:r>
              <a:rPr lang="uk-UA" sz="4000" dirty="0" smtClean="0">
                <a:solidFill>
                  <a:srgbClr val="002060"/>
                </a:solidFill>
              </a:rPr>
              <a:t> </a:t>
            </a:r>
            <a:r>
              <a:rPr lang="ru-RU" sz="4000" dirty="0" err="1" smtClean="0">
                <a:solidFill>
                  <a:srgbClr val="002060"/>
                </a:solidFill>
              </a:rPr>
              <a:t>максимальної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злітної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маси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</a:rPr>
              <a:t>Знайдіть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максимальну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злітну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масу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цього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літака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8539" y="0"/>
            <a:ext cx="98328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Максимальна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злітна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маса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АН-225 «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Мрія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399" y="5037364"/>
            <a:ext cx="4319587" cy="9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71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3703">
            <a:off x="293817" y="1726459"/>
            <a:ext cx="5621038" cy="4143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291" y="221009"/>
            <a:ext cx="60716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україна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Аграрна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261940" y="914513"/>
            <a:ext cx="553771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err="1" smtClean="0">
                <a:solidFill>
                  <a:srgbClr val="002060"/>
                </a:solidFill>
              </a:rPr>
              <a:t>Окрім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розвинутої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промисловості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Україна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має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провідну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галузь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країни</a:t>
            </a:r>
            <a:r>
              <a:rPr lang="ru-RU" sz="3600" dirty="0" smtClean="0">
                <a:solidFill>
                  <a:srgbClr val="002060"/>
                </a:solidFill>
              </a:rPr>
              <a:t> - </a:t>
            </a:r>
            <a:r>
              <a:rPr lang="ru-RU" sz="3600" dirty="0" err="1" smtClean="0">
                <a:solidFill>
                  <a:srgbClr val="002060"/>
                </a:solidFill>
              </a:rPr>
              <a:t>сільське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господарство</a:t>
            </a:r>
            <a:r>
              <a:rPr lang="ru-RU" sz="3600" dirty="0" smtClean="0">
                <a:solidFill>
                  <a:srgbClr val="002060"/>
                </a:solidFill>
              </a:rPr>
              <a:t>, яке </a:t>
            </a:r>
            <a:r>
              <a:rPr lang="ru-RU" sz="3600" dirty="0" err="1" smtClean="0">
                <a:solidFill>
                  <a:srgbClr val="002060"/>
                </a:solidFill>
              </a:rPr>
              <a:t>стабільно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забезпечує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країни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якісним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безпечним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доступним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продовольством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5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115" y="1293779"/>
            <a:ext cx="11196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Задача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Загальний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земельний</a:t>
            </a:r>
            <a:r>
              <a:rPr lang="ru-RU" sz="3200" dirty="0" smtClean="0">
                <a:solidFill>
                  <a:srgbClr val="002060"/>
                </a:solidFill>
              </a:rPr>
              <a:t> фонд </a:t>
            </a:r>
            <a:r>
              <a:rPr lang="ru-RU" sz="3200" dirty="0" err="1" smtClean="0">
                <a:solidFill>
                  <a:srgbClr val="002060"/>
                </a:solidFill>
              </a:rPr>
              <a:t>країни</a:t>
            </a:r>
            <a:r>
              <a:rPr lang="ru-RU" sz="3200" dirty="0" smtClean="0">
                <a:solidFill>
                  <a:srgbClr val="002060"/>
                </a:solidFill>
              </a:rPr>
              <a:t> становить 60 </a:t>
            </a:r>
            <a:r>
              <a:rPr lang="ru-RU" sz="3200" dirty="0" err="1" smtClean="0">
                <a:solidFill>
                  <a:srgbClr val="002060"/>
                </a:solidFill>
              </a:rPr>
              <a:t>млн</a:t>
            </a:r>
            <a:r>
              <a:rPr lang="ru-RU" sz="3200" dirty="0" smtClean="0">
                <a:solidFill>
                  <a:srgbClr val="002060"/>
                </a:solidFill>
              </a:rPr>
              <a:t> га. </a:t>
            </a:r>
            <a:r>
              <a:rPr lang="ru-RU" sz="3200" dirty="0" err="1" smtClean="0">
                <a:solidFill>
                  <a:srgbClr val="002060"/>
                </a:solidFill>
              </a:rPr>
              <a:t>Сільськогосподарські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угіддя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займають</a:t>
            </a:r>
            <a:r>
              <a:rPr lang="ru-RU" sz="3200" dirty="0" smtClean="0">
                <a:solidFill>
                  <a:srgbClr val="002060"/>
                </a:solidFill>
              </a:rPr>
              <a:t>   </a:t>
            </a:r>
            <a:r>
              <a:rPr lang="ru-RU" sz="3200" dirty="0" err="1" smtClean="0">
                <a:solidFill>
                  <a:srgbClr val="002060"/>
                </a:solidFill>
              </a:rPr>
              <a:t>загального</a:t>
            </a:r>
            <a:r>
              <a:rPr lang="ru-RU" sz="3200" dirty="0" smtClean="0">
                <a:solidFill>
                  <a:srgbClr val="002060"/>
                </a:solidFill>
              </a:rPr>
              <a:t> фонду </a:t>
            </a:r>
            <a:r>
              <a:rPr lang="ru-RU" sz="3200" dirty="0" err="1" smtClean="0">
                <a:solidFill>
                  <a:srgbClr val="002060"/>
                </a:solidFill>
              </a:rPr>
              <a:t>країни</a:t>
            </a:r>
            <a:r>
              <a:rPr lang="ru-RU" sz="3200" dirty="0" smtClean="0">
                <a:solidFill>
                  <a:srgbClr val="002060"/>
                </a:solidFill>
              </a:rPr>
              <a:t>,   </a:t>
            </a:r>
            <a:r>
              <a:rPr lang="ru-RU" sz="3200" dirty="0" err="1" smtClean="0">
                <a:solidFill>
                  <a:srgbClr val="002060"/>
                </a:solidFill>
              </a:rPr>
              <a:t>сільськогосподарських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угідь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орні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землі</a:t>
            </a:r>
            <a:r>
              <a:rPr lang="ru-RU" sz="3200" dirty="0" smtClean="0">
                <a:solidFill>
                  <a:srgbClr val="002060"/>
                </a:solidFill>
              </a:rPr>
              <a:t>,   – </a:t>
            </a:r>
            <a:r>
              <a:rPr lang="ru-RU" sz="3200" dirty="0" err="1" smtClean="0">
                <a:solidFill>
                  <a:srgbClr val="002060"/>
                </a:solidFill>
              </a:rPr>
              <a:t>пасовища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решта</a:t>
            </a:r>
            <a:r>
              <a:rPr lang="ru-RU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err="1" smtClean="0">
                <a:solidFill>
                  <a:srgbClr val="002060"/>
                </a:solidFill>
              </a:rPr>
              <a:t>сіножаті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Скільки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гектарів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займають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сільськогосподарські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угіддя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орні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землі</a:t>
            </a:r>
            <a:r>
              <a:rPr lang="ru-RU" sz="3200" dirty="0" smtClean="0">
                <a:solidFill>
                  <a:srgbClr val="002060"/>
                </a:solidFill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</a:rPr>
              <a:t>пасовища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і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сіножаті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728" y="4931215"/>
            <a:ext cx="4524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795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731825" y="659180"/>
                <a:ext cx="46506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𝟒𝟔𝟎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5" y="659180"/>
                <a:ext cx="4650632" cy="70788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Прямоугольник 3"/>
              <p:cNvSpPr/>
              <p:nvPr/>
            </p:nvSpPr>
            <p:spPr>
              <a:xfrm>
                <a:off x="731825" y="1475690"/>
                <a:ext cx="46602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𝟒𝟖𝟎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5" y="1475690"/>
                <a:ext cx="4660250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731825" y="2183576"/>
                <a:ext cx="40062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4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5" y="2183576"/>
                <a:ext cx="4006225" cy="70788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731825" y="2891462"/>
                <a:ext cx="52943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𝟏𝟒</m:t>
                          </m:r>
                        </m:e>
                      </m:d>
                      <m:r>
                        <a:rPr lang="ru-RU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5" y="2891462"/>
                <a:ext cx="5294398" cy="70788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731825" y="3599348"/>
                <a:ext cx="54166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40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ru-RU" sz="4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5" y="3599348"/>
                <a:ext cx="5416611" cy="70788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7018074" y="659180"/>
                <a:ext cx="22216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4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74" y="659180"/>
                <a:ext cx="2221698" cy="707886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7018074" y="1367066"/>
                <a:ext cx="19251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ru-RU" sz="4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74" y="1367066"/>
                <a:ext cx="1925142" cy="707886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7059752" y="2177744"/>
                <a:ext cx="157729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52" y="2177744"/>
                <a:ext cx="1577291" cy="707886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6990747" y="2782838"/>
                <a:ext cx="17888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47" y="2782838"/>
                <a:ext cx="1788888" cy="707886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7018074" y="3599348"/>
                <a:ext cx="19507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74" y="3599348"/>
                <a:ext cx="1950790" cy="707886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1181232" y="4507288"/>
                <a:ext cx="52505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6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60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6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60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6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𝑚𝑛</m:t>
                      </m:r>
                    </m:oMath>
                  </m:oMathPara>
                </a14:m>
                <a:endParaRPr lang="ru-RU" sz="6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32" y="4507288"/>
                <a:ext cx="5250540" cy="1015663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6325127" y="4507288"/>
                <a:ext cx="304654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𝟏𝟏𝟖𝟕</m:t>
                      </m:r>
                    </m:oMath>
                  </m:oMathPara>
                </a14:m>
                <a:endParaRPr lang="ru-RU" sz="6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127" y="4507288"/>
                <a:ext cx="3046540" cy="1015663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51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473" y="123732"/>
            <a:ext cx="11690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Державні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символи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91" y="1013297"/>
            <a:ext cx="10531003" cy="572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63046" y="1434989"/>
            <a:ext cx="7480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Задача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just"/>
            <a:r>
              <a:rPr lang="ru-RU" sz="3200" dirty="0" err="1" smtClean="0">
                <a:solidFill>
                  <a:srgbClr val="002060"/>
                </a:solidFill>
              </a:rPr>
              <a:t>Довжина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прапора становить  </a:t>
            </a:r>
            <a:r>
              <a:rPr lang="ru-RU" sz="3200" dirty="0" err="1" smtClean="0">
                <a:solidFill>
                  <a:srgbClr val="002060"/>
                </a:solidFill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ширини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Чому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дорівнює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довжина</a:t>
            </a:r>
            <a:r>
              <a:rPr lang="ru-RU" sz="3200" dirty="0" smtClean="0">
                <a:solidFill>
                  <a:srgbClr val="002060"/>
                </a:solidFill>
              </a:rPr>
              <a:t> прапора, </a:t>
            </a:r>
            <a:r>
              <a:rPr lang="ru-RU" sz="3200" dirty="0" err="1" smtClean="0">
                <a:solidFill>
                  <a:srgbClr val="002060"/>
                </a:solidFill>
              </a:rPr>
              <a:t>якщо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</a:rPr>
              <a:t> ширина </a:t>
            </a:r>
            <a:r>
              <a:rPr lang="ru-RU" sz="3200" dirty="0" err="1" smtClean="0">
                <a:solidFill>
                  <a:srgbClr val="002060"/>
                </a:solidFill>
              </a:rPr>
              <a:t>дорівнює</a:t>
            </a:r>
            <a:r>
              <a:rPr lang="ru-RU" sz="3200" dirty="0" smtClean="0">
                <a:solidFill>
                  <a:srgbClr val="002060"/>
                </a:solidFill>
              </a:rPr>
              <a:t> 110 см? 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445" y="5487921"/>
            <a:ext cx="27527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69" y="1167319"/>
            <a:ext cx="2947481" cy="285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49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990" y="0"/>
            <a:ext cx="6625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ПЛОЩА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101" y="1177047"/>
            <a:ext cx="8608993" cy="546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2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013" y="489375"/>
            <a:ext cx="116342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Україна</a:t>
            </a:r>
            <a:r>
              <a:rPr lang="uk-UA" sz="4400" dirty="0" smtClean="0">
                <a:solidFill>
                  <a:srgbClr val="002060"/>
                </a:solidFill>
              </a:rPr>
              <a:t> – найбільша за площею країна, територія якої повністю лежить у Європі. Територія Європи становить </a:t>
            </a:r>
          </a:p>
          <a:p>
            <a:pPr algn="ctr"/>
            <a:r>
              <a:rPr lang="uk-UA" sz="4400" dirty="0" smtClean="0">
                <a:solidFill>
                  <a:srgbClr val="002060"/>
                </a:solidFill>
              </a:rPr>
              <a:t>10 600 000  квадратних кілометрів. Знайдіть площу території України, якщо територія Європи є більшою за територію України на 9 995 800 квадратних кілометрів.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535" y="5317671"/>
            <a:ext cx="4721680" cy="10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52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review-planet.ru/wp-content/uploads/2012/05/%D0%BC%D0%BE%D1%80%D0%B4%D0%B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701" y="822296"/>
            <a:ext cx="9089653" cy="5843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4953"/>
            <a:ext cx="7943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ТЕРИТОРІЯ 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06" y="796521"/>
            <a:ext cx="115387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i="1" dirty="0" smtClean="0">
                <a:solidFill>
                  <a:srgbClr val="002060"/>
                </a:solidFill>
              </a:rPr>
              <a:t>Задача</a:t>
            </a:r>
            <a:r>
              <a:rPr lang="uk-UA" sz="4000" dirty="0" smtClean="0">
                <a:solidFill>
                  <a:srgbClr val="002060"/>
                </a:solidFill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</a:rPr>
              <a:t>Територія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України</a:t>
            </a:r>
            <a:r>
              <a:rPr lang="ru-RU" sz="4000" dirty="0" smtClean="0">
                <a:solidFill>
                  <a:srgbClr val="002060"/>
                </a:solidFill>
              </a:rPr>
              <a:t> становить 604200   та </a:t>
            </a:r>
            <a:r>
              <a:rPr lang="ru-RU" sz="4000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</a:t>
            </a:r>
            <a:r>
              <a:rPr lang="ru-RU" sz="4000" dirty="0" smtClean="0">
                <a:solidFill>
                  <a:srgbClr val="002060"/>
                </a:solidFill>
              </a:rPr>
              <a:t> низин, вершин </a:t>
            </a:r>
            <a:r>
              <a:rPr lang="ru-RU" sz="4000" dirty="0" err="1" smtClean="0">
                <a:solidFill>
                  <a:srgbClr val="002060"/>
                </a:solidFill>
              </a:rPr>
              <a:t>і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гір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  <a:r>
              <a:rPr lang="ru-RU" sz="4000" dirty="0" err="1" smtClean="0">
                <a:solidFill>
                  <a:srgbClr val="002060"/>
                </a:solidFill>
              </a:rPr>
              <a:t>Територія</a:t>
            </a:r>
            <a:r>
              <a:rPr lang="ru-RU" sz="4000" dirty="0" smtClean="0">
                <a:solidFill>
                  <a:srgbClr val="002060"/>
                </a:solidFill>
              </a:rPr>
              <a:t> низин на 175218 </a:t>
            </a:r>
            <a:r>
              <a:rPr lang="ru-RU" sz="4000" dirty="0" err="1" smtClean="0">
                <a:solidFill>
                  <a:srgbClr val="002060"/>
                </a:solidFill>
              </a:rPr>
              <a:t>менша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від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всієї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країни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і</a:t>
            </a:r>
            <a:r>
              <a:rPr lang="ru-RU" sz="4000" dirty="0" smtClean="0">
                <a:solidFill>
                  <a:srgbClr val="002060"/>
                </a:solidFill>
              </a:rPr>
              <a:t> на 271 890 </a:t>
            </a:r>
            <a:r>
              <a:rPr lang="ru-RU" sz="4000" dirty="0" err="1" smtClean="0">
                <a:solidFill>
                  <a:srgbClr val="002060"/>
                </a:solidFill>
              </a:rPr>
              <a:t>більша</a:t>
            </a:r>
            <a:r>
              <a:rPr lang="ru-RU" sz="4000" dirty="0" smtClean="0">
                <a:solidFill>
                  <a:srgbClr val="002060"/>
                </a:solidFill>
              </a:rPr>
              <a:t> за </a:t>
            </a:r>
            <a:r>
              <a:rPr lang="ru-RU" sz="4000" dirty="0" err="1" smtClean="0">
                <a:solidFill>
                  <a:srgbClr val="002060"/>
                </a:solidFill>
              </a:rPr>
              <a:t>територію</a:t>
            </a:r>
            <a:r>
              <a:rPr lang="ru-RU" sz="4000" dirty="0" smtClean="0">
                <a:solidFill>
                  <a:srgbClr val="002060"/>
                </a:solidFill>
              </a:rPr>
              <a:t> вершин. </a:t>
            </a:r>
            <a:r>
              <a:rPr lang="ru-RU" sz="4000" dirty="0" err="1" smtClean="0">
                <a:solidFill>
                  <a:srgbClr val="002060"/>
                </a:solidFill>
              </a:rPr>
              <a:t>Знайдіть</a:t>
            </a:r>
            <a:r>
              <a:rPr lang="ru-RU" sz="4000" dirty="0" smtClean="0">
                <a:solidFill>
                  <a:srgbClr val="002060"/>
                </a:solidFill>
              </a:rPr>
              <a:t> яку </a:t>
            </a:r>
            <a:r>
              <a:rPr lang="ru-RU" sz="4000" dirty="0" err="1" smtClean="0">
                <a:solidFill>
                  <a:srgbClr val="002060"/>
                </a:solidFill>
              </a:rPr>
              <a:t>територію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країн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становлять</a:t>
            </a:r>
            <a:r>
              <a:rPr lang="ru-RU" sz="4000" dirty="0" smtClean="0">
                <a:solidFill>
                  <a:srgbClr val="002060"/>
                </a:solidFill>
              </a:rPr>
              <a:t> гори.</a:t>
            </a:r>
          </a:p>
          <a:p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067" y="4185225"/>
            <a:ext cx="7896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67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693" y="777811"/>
            <a:ext cx="9478856" cy="585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512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Гори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8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51" y="1788876"/>
            <a:ext cx="11816782" cy="158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2621" y="5058383"/>
            <a:ext cx="2332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2061 м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2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437" y="826852"/>
            <a:ext cx="8881354" cy="5894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04681"/>
            <a:ext cx="6034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РІЧКИ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1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213</Words>
  <Application>Microsoft Office PowerPoint</Application>
  <PresentationFormat>Произвольный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Математично-інформаційний екскурс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Direktor</cp:lastModifiedBy>
  <cp:revision>55</cp:revision>
  <dcterms:created xsi:type="dcterms:W3CDTF">2016-02-08T01:36:23Z</dcterms:created>
  <dcterms:modified xsi:type="dcterms:W3CDTF">2024-06-03T10:38:48Z</dcterms:modified>
</cp:coreProperties>
</file>