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Book Antiqua" pitchFamily="18" charset="0"/>
      <p:regular r:id="rId14"/>
      <p:bold r:id="rId15"/>
      <p:italic r:id="rId16"/>
      <p:boldItalic r:id="rId17"/>
    </p:embeddedFont>
    <p:embeddedFont>
      <p:font typeface="Verdana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20551hoJVYmeU+U98+Y6epw+J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4500"/>
              <a:buFont typeface="Verdana"/>
              <a:buNone/>
              <a:defRPr sz="4500" b="1">
                <a:solidFill>
                  <a:srgbClr val="FF8C3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8766F"/>
                </a:solidFill>
              </a:defRPr>
            </a:lvl1pPr>
            <a:lvl2pPr lvl="1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230"/>
              </a:spcBef>
              <a:spcAft>
                <a:spcPts val="0"/>
              </a:spcAft>
              <a:buSzPts val="2016"/>
              <a:buNone/>
              <a:defRPr/>
            </a:lvl4pPr>
            <a:lvl5pPr lvl="4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257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255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1"/>
          </p:nvPr>
        </p:nvSpPr>
        <p:spPr>
          <a:xfrm rot="5400000">
            <a:off x="2500884" y="-1467612"/>
            <a:ext cx="4187952" cy="818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>
            <a:spLocks noGrp="1"/>
          </p:cNvSpPr>
          <p:nvPr>
            <p:ph type="title"/>
          </p:nvPr>
        </p:nvSpPr>
        <p:spPr>
          <a:xfrm rot="5400000">
            <a:off x="4991101" y="2171704"/>
            <a:ext cx="525779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body" idx="1"/>
          </p:nvPr>
        </p:nvSpPr>
        <p:spPr>
          <a:xfrm rot="5400000">
            <a:off x="876300" y="190503"/>
            <a:ext cx="5257801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20040" algn="l">
              <a:spcBef>
                <a:spcPts val="25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" name="Google Shape;29;p15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sz="3600" b="0" cap="none">
                <a:solidFill>
                  <a:srgbClr val="7876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850" tIns="0" rIns="91425" bIns="45700" anchor="t" anchorCtr="0">
            <a:normAutofit/>
          </a:bodyPr>
          <a:lstStyle>
            <a:lvl1pPr marL="457200" marR="36576" lvl="0" indent="-228600" algn="l">
              <a:spcBef>
                <a:spcPts val="0"/>
              </a:spcBef>
              <a:spcAft>
                <a:spcPts val="0"/>
              </a:spcAft>
              <a:buSzPts val="1440"/>
              <a:buNone/>
              <a:defRPr sz="1800" b="0">
                <a:solidFill>
                  <a:srgbClr val="B75C00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56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514352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6068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marL="914400" lvl="1" indent="-3683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marL="1371600" lvl="2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4755360" y="530352"/>
            <a:ext cx="393192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60680" algn="l">
              <a:spcBef>
                <a:spcPts val="250"/>
              </a:spcBef>
              <a:spcAft>
                <a:spcPts val="0"/>
              </a:spcAft>
              <a:buSzPts val="2080"/>
              <a:buChar char="⚫"/>
              <a:defRPr sz="2600"/>
            </a:lvl1pPr>
            <a:lvl2pPr marL="914400" lvl="1" indent="-368300" algn="l">
              <a:spcBef>
                <a:spcPts val="250"/>
              </a:spcBef>
              <a:spcAft>
                <a:spcPts val="0"/>
              </a:spcAft>
              <a:buSzPts val="2200"/>
              <a:buChar char="◦"/>
              <a:defRPr sz="2200"/>
            </a:lvl2pPr>
            <a:lvl3pPr marL="1371600" lvl="2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56616" algn="l">
              <a:spcBef>
                <a:spcPts val="230"/>
              </a:spcBef>
              <a:spcAft>
                <a:spcPts val="0"/>
              </a:spcAft>
              <a:buSzPts val="2016"/>
              <a:buChar char="◦"/>
              <a:defRPr sz="1800"/>
            </a:lvl4pPr>
            <a:lvl5pPr marL="2286000" lvl="4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91425" bIns="45700" anchor="ctr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792"/>
              <a:buNone/>
              <a:defRPr sz="1600" b="1"/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4652169" y="579438"/>
            <a:ext cx="393192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91425" bIns="45700" anchor="ctr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792"/>
              <a:buNone/>
              <a:defRPr sz="1600" b="1"/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3"/>
          </p:nvPr>
        </p:nvSpPr>
        <p:spPr>
          <a:xfrm>
            <a:off x="607224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5052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392" algn="l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marL="2286000" lvl="4" indent="-3302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4"/>
          </p:nvPr>
        </p:nvSpPr>
        <p:spPr>
          <a:xfrm>
            <a:off x="4652169" y="1447800"/>
            <a:ext cx="3931920" cy="348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50520" algn="l">
              <a:spcBef>
                <a:spcPts val="250"/>
              </a:spcBef>
              <a:spcAft>
                <a:spcPts val="0"/>
              </a:spcAft>
              <a:buSzPts val="1920"/>
              <a:buChar char="⚫"/>
              <a:defRPr sz="2400"/>
            </a:lvl1pPr>
            <a:lvl2pPr marL="914400" lvl="1" indent="-355600" algn="l">
              <a:spcBef>
                <a:spcPts val="25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392" algn="l">
              <a:spcBef>
                <a:spcPts val="230"/>
              </a:spcBef>
              <a:spcAft>
                <a:spcPts val="0"/>
              </a:spcAft>
              <a:buSzPts val="1792"/>
              <a:buChar char="◦"/>
              <a:defRPr sz="1600"/>
            </a:lvl4pPr>
            <a:lvl5pPr marL="2286000" lvl="4" indent="-330200" algn="l"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Verdana"/>
              <a:buNone/>
              <a:defRPr sz="2200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5538847" y="1447802"/>
            <a:ext cx="2971800" cy="420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marR="18288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5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</a:defRPr>
            </a:lvl2pPr>
            <a:lvl3pPr marL="1371600" lvl="2" indent="-228600" algn="l">
              <a:spcBef>
                <a:spcPts val="25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</a:defRPr>
            </a:lvl3pPr>
            <a:lvl4pPr marL="1828800" lvl="3" indent="-228600" algn="l">
              <a:spcBef>
                <a:spcPts val="230"/>
              </a:spcBef>
              <a:spcAft>
                <a:spcPts val="0"/>
              </a:spcAft>
              <a:buSzPts val="1008"/>
              <a:buNone/>
              <a:defRPr sz="900">
                <a:solidFill>
                  <a:schemeClr val="dk1"/>
                </a:solidFill>
              </a:defRPr>
            </a:lvl4pPr>
            <a:lvl5pPr marL="2286000" lvl="4" indent="-228600" algn="l">
              <a:spcBef>
                <a:spcPts val="250"/>
              </a:spcBef>
              <a:spcAft>
                <a:spcPts val="0"/>
              </a:spcAft>
              <a:buSzPts val="900"/>
              <a:buNone/>
              <a:defRPr sz="900"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2"/>
          </p:nvPr>
        </p:nvSpPr>
        <p:spPr>
          <a:xfrm>
            <a:off x="761372" y="930144"/>
            <a:ext cx="4626159" cy="472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lvl="0" indent="-370840" algn="l">
              <a:spcBef>
                <a:spcPts val="250"/>
              </a:spcBef>
              <a:spcAft>
                <a:spcPts val="0"/>
              </a:spcAft>
              <a:buSzPts val="2240"/>
              <a:buChar char="⚫"/>
              <a:defRPr sz="2800">
                <a:solidFill>
                  <a:schemeClr val="dk1"/>
                </a:solidFill>
              </a:defRPr>
            </a:lvl1pPr>
            <a:lvl2pPr marL="914400" lvl="1" indent="-393700" algn="l">
              <a:spcBef>
                <a:spcPts val="250"/>
              </a:spcBef>
              <a:spcAft>
                <a:spcPts val="0"/>
              </a:spcAft>
              <a:buSzPts val="2600"/>
              <a:buChar char="◦"/>
              <a:defRPr sz="2600"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250"/>
              </a:spcBef>
              <a:spcAft>
                <a:spcPts val="0"/>
              </a:spcAft>
              <a:buSzPts val="2400"/>
              <a:buChar char="●"/>
              <a:defRPr sz="2400">
                <a:solidFill>
                  <a:schemeClr val="dk1"/>
                </a:solidFill>
              </a:defRPr>
            </a:lvl3pPr>
            <a:lvl4pPr marL="1828800" lvl="3" indent="-370839" algn="l">
              <a:spcBef>
                <a:spcPts val="230"/>
              </a:spcBef>
              <a:spcAft>
                <a:spcPts val="0"/>
              </a:spcAft>
              <a:buSzPts val="2240"/>
              <a:buChar char="◦"/>
              <a:defRPr sz="2000"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250"/>
              </a:spcBef>
              <a:spcAft>
                <a:spcPts val="0"/>
              </a:spcAft>
              <a:buSzPts val="2000"/>
              <a:buChar char="●"/>
              <a:defRPr sz="2000">
                <a:solidFill>
                  <a:schemeClr val="dk1"/>
                </a:solidFill>
              </a:defRPr>
            </a:lvl5pPr>
            <a:lvl6pPr marL="2743200" lvl="5" indent="-228600" algn="l">
              <a:spcBef>
                <a:spcPts val="250"/>
              </a:spcBef>
              <a:spcAft>
                <a:spcPts val="0"/>
              </a:spcAft>
              <a:buSzPts val="1700"/>
              <a:buNone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0" name="Google Shape;70;p21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SzPts val="3600"/>
              <a:buFont typeface="Verdana"/>
              <a:buNone/>
              <a:defRPr sz="3600" b="0">
                <a:solidFill>
                  <a:srgbClr val="7876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spcBef>
                <a:spcPts val="250"/>
              </a:spcBef>
              <a:spcAft>
                <a:spcPts val="0"/>
              </a:spcAft>
              <a:buSzPts val="1200"/>
              <a:buChar char="◦"/>
              <a:defRPr sz="1200">
                <a:solidFill>
                  <a:srgbClr val="FFFFFF"/>
                </a:solidFill>
              </a:defRPr>
            </a:lvl2pPr>
            <a:lvl3pPr marL="1371600" lvl="2" indent="-292100" algn="l">
              <a:spcBef>
                <a:spcPts val="250"/>
              </a:spcBef>
              <a:spcAft>
                <a:spcPts val="0"/>
              </a:spcAft>
              <a:buSzPts val="1000"/>
              <a:buChar char="●"/>
              <a:defRPr sz="1000">
                <a:solidFill>
                  <a:srgbClr val="FFFFFF"/>
                </a:solidFill>
              </a:defRPr>
            </a:lvl3pPr>
            <a:lvl4pPr marL="1828800" lvl="3" indent="-292608" algn="l">
              <a:spcBef>
                <a:spcPts val="230"/>
              </a:spcBef>
              <a:spcAft>
                <a:spcPts val="0"/>
              </a:spcAft>
              <a:buSzPts val="1008"/>
              <a:buChar char="◦"/>
              <a:defRPr sz="900">
                <a:solidFill>
                  <a:srgbClr val="FFFFFF"/>
                </a:solidFill>
              </a:defRPr>
            </a:lvl4pPr>
            <a:lvl5pPr marL="2286000" lvl="4" indent="-285750" algn="l">
              <a:spcBef>
                <a:spcPts val="250"/>
              </a:spcBef>
              <a:spcAft>
                <a:spcPts val="0"/>
              </a:spcAft>
              <a:buSzPts val="900"/>
              <a:buChar char="●"/>
              <a:defRPr sz="900"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25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257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255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6" name="Google Shape;76;p21"/>
          <p:cNvSpPr>
            <a:spLocks noGrp="1"/>
          </p:cNvSpPr>
          <p:nvPr>
            <p:ph type="pic" idx="2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rgbClr val="4F4D49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6F6F6"/>
              </a:gs>
              <a:gs pos="100000">
                <a:srgbClr val="D8D8D8"/>
              </a:gs>
            </a:gsLst>
            <a:lin ang="5400000" scaled="0"/>
          </a:gradFill>
          <a:ln w="9525" cap="rnd" cmpd="sng">
            <a:solidFill>
              <a:srgbClr val="A2A0A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lt1"/>
              </a:gs>
              <a:gs pos="55000">
                <a:srgbClr val="DFDFDF"/>
              </a:gs>
              <a:gs pos="100000">
                <a:srgbClr val="9E9E9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8;p12"/>
          <p:cNvSpPr txBox="1"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ts val="3600"/>
              <a:buFont typeface="Verdana"/>
              <a:buNone/>
              <a:defRPr sz="3600" b="1" i="0" u="none" strike="noStrike" cap="none">
                <a:solidFill>
                  <a:srgbClr val="FF8C3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>
            <a:lvl1pPr marL="457200" marR="0" lvl="0" indent="-37084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8300" algn="l" rtl="0">
              <a:spcBef>
                <a:spcPts val="250"/>
              </a:spcBef>
              <a:spcAft>
                <a:spcPts val="0"/>
              </a:spcAft>
              <a:buClr>
                <a:srgbClr val="EF323E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3728" algn="l" rtl="0">
              <a:spcBef>
                <a:spcPts val="230"/>
              </a:spcBef>
              <a:spcAft>
                <a:spcPts val="0"/>
              </a:spcAft>
              <a:buClr>
                <a:srgbClr val="EF323E"/>
              </a:buClr>
              <a:buSzPts val="2128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6550" algn="l" rtl="0">
              <a:spcBef>
                <a:spcPts val="250"/>
              </a:spcBef>
              <a:spcAft>
                <a:spcPts val="0"/>
              </a:spcAft>
              <a:buClr>
                <a:srgbClr val="4882BE"/>
              </a:buClr>
              <a:buSzPts val="17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3850" algn="l" rtl="0">
              <a:spcBef>
                <a:spcPts val="257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3850" algn="l" rtl="0">
              <a:spcBef>
                <a:spcPts val="255"/>
              </a:spcBef>
              <a:spcAft>
                <a:spcPts val="0"/>
              </a:spcAft>
              <a:buClr>
                <a:srgbClr val="4882BE"/>
              </a:buClr>
              <a:buSzPts val="15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ft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29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357166"/>
            <a:ext cx="8429683" cy="614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02016l7q-ff28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2" y="3357562"/>
            <a:ext cx="3148336" cy="15882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857224" y="857232"/>
            <a:ext cx="7358114" cy="164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8C3C"/>
              </a:buClr>
              <a:buSzPct val="100000"/>
              <a:buFont typeface="Book Antiqua"/>
              <a:buNone/>
            </a:pPr>
            <a:r>
              <a:rPr lang="uk-UA"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uk-UA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uk-UA">
                <a:latin typeface="Book Antiqua"/>
                <a:ea typeface="Book Antiqua"/>
                <a:cs typeface="Book Antiqua"/>
                <a:sym typeface="Book Antiqua"/>
              </a:rPr>
              <a:t/>
            </a:r>
            <a:br>
              <a:rPr lang="uk-UA"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uk-UA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Пожежна безпека та попередження надзвичайних ситуацій</a:t>
            </a:r>
            <a:endParaRPr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714348" y="2571744"/>
            <a:ext cx="7772400" cy="121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0" rIns="91425" bIns="45700" anchor="t" anchorCtr="0">
            <a:normAutofit/>
          </a:bodyPr>
          <a:lstStyle/>
          <a:p>
            <a:pPr marL="36576" lvl="0" indent="0" algn="ctr" rtl="0"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uk-UA" sz="36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Презентація для тебе, малюк!</a:t>
            </a:r>
            <a:endParaRPr sz="3600" b="1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" descr="1425048160_gu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538" y="3286124"/>
            <a:ext cx="1690145" cy="14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1425048160_gu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8860" y="3786191"/>
            <a:ext cx="2143108" cy="142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0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357166"/>
            <a:ext cx="8429684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/>
          <a:p>
            <a:pPr marL="265176" lvl="0" indent="-265176" algn="l" rtl="0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У разі пожежі вихід один – телефонуйте </a:t>
            </a:r>
            <a:r>
              <a:rPr lang="uk-UA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101</a:t>
            </a: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0" descr="unname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7290" y="1250128"/>
            <a:ext cx="3286148" cy="410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 descr="Kub_5_smal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438" y="1571612"/>
            <a:ext cx="3506805" cy="328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1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357166"/>
            <a:ext cx="8429684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1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/>
          <a:p>
            <a:pPr marL="265176" lvl="0" indent="-265176" algn="ctr" rtl="0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Дотримуйтесь правил пожежної безпеки!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11" descr="maxresdefault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4744" y="2071678"/>
            <a:ext cx="4318030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 txBox="1"/>
          <p:nvPr/>
        </p:nvSpPr>
        <p:spPr>
          <a:xfrm>
            <a:off x="1428728" y="4643446"/>
            <a:ext cx="64294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Презантацію</a:t>
            </a: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підготувала вихователь </a:t>
            </a:r>
            <a:r>
              <a:rPr lang="uk-UA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</a:t>
            </a:r>
            <a:r>
              <a:rPr lang="uk-UA" sz="20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№274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Сасіна</a:t>
            </a:r>
            <a:r>
              <a:rPr lang="uk-UA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Галина Миколаївна</a:t>
            </a: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11" descr="depositphotos_195587842-stock-illustration-pointing-and-presenting-emoticon.jpg"/>
          <p:cNvPicPr preferRelativeResize="0"/>
          <p:nvPr/>
        </p:nvPicPr>
        <p:blipFill rotWithShape="1">
          <a:blip r:embed="rId5">
            <a:alphaModFix/>
          </a:blip>
          <a:srcRect b="7290"/>
          <a:stretch/>
        </p:blipFill>
        <p:spPr>
          <a:xfrm>
            <a:off x="1049310" y="1139252"/>
            <a:ext cx="2563565" cy="214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357166"/>
            <a:ext cx="8429684" cy="614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maxresdefault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000100" y="714356"/>
            <a:ext cx="7202263" cy="481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357166"/>
            <a:ext cx="8429684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/>
          <a:p>
            <a:pPr marL="265176" lvl="0" indent="-265176" algn="l" rtl="0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У кожному домі повинен бути вогнегасник!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3" descr="25484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100" y="1428736"/>
            <a:ext cx="7087758" cy="394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357166"/>
            <a:ext cx="8429684" cy="614366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502920" y="642918"/>
            <a:ext cx="8183880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 fontScale="92500" lnSpcReduction="20000"/>
          </a:bodyPr>
          <a:lstStyle/>
          <a:p>
            <a:pPr marL="265176" lvl="0" indent="-265176" algn="ctr" rtl="0">
              <a:spcBef>
                <a:spcPts val="0"/>
              </a:spcBef>
              <a:spcAft>
                <a:spcPts val="0"/>
              </a:spcAft>
              <a:buSzPct val="80000"/>
              <a:buChar char="⚫"/>
            </a:pP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ДОТРИМУЙСЯ ПРАВИЛ:</a:t>
            </a:r>
            <a:endParaRPr/>
          </a:p>
          <a:p>
            <a:pPr marL="265176" lvl="0" indent="-265176" algn="ctr" rtl="0">
              <a:spcBef>
                <a:spcPts val="250"/>
              </a:spcBef>
              <a:spcAft>
                <a:spcPts val="0"/>
              </a:spcAft>
              <a:buSzPct val="80000"/>
              <a:buChar char="⚫"/>
            </a:pP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Не грайся із сірниками!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4" descr="73541659_3244888975581945_3715347998977294336_n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8728" y="1428736"/>
            <a:ext cx="6286544" cy="383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428604"/>
            <a:ext cx="8429683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/>
          <a:p>
            <a:pPr marL="265176" lvl="0" indent="-265176" algn="ctr" rtl="0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Не грайся з вогнем 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5" descr="0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662" y="1071546"/>
            <a:ext cx="3714776" cy="2600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 descr="34672.01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4612" y="3643314"/>
            <a:ext cx="382905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 descr="images (3)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57818" y="1000108"/>
            <a:ext cx="2793729" cy="2781312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428604"/>
            <a:ext cx="8429683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/>
          <a:p>
            <a:pPr marL="265176" lvl="0" indent="-265176" algn="ctr" rtl="0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Не залишайте у лісі розведене багаття!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6" descr="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480" y="1142984"/>
            <a:ext cx="5898955" cy="4138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428604"/>
            <a:ext cx="8429683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500034" y="571480"/>
            <a:ext cx="8183880" cy="4361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/>
          <a:p>
            <a:pPr marL="265176" lvl="0" indent="-265176" algn="ctr" rtl="0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Не використовуй та не вмикай саморобну несправну гірлянду!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7" descr="images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8860" y="1714488"/>
            <a:ext cx="3971649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8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428604"/>
            <a:ext cx="8429683" cy="600079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/>
          <a:p>
            <a:pPr marL="265176" lvl="0" indent="-265176" algn="ctr" rtl="0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Не вставляй у розетку несправні електоприлади та небезпечні  предмети!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8" descr="8-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404" y="1500174"/>
            <a:ext cx="4405657" cy="307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 descr="06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504" y="1928803"/>
            <a:ext cx="2960496" cy="3500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" descr="c7451f4872eab4f5b3da77a6fbe94b2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58" y="357166"/>
            <a:ext cx="8429684" cy="61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/>
          <a:p>
            <a:pPr marL="265176" lvl="0" indent="-265176" algn="l" rtl="0">
              <a:spcBef>
                <a:spcPts val="0"/>
              </a:spcBef>
              <a:spcAft>
                <a:spcPts val="0"/>
              </a:spcAft>
              <a:buSzPts val="2240"/>
              <a:buChar char="⚫"/>
            </a:pPr>
            <a:r>
              <a:rPr lang="uk-UA" b="1">
                <a:latin typeface="Times New Roman"/>
                <a:ea typeface="Times New Roman"/>
                <a:cs typeface="Times New Roman"/>
                <a:sym typeface="Times New Roman"/>
              </a:rPr>
              <a:t>Алгоритм дій при виникненні пожежі:</a:t>
            </a:r>
            <a:endParaRPr/>
          </a:p>
          <a:p>
            <a:pPr marL="265176" lvl="0" indent="-265176" algn="l" rtl="0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uk-UA" u="sng">
                <a:latin typeface="Times New Roman"/>
                <a:ea typeface="Times New Roman"/>
                <a:cs typeface="Times New Roman"/>
                <a:sym typeface="Times New Roman"/>
              </a:rPr>
              <a:t>подзвонити за телефоном </a:t>
            </a:r>
            <a:r>
              <a:rPr lang="uk-UA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101</a:t>
            </a:r>
            <a:endParaRPr/>
          </a:p>
          <a:p>
            <a:pPr marL="265176" lvl="0" indent="-265176" algn="l" rtl="0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uk-UA" u="sng">
                <a:latin typeface="Times New Roman"/>
                <a:ea typeface="Times New Roman"/>
                <a:cs typeface="Times New Roman"/>
                <a:sym typeface="Times New Roman"/>
              </a:rPr>
              <a:t>евакуювати людей з приміщення</a:t>
            </a:r>
            <a:endParaRPr/>
          </a:p>
          <a:p>
            <a:pPr marL="265176" lvl="0" indent="-265176" algn="l" rtl="0">
              <a:spcBef>
                <a:spcPts val="250"/>
              </a:spcBef>
              <a:spcAft>
                <a:spcPts val="0"/>
              </a:spcAft>
              <a:buSzPts val="2240"/>
              <a:buChar char="⚫"/>
            </a:pPr>
            <a:r>
              <a:rPr lang="uk-UA" u="sng">
                <a:latin typeface="Times New Roman"/>
                <a:ea typeface="Times New Roman"/>
                <a:cs typeface="Times New Roman"/>
                <a:sym typeface="Times New Roman"/>
              </a:rPr>
              <a:t>дати можливість пожежникам </a:t>
            </a:r>
            <a:endParaRPr/>
          </a:p>
          <a:p>
            <a:pPr marL="265176" lvl="0" indent="-265176" algn="l" rtl="0">
              <a:spcBef>
                <a:spcPts val="250"/>
              </a:spcBef>
              <a:spcAft>
                <a:spcPts val="0"/>
              </a:spcAft>
              <a:buSzPts val="2240"/>
              <a:buNone/>
            </a:pPr>
            <a:r>
              <a:rPr lang="uk-UA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uk-UA" u="sng">
                <a:latin typeface="Times New Roman"/>
                <a:ea typeface="Times New Roman"/>
                <a:cs typeface="Times New Roman"/>
                <a:sym typeface="Times New Roman"/>
              </a:rPr>
              <a:t>загасити пожежу</a:t>
            </a:r>
            <a:endParaRPr/>
          </a:p>
          <a:p>
            <a:pPr marL="265176" lvl="0" indent="-265176" algn="l" rtl="0">
              <a:spcBef>
                <a:spcPts val="250"/>
              </a:spcBef>
              <a:spcAft>
                <a:spcPts val="0"/>
              </a:spcAft>
              <a:buSzPts val="2240"/>
              <a:buNone/>
            </a:pPr>
            <a:endParaRPr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9" descr="1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0918" y="1179990"/>
            <a:ext cx="2077609" cy="1248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 descr="znak-e03-napravlenie-k-evakuatsionnomu-vyhodu-naprav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29190" y="2571744"/>
            <a:ext cx="3381372" cy="169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 descr="maxresdefault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9391" y="3248179"/>
            <a:ext cx="3921336" cy="2103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Экран (4:3)</PresentationFormat>
  <Paragraphs>18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Times New Roman</vt:lpstr>
      <vt:lpstr>Noto Sans Symbols</vt:lpstr>
      <vt:lpstr>Verdana</vt:lpstr>
      <vt:lpstr>Аспект</vt:lpstr>
      <vt:lpstr>  Пожежна безпека та попередження надзвичайних ситуацій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Пожежна безпека та попередження надзвичайних ситуацій</dc:title>
  <dc:creator>1</dc:creator>
  <cp:lastModifiedBy>Пользователь Windows</cp:lastModifiedBy>
  <cp:revision>1</cp:revision>
  <dcterms:created xsi:type="dcterms:W3CDTF">2021-11-17T16:48:10Z</dcterms:created>
  <dcterms:modified xsi:type="dcterms:W3CDTF">2024-06-12T11:09:41Z</dcterms:modified>
</cp:coreProperties>
</file>