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6" r:id="rId4"/>
    <p:sldId id="267" r:id="rId5"/>
    <p:sldId id="268" r:id="rId6"/>
    <p:sldId id="269" r:id="rId7"/>
    <p:sldId id="27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9FCD8"/>
    <a:srgbClr val="3366FF"/>
    <a:srgbClr val="33E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B563B6-1FDD-4F69-A269-28D9E7EE9713}" v="2" dt="2023-05-23T13:38:19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2" autoAdjust="0"/>
    <p:restoredTop sz="95332" autoAdjust="0"/>
  </p:normalViewPr>
  <p:slideViewPr>
    <p:cSldViewPr snapToGrid="0">
      <p:cViewPr varScale="1">
        <p:scale>
          <a:sx n="83" d="100"/>
          <a:sy n="83" d="100"/>
        </p:scale>
        <p:origin x="59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ьюн Алена" userId="881c8f918ae7f1e5" providerId="Windows Live" clId="Web-{11B563B6-1FDD-4F69-A269-28D9E7EE9713}"/>
    <pc:docChg chg="modSld">
      <pc:chgData name="Вьюн Алена" userId="881c8f918ae7f1e5" providerId="Windows Live" clId="Web-{11B563B6-1FDD-4F69-A269-28D9E7EE9713}" dt="2023-05-23T13:38:19.313" v="1"/>
      <pc:docMkLst>
        <pc:docMk/>
      </pc:docMkLst>
      <pc:sldChg chg="delSp mod setBg modClrScheme chgLayout">
        <pc:chgData name="Вьюн Алена" userId="881c8f918ae7f1e5" providerId="Windows Live" clId="Web-{11B563B6-1FDD-4F69-A269-28D9E7EE9713}" dt="2023-05-23T13:38:19.313" v="1"/>
        <pc:sldMkLst>
          <pc:docMk/>
          <pc:sldMk cId="1351651579" sldId="256"/>
        </pc:sldMkLst>
        <pc:spChg chg="del">
          <ac:chgData name="Вьюн Алена" userId="881c8f918ae7f1e5" providerId="Windows Live" clId="Web-{11B563B6-1FDD-4F69-A269-28D9E7EE9713}" dt="2023-05-23T13:36:50.776" v="0"/>
          <ac:spMkLst>
            <pc:docMk/>
            <pc:sldMk cId="1351651579" sldId="256"/>
            <ac:spMk id="2" creationId="{00000000-0000-0000-0000-000000000000}"/>
          </ac:spMkLst>
        </pc:spChg>
        <pc:spChg chg="del">
          <ac:chgData name="Вьюн Алена" userId="881c8f918ae7f1e5" providerId="Windows Live" clId="Web-{11B563B6-1FDD-4F69-A269-28D9E7EE9713}" dt="2023-05-23T13:36:50.776" v="0"/>
          <ac:spMkLst>
            <pc:docMk/>
            <pc:sldMk cId="1351651579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tkam.in.ua/konspekt-zanyattya-z-netradicijnogo-malyuvannya-snijinki-na-vi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etkam.in.ua/oformlennya-v-rozdyagaleni-stendu-po-sezonah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12192000" cy="6858000"/>
            <a:chOff x="-1057" y="0"/>
            <a:chExt cx="12193057" cy="685859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57" y="0"/>
              <a:ext cx="12193057" cy="6858594"/>
            </a:xfrm>
            <a:prstGeom prst="rect">
              <a:avLst/>
            </a:prstGeom>
          </p:spPr>
        </p:pic>
        <p:grpSp>
          <p:nvGrpSpPr>
            <p:cNvPr id="11" name="Группа 10"/>
            <p:cNvGrpSpPr/>
            <p:nvPr/>
          </p:nvGrpSpPr>
          <p:grpSpPr>
            <a:xfrm>
              <a:off x="815692" y="229591"/>
              <a:ext cx="10609228" cy="6039361"/>
              <a:chOff x="834164" y="488210"/>
              <a:chExt cx="10609228" cy="6039361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2493143" y="3466243"/>
                <a:ext cx="7291267" cy="3061328"/>
              </a:xfrm>
              <a:prstGeom prst="rect">
                <a:avLst/>
              </a:prstGeom>
            </p:spPr>
          </p:pic>
          <p:sp>
            <p:nvSpPr>
              <p:cNvPr id="6" name="Прямоугольник с двумя скругленными противолежащими углами 5"/>
              <p:cNvSpPr/>
              <p:nvPr/>
            </p:nvSpPr>
            <p:spPr>
              <a:xfrm>
                <a:off x="834164" y="877428"/>
                <a:ext cx="10609228" cy="2199598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3113" y="488210"/>
                <a:ext cx="9431329" cy="327359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13271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883226" y="705394"/>
            <a:ext cx="8948057" cy="146304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Немає більш гуманної, творчої, серйозної, потрібної професії, як професія - педагог. Саме вона є фундаментом всіх професій в світі. Ця професія станом душі, за покликом серця!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2949" y="2327563"/>
            <a:ext cx="7431924" cy="41009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Роль </a:t>
            </a:r>
            <a:r>
              <a:rPr lang="uk-UA" sz="2400" dirty="0">
                <a:solidFill>
                  <a:schemeClr val="tx1"/>
                </a:solidFill>
              </a:rPr>
              <a:t>педагога в розвитку дитини - це повсякденна робота з дітьми, знання їх здібностей, інтересів, вміння доставити радість від нових творчих відкриттів. Роллю педагога ще є надійний захист від негативу навколишнього світу, вміння прищепити дитині позитивні якості, визначити здібності дитини. Педагогу потрібно вміти постійно перебувати в світі дитинства, фантазії і казки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Тільки педагог «веде дитину по житт</a:t>
            </a:r>
            <a:r>
              <a:rPr lang="uk-UA" sz="2400" dirty="0">
                <a:solidFill>
                  <a:schemeClr val="tx1"/>
                </a:solidFill>
              </a:rPr>
              <a:t>ю</a:t>
            </a:r>
            <a:r>
              <a:rPr lang="uk-UA" sz="2400" dirty="0" smtClean="0">
                <a:solidFill>
                  <a:schemeClr val="tx1"/>
                </a:solidFill>
              </a:rPr>
              <a:t>»: навчає, виховує, спрямовує, розвиває дитину, як особистість.</a:t>
            </a: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8" t="-872" r="11879"/>
          <a:stretch/>
        </p:blipFill>
        <p:spPr>
          <a:xfrm>
            <a:off x="8414326" y="2466109"/>
            <a:ext cx="2807855" cy="347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7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2529" cy="6858297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923636" y="708167"/>
            <a:ext cx="5486400" cy="4713578"/>
          </a:xfrm>
          <a:prstGeom prst="round2DiagRect">
            <a:avLst>
              <a:gd name="adj1" fmla="val 47483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При взаємодія педагогів і дітей, і проходить розвиток особистості дитини. </a:t>
            </a:r>
            <a:endParaRPr lang="uk-UA" dirty="0" smtClean="0">
              <a:solidFill>
                <a:schemeClr val="tx1"/>
              </a:solidFill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Так</a:t>
            </a:r>
            <a:r>
              <a:rPr lang="uk-UA" dirty="0">
                <a:solidFill>
                  <a:schemeClr val="tx1"/>
                </a:solidFill>
              </a:rPr>
              <a:t>, сім'я - це перший соціальний інститут для малюка, і роль батьків в тому, </a:t>
            </a:r>
            <a:r>
              <a:rPr lang="uk-UA" dirty="0" smtClean="0">
                <a:solidFill>
                  <a:schemeClr val="tx1"/>
                </a:solidFill>
              </a:rPr>
              <a:t>яким виросте </a:t>
            </a:r>
            <a:r>
              <a:rPr lang="uk-UA" dirty="0">
                <a:solidFill>
                  <a:schemeClr val="tx1"/>
                </a:solidFill>
              </a:rPr>
              <a:t>їх дитина, безсумнівно, є визначальною. Але і від педагога, безумовно, залежить багато чого, адже в стінах дошкільного закладу діти проводять значну частину свого життя. Фахівець з дошкільного виховання формує поруч і разом з батьками особистість дитини.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8" t="8451" r="16763" b="17442"/>
          <a:stretch/>
        </p:blipFill>
        <p:spPr>
          <a:xfrm>
            <a:off x="6640946" y="2096655"/>
            <a:ext cx="4812144" cy="391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6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95927" y="655783"/>
            <a:ext cx="7370618" cy="158865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Однією з пріоритетних завдань дошкільної освіти на сучасному етапі розвитку суспільства є організація навчально-виховного процесу, спрямованого на максимальну реалізацію можливостей та інтересів дитини.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620656" y="3057236"/>
            <a:ext cx="7740072" cy="2752437"/>
          </a:xfrm>
          <a:prstGeom prst="round2DiagRect">
            <a:avLst>
              <a:gd name="adj1" fmla="val 3679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У групі дитячого садка вихователь - найголовніша людина для дошкільника. Дитина безоглядно довіряє вихователю, наділяє його незаперечний авторитет і всіма думками достоїнствами: добротою, красою, розумом. В очах дитини саме вихователь визначає, коли можна грати або піти на прогулянку, помалювати або побігати, а коли разом з усіма дітьми потрібно спокійно посидіти і послухати. Оскільки вихователь є для дитини фігурою настільки значущою, саме на нього лягає величезна відповідальність за створення умов для особистісного розвитку.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25321" y="850611"/>
            <a:ext cx="2533650" cy="1800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40" y="3837998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32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86691" y="544946"/>
            <a:ext cx="10677236" cy="1628343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</a:rPr>
              <a:t>Педагог повинен уміти бачити і розуміти індивідуальність дитини, його особливості та можливості, розглядати його як унікальну особистість з притаманними їй індивідуальними схильностями і творчим потенціалом.</a:t>
            </a:r>
          </a:p>
          <a:p>
            <a:pPr algn="ctr"/>
            <a:r>
              <a:rPr lang="uk-UA" sz="1600" dirty="0">
                <a:solidFill>
                  <a:schemeClr val="tx1"/>
                </a:solidFill>
              </a:rPr>
              <a:t>Вихователю необхідно враховувати індивідуальний темп розвитку кожної дитини, спостерігати за його зростанням і розвитком, порівнювати результати роботи з його власним просуванням, а не з успіхами інших дітей або груповим рівнем. Ніколи не дозволяти собі оцінювати особистість дитини, а висловлюватися тільки щодо результатів його роботи.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2" y="4585357"/>
            <a:ext cx="3043423" cy="2081193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425073" y="2310324"/>
            <a:ext cx="7342910" cy="3582476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Тому педагогічна діяльність вимагає від сучасного педагога, який прагне сформувати пізнавальну </a:t>
            </a:r>
            <a:r>
              <a:rPr lang="uk-UA" sz="1600" b="1" dirty="0">
                <a:solidFill>
                  <a:srgbClr val="002060"/>
                </a:solidFill>
              </a:rPr>
              <a:t>активність дитини, наявності наступних особистісних </a:t>
            </a:r>
            <a:r>
              <a:rPr lang="uk-UA" sz="1600" b="1" dirty="0" smtClean="0">
                <a:solidFill>
                  <a:srgbClr val="002060"/>
                </a:solidFill>
              </a:rPr>
              <a:t>параметрів:</a:t>
            </a:r>
          </a:p>
          <a:p>
            <a:r>
              <a:rPr lang="uk-UA" sz="1600" i="1" dirty="0" smtClean="0">
                <a:solidFill>
                  <a:schemeClr val="tx1"/>
                </a:solidFill>
              </a:rPr>
              <a:t>-    здатності </a:t>
            </a:r>
            <a:r>
              <a:rPr lang="uk-UA" sz="1600" i="1" dirty="0">
                <a:solidFill>
                  <a:schemeClr val="tx1"/>
                </a:solidFill>
              </a:rPr>
              <a:t>до активної і різнобічної професійної та </a:t>
            </a:r>
            <a:r>
              <a:rPr lang="uk-UA" sz="1600" i="1" dirty="0" smtClean="0">
                <a:solidFill>
                  <a:schemeClr val="tx1"/>
                </a:solidFill>
              </a:rPr>
              <a:t>   </a:t>
            </a:r>
          </a:p>
          <a:p>
            <a:r>
              <a:rPr lang="uk-UA" sz="1600" i="1" dirty="0" smtClean="0">
                <a:solidFill>
                  <a:schemeClr val="tx1"/>
                </a:solidFill>
              </a:rPr>
              <a:t> соціально-культурної </a:t>
            </a:r>
            <a:r>
              <a:rPr lang="uk-UA" sz="1600" i="1" dirty="0">
                <a:solidFill>
                  <a:schemeClr val="tx1"/>
                </a:solidFill>
              </a:rPr>
              <a:t>діяльності;</a:t>
            </a:r>
          </a:p>
          <a:p>
            <a:r>
              <a:rPr lang="uk-UA" sz="1600" dirty="0" smtClean="0">
                <a:solidFill>
                  <a:schemeClr val="tx1"/>
                </a:solidFill>
              </a:rPr>
              <a:t>-    </a:t>
            </a:r>
            <a:r>
              <a:rPr lang="uk-UA" sz="1600" i="1" dirty="0" smtClean="0">
                <a:solidFill>
                  <a:schemeClr val="tx1"/>
                </a:solidFill>
              </a:rPr>
              <a:t>тактовності</a:t>
            </a:r>
            <a:r>
              <a:rPr lang="uk-UA" sz="1600" i="1" dirty="0">
                <a:solidFill>
                  <a:schemeClr val="tx1"/>
                </a:solidFill>
              </a:rPr>
              <a:t>, почуття емпатії, терплячості і терпимості у </a:t>
            </a:r>
            <a:r>
              <a:rPr lang="uk-UA" sz="1600" i="1" dirty="0" smtClean="0">
                <a:solidFill>
                  <a:schemeClr val="tx1"/>
                </a:solidFill>
              </a:rPr>
              <a:t> відносинах </a:t>
            </a:r>
            <a:r>
              <a:rPr lang="uk-UA" sz="1600" i="1" dirty="0">
                <a:solidFill>
                  <a:schemeClr val="tx1"/>
                </a:solidFill>
              </a:rPr>
              <a:t>з дітьми і дорослими, готовності приймати </a:t>
            </a:r>
            <a:r>
              <a:rPr lang="uk-UA" sz="1600" i="1" dirty="0" smtClean="0">
                <a:solidFill>
                  <a:schemeClr val="tx1"/>
                </a:solidFill>
              </a:rPr>
              <a:t>і підтримувати </a:t>
            </a:r>
            <a:r>
              <a:rPr lang="uk-UA" sz="1600" i="1" dirty="0">
                <a:solidFill>
                  <a:schemeClr val="tx1"/>
                </a:solidFill>
              </a:rPr>
              <a:t>їх, а при необхідності і захищати;</a:t>
            </a:r>
          </a:p>
          <a:p>
            <a:pPr marL="285750" indent="-285750">
              <a:buFontTx/>
              <a:buChar char="-"/>
            </a:pPr>
            <a:r>
              <a:rPr lang="uk-UA" sz="1600" i="1" dirty="0" smtClean="0">
                <a:solidFill>
                  <a:schemeClr val="tx1"/>
                </a:solidFill>
              </a:rPr>
              <a:t>вміння </a:t>
            </a:r>
            <a:r>
              <a:rPr lang="uk-UA" sz="1600" i="1" dirty="0">
                <a:solidFill>
                  <a:schemeClr val="tx1"/>
                </a:solidFill>
              </a:rPr>
              <a:t>забезпечувати </a:t>
            </a:r>
            <a:r>
              <a:rPr lang="uk-UA" sz="1600" i="1" dirty="0" smtClean="0">
                <a:solidFill>
                  <a:schemeClr val="tx1"/>
                </a:solidFill>
              </a:rPr>
              <a:t>внутрігрупове </a:t>
            </a:r>
            <a:r>
              <a:rPr lang="uk-UA" sz="1600" i="1" dirty="0">
                <a:solidFill>
                  <a:schemeClr val="tx1"/>
                </a:solidFill>
              </a:rPr>
              <a:t>і </a:t>
            </a:r>
            <a:r>
              <a:rPr lang="uk-UA" sz="1600" i="1" dirty="0" smtClean="0">
                <a:solidFill>
                  <a:schemeClr val="tx1"/>
                </a:solidFill>
              </a:rPr>
              <a:t>між групове спілкування</a:t>
            </a:r>
            <a:r>
              <a:rPr lang="uk-UA" sz="1600" i="1" dirty="0">
                <a:solidFill>
                  <a:schemeClr val="tx1"/>
                </a:solidFill>
              </a:rPr>
              <a:t>;</a:t>
            </a:r>
          </a:p>
          <a:p>
            <a:r>
              <a:rPr lang="uk-UA" sz="1600" i="1" dirty="0">
                <a:solidFill>
                  <a:schemeClr val="tx1"/>
                </a:solidFill>
              </a:rPr>
              <a:t>- </a:t>
            </a:r>
            <a:r>
              <a:rPr lang="uk-UA" sz="1600" i="1" dirty="0" smtClean="0">
                <a:solidFill>
                  <a:schemeClr val="tx1"/>
                </a:solidFill>
              </a:rPr>
              <a:t>    знання </a:t>
            </a:r>
            <a:r>
              <a:rPr lang="uk-UA" sz="1600" i="1" dirty="0">
                <a:solidFill>
                  <a:schemeClr val="tx1"/>
                </a:solidFill>
              </a:rPr>
              <a:t>особливостей психічного розвитку дітей;</a:t>
            </a:r>
          </a:p>
          <a:p>
            <a:r>
              <a:rPr lang="uk-UA" sz="1600" i="1" dirty="0">
                <a:solidFill>
                  <a:schemeClr val="tx1"/>
                </a:solidFill>
              </a:rPr>
              <a:t>- </a:t>
            </a:r>
            <a:r>
              <a:rPr lang="uk-UA" sz="1600" i="1" dirty="0" smtClean="0">
                <a:solidFill>
                  <a:schemeClr val="tx1"/>
                </a:solidFill>
              </a:rPr>
              <a:t>    здатності </a:t>
            </a:r>
            <a:r>
              <a:rPr lang="uk-UA" sz="1600" i="1" dirty="0">
                <a:solidFill>
                  <a:schemeClr val="tx1"/>
                </a:solidFill>
              </a:rPr>
              <a:t>до власного саморозвитку і самовиховання.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143736" y="4581537"/>
            <a:ext cx="3048264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5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706581" y="810490"/>
            <a:ext cx="10778836" cy="5237019"/>
          </a:xfrm>
          <a:prstGeom prst="round2DiagRect">
            <a:avLst>
              <a:gd name="adj1" fmla="val 37831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     </a:t>
            </a:r>
            <a:r>
              <a:rPr lang="ru-RU" b="1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пізнавальної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активності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дошкільників</a:t>
            </a:r>
            <a:r>
              <a:rPr lang="ru-RU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вимагає</a:t>
            </a:r>
            <a:r>
              <a:rPr lang="ru-RU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педагога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прояву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творчого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підходу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навчально-виховного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процесу.</a:t>
            </a:r>
            <a:endParaRPr lang="en-US" sz="1600" dirty="0">
              <a:latin typeface="+mj-lt"/>
              <a:ea typeface="Times New Roman" panose="02020603050405020304" pitchFamily="18" charset="0"/>
            </a:endParaRPr>
          </a:p>
          <a:p>
            <a:r>
              <a:rPr lang="ru-RU" u="sng" dirty="0" err="1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hlinkClick r:id="rId3"/>
              </a:rPr>
              <a:t>Творчий</a:t>
            </a:r>
            <a:r>
              <a:rPr lang="ru-RU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hlinkClick r:id="rId3"/>
              </a:rPr>
              <a:t> </a:t>
            </a:r>
            <a:r>
              <a:rPr lang="ru-RU" u="sng" dirty="0" err="1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hlinkClick r:id="rId3"/>
              </a:rPr>
              <a:t>потенціал</a:t>
            </a:r>
            <a:r>
              <a:rPr lang="ru-RU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hlinkClick r:id="rId3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педагога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характеризується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рядом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особливостей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особистості</a:t>
            </a:r>
            <a:r>
              <a:rPr lang="ru-RU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називають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ознаками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творчої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особистості</a:t>
            </a:r>
            <a:r>
              <a:rPr lang="ru-RU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:</a:t>
            </a:r>
            <a:endParaRPr lang="en-US" sz="1600" dirty="0">
              <a:latin typeface="+mj-lt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здатність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помічати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і </a:t>
            </a:r>
            <a:r>
              <a:rPr lang="ru-RU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формулювати</a:t>
            </a:r>
            <a:r>
              <a:rPr lang="ru-RU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альтернативи</a:t>
            </a:r>
            <a:r>
              <a:rPr lang="ru-RU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брати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сумнів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на перший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погляд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очевидне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уникати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поверхневих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формулювань</a:t>
            </a:r>
            <a:r>
              <a:rPr lang="ru-RU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;</a:t>
            </a:r>
            <a:endParaRPr lang="en-US" sz="1600" dirty="0">
              <a:latin typeface="+mj-lt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вміння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вникнути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в проблему і в той же час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відірватися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реальності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побачити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перспективу;</a:t>
            </a:r>
            <a:endParaRPr lang="en-US" sz="1600" dirty="0">
              <a:latin typeface="+mj-lt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здатність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відмовитися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орієнтації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авторитети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;</a:t>
            </a:r>
            <a:endParaRPr lang="en-US" sz="1600" dirty="0">
              <a:latin typeface="+mj-lt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вміння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уявити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знайомий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об'єкт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</a:t>
            </a:r>
            <a:r>
              <a:rPr lang="ru-RU" u="sng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hlinkClick r:id="rId4"/>
              </a:rPr>
              <a:t>із</a:t>
            </a:r>
            <a:r>
              <a:rPr lang="ru-RU" u="sng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hlinkClick r:id="rId4"/>
              </a:rPr>
              <a:t> </a:t>
            </a:r>
            <a:r>
              <a:rPr lang="ru-RU" u="sng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hlinkClick r:id="rId4"/>
              </a:rPr>
              <a:t>зовсім</a:t>
            </a:r>
            <a:r>
              <a:rPr lang="ru-RU" u="sng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hlinkClick r:id="rId4"/>
              </a:rPr>
              <a:t> </a:t>
            </a:r>
            <a:r>
              <a:rPr lang="ru-RU" u="sng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hlinkClick r:id="rId4"/>
              </a:rPr>
              <a:t>іншого</a:t>
            </a:r>
            <a:r>
              <a:rPr lang="ru-RU" u="sng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hlinkClick r:id="rId4"/>
              </a:rPr>
              <a:t> боку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 в новому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контексті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;</a:t>
            </a:r>
            <a:endParaRPr lang="en-US" sz="1600" dirty="0">
              <a:latin typeface="+mj-lt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здатність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асоціацій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швидке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вільне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перемикання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думок,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здатність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викликати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свідомості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образи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створювати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з них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нові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комбінації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);</a:t>
            </a:r>
            <a:endParaRPr lang="en-US" sz="1600" dirty="0">
              <a:latin typeface="+mj-lt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готовність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пам'яті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оволодіння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досить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великим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обсягом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систематизованих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знань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впорядкованість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динамічність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знань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) і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здатність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узагальнення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;</a:t>
            </a:r>
            <a:endParaRPr lang="en-US" sz="1600" dirty="0">
              <a:latin typeface="+mj-lt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- </a:t>
            </a:r>
            <a:r>
              <a:rPr lang="ru-RU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креативність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здатність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перетворювати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здійснюються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творчий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процес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r>
              <a:rPr lang="uk-UA" sz="1600" b="1" dirty="0" smtClean="0">
                <a:solidFill>
                  <a:schemeClr val="tx1"/>
                </a:solidFill>
                <a:latin typeface="+mj-lt"/>
              </a:rPr>
              <a:t>        Повсякденна </a:t>
            </a:r>
            <a:r>
              <a:rPr lang="uk-UA" sz="1600" b="1" dirty="0">
                <a:solidFill>
                  <a:schemeClr val="tx1"/>
                </a:solidFill>
                <a:latin typeface="+mj-lt"/>
              </a:rPr>
              <a:t>робота з дітьми, знання їх здібностей та інтересів, вміння доставити радість від нових творчих відкриттів - ось основна роль вихователя в розвитку особистості дитини.</a:t>
            </a:r>
          </a:p>
          <a:p>
            <a:pPr marL="285750" indent="-285750">
              <a:buFontTx/>
              <a:buChar char="-"/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46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678545" y="2687782"/>
            <a:ext cx="6890328" cy="170872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3015" y="2967335"/>
            <a:ext cx="4725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Дякую за увагу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6972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647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LEGION</dc:creator>
  <cp:lastModifiedBy>LEGION</cp:lastModifiedBy>
  <cp:revision>26</cp:revision>
  <dcterms:created xsi:type="dcterms:W3CDTF">2023-05-23T13:36:43Z</dcterms:created>
  <dcterms:modified xsi:type="dcterms:W3CDTF">2024-09-22T15:42:18Z</dcterms:modified>
</cp:coreProperties>
</file>