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A23E-2D63-4608-BCED-A6E60A39EF5E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009D-F8AC-49F6-9D51-59BD01F44B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3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009D-F8AC-49F6-9D51-59BD01F44B2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61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21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78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52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7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50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6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51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71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4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77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4056-36DB-4FEB-A123-F522186F609C}" type="datetimeFigureOut">
              <a:rPr lang="uk-UA" smtClean="0"/>
              <a:t>09.09.2024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53D6-1D63-4EBB-85A5-A10970158A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68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39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71550"/>
            <a:ext cx="7344816" cy="85725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Georgia" pitchFamily="18" charset="0"/>
              </a:rPr>
              <a:t>«Як вгамувати непосидючу дитину» </a:t>
            </a:r>
            <a:br>
              <a:rPr lang="uk-UA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400" b="1" i="1" dirty="0" smtClean="0">
                <a:latin typeface="Georgia" pitchFamily="18" charset="0"/>
              </a:rPr>
              <a:t>(консультація для батьків)</a:t>
            </a:r>
            <a:br>
              <a:rPr lang="uk-UA" sz="2400" b="1" i="1" dirty="0" smtClean="0">
                <a:latin typeface="Georgia" pitchFamily="18" charset="0"/>
              </a:rPr>
            </a:br>
            <a:endParaRPr lang="uk-UA" sz="2400" b="1" i="1" dirty="0">
              <a:latin typeface="Georgia" pitchFamily="18" charset="0"/>
            </a:endParaRPr>
          </a:p>
        </p:txBody>
      </p:sp>
      <p:pic>
        <p:nvPicPr>
          <p:cNvPr id="1026" name="Picture 2" descr="C:\Users\Tamara\Desktop\консультація 2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7654"/>
            <a:ext cx="4187985" cy="29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" y="0"/>
            <a:ext cx="9185939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699542"/>
            <a:ext cx="51845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indent="269875"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uk-UA" sz="14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Шановні батьки! Теперішній важкий час і те, що відбувається в країні впливає і на дітей. Ваш малюк постійно бігає, вам не вдається привернути його увагу? Якщо Вам знайомі такі симптоми, отже, у Вас є шанс назвати свою дитину гіперактивною.</a:t>
            </a:r>
            <a:endParaRPr lang="ru-RU" sz="1400" b="1" i="1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indent="269875">
              <a:lnSpc>
                <a:spcPct val="150000"/>
              </a:lnSpc>
              <a:spcAft>
                <a:spcPts val="0"/>
              </a:spcAft>
            </a:pPr>
            <a:r>
              <a:rPr lang="uk-UA" sz="14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Calibri"/>
                <a:cs typeface="Times New Roman"/>
              </a:rPr>
              <a:t>Ознаки гіперактивності:</a:t>
            </a:r>
            <a:endParaRPr lang="ru-RU" sz="1400" b="1" i="1" dirty="0">
              <a:solidFill>
                <a:srgbClr val="FF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/>
              <a:buChar char=""/>
              <a:tabLst>
                <a:tab pos="540385" algn="l"/>
              </a:tabLst>
            </a:pPr>
            <a:r>
              <a:rPr lang="uk-UA" sz="14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високий рівень активності; </a:t>
            </a:r>
            <a:endParaRPr lang="ru-RU" sz="1400" b="1" i="1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/>
              <a:buChar char=""/>
              <a:tabLst>
                <a:tab pos="540385" algn="l"/>
              </a:tabLst>
            </a:pPr>
            <a:r>
              <a:rPr lang="uk-UA" sz="14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нездатність зосереджувати увагу на досить довгий час;</a:t>
            </a:r>
            <a:endParaRPr lang="ru-RU" sz="1400" b="1" i="1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/>
              <a:buChar char=""/>
              <a:tabLst>
                <a:tab pos="540385" algn="l"/>
              </a:tabLst>
            </a:pPr>
            <a:r>
              <a:rPr lang="uk-UA" sz="14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надто імпульсивна поведінка.</a:t>
            </a:r>
            <a:endParaRPr lang="ru-RU" sz="1400" b="1" i="1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 descr="C:\Users\Tamara\Desktop\консультація 2\1446993397_det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60" y="2386267"/>
            <a:ext cx="2764230" cy="18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ircle/>
      </p:transition>
    </mc:Choice>
    <mc:Fallback xmlns="">
      <p:transition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39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555526"/>
            <a:ext cx="6913315" cy="4320480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1600" b="1" i="1" dirty="0" smtClean="0">
                <a:latin typeface="Georgia" pitchFamily="18" charset="0"/>
              </a:rPr>
              <a:t>             </a:t>
            </a:r>
            <a:r>
              <a:rPr lang="uk-UA" sz="1600" b="1" i="1" dirty="0" smtClean="0">
                <a:solidFill>
                  <a:srgbClr val="7030A0"/>
                </a:solidFill>
                <a:latin typeface="Georgia" pitchFamily="18" charset="0"/>
              </a:rPr>
              <a:t>Дитина з таким розладом весь час перебуває в бурхливій діяльності. Якщо її змусити сидіти, то вона починає потягуватись, рухати руками й ногами.</a:t>
            </a:r>
            <a:br>
              <a:rPr lang="uk-UA" sz="16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uk-UA" sz="2000" b="1" i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 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Допитливість гіперактивним дітям не властива, вони абсолютно не ставлять запитань «навіщо», «чому». </a:t>
            </a:r>
            <a:b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</a:br>
            <a:r>
              <a:rPr lang="uk-UA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16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Навіть якщо і задають, то відповідь вислухати забувають. </a:t>
            </a:r>
            <a: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 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Гіперактивна дитина не розуміє завдання, насилу засвоює будь-які нові навички. </a:t>
            </a:r>
            <a: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Дитина не вміє розслаблятися протягом дня, заспокоюється лише під час сну. </a:t>
            </a:r>
            <a:b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</a:br>
            <a:r>
              <a:rPr lang="uk-UA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16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Найчастіше вдень ​​така дитина не спить, нічний же сон у нього вельми неспокійний. </a:t>
            </a:r>
            <a: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endParaRPr lang="uk-UA" sz="1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circle/>
      </p:transition>
    </mc:Choice>
    <mc:Fallback xmlns="">
      <p:transition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39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55526"/>
            <a:ext cx="7473797" cy="4176464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  <a:t>Тут варто пам’ятати кілька простих правил:</a:t>
            </a:r>
            <a:br>
              <a:rPr lang="uk-UA" sz="20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uk-UA" sz="2000" b="1" i="1" dirty="0" smtClean="0">
                <a:solidFill>
                  <a:srgbClr val="7030A0"/>
                </a:solidFill>
                <a:latin typeface="Georgia" pitchFamily="18" charset="0"/>
              </a:rPr>
              <a:t> - </a:t>
            </a: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Змиріться з недоліками своєї дитини. </a:t>
            </a:r>
            <a: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-  </a:t>
            </a: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Прийміть  той факт, що ваша дитина дуже активна та енергійна і, можливо, буде такою завжди.</a:t>
            </a:r>
            <a: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-  </a:t>
            </a: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Давайте дитині можливість витрачати надлишкову енергію - щодня гуляти на свіжому повітрі, займайтеся спортом.</a:t>
            </a:r>
            <a: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-  </a:t>
            </a: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Встановіть розпорядок дня і стежте, щоб дитина йому слідувала, щоб привчити її до дисципліни.</a:t>
            </a:r>
            <a: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-  </a:t>
            </a: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Оберігайте дитину від перевтоми – вона посилює гіперактивність. </a:t>
            </a:r>
            <a: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-  </a:t>
            </a: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Підтримуйте тверду дисципліну. </a:t>
            </a:r>
            <a: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uk-UA" sz="18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Виробляйте в дитині посидючість і зміцнюйте спокійну поведінку.  </a:t>
            </a:r>
            <a:r>
              <a:rPr lang="ru-RU" sz="1800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uk-UA" sz="2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3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0">
        <p:pull/>
      </p:transition>
    </mc:Choice>
    <mc:Fallback>
      <p:transition spd="slow" advClick="0" advTm="2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39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03498"/>
            <a:ext cx="7416824" cy="4536504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 - Хваліть кожен раз, коли заслужив, підкреслюйте його успіхи. </a:t>
            </a:r>
            <a: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 -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Уникайте слів "ні" і "не можна", говоріть стримано, спокійно, м'яко. </a:t>
            </a:r>
            <a: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6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 -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</a:rPr>
              <a:t>Заохочуйте всі види діяльності, що вимагають концентрації уваги. </a:t>
            </a:r>
            <a:r>
              <a:rPr lang="uk-UA" sz="20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</a:rPr>
              <a:t/>
            </a:r>
            <a:br>
              <a:rPr lang="uk-UA" sz="20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</a:rPr>
            </a:br>
            <a:r>
              <a:rPr lang="uk-UA" sz="20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</a:rPr>
              <a:t>  </a:t>
            </a:r>
            <a:r>
              <a:rPr lang="uk-UA" sz="2000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</a:rPr>
              <a:t>-</a:t>
            </a:r>
            <a:r>
              <a:rPr lang="uk-UA" sz="20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</a:rPr>
              <a:t>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Не  поспішайте сварити і карати свого малюка: він не винний у тому, що відбувається. А до Ваших окриків і зауважень він рано або пізно звикне і перестане звертати на них увагу.</a:t>
            </a:r>
            <a:r>
              <a:rPr lang="ru-RU" sz="11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1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11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  -  </a:t>
            </a: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Виявляйте терпіння, розуміння, повагу до особистості дитини, завжди вислуховуйте свою дитину.</a:t>
            </a:r>
            <a:r>
              <a:rPr lang="ru-RU" sz="11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100" b="1" i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uk-UA" sz="1600" b="1" i="1" dirty="0" smtClean="0">
                <a:solidFill>
                  <a:srgbClr val="7030A0"/>
                </a:solidFill>
                <a:effectLst/>
                <a:latin typeface="Georgia" pitchFamily="18" charset="0"/>
                <a:ea typeface="Calibri"/>
                <a:cs typeface="Times New Roman"/>
              </a:rPr>
              <a:t>  - намагайтеся поводитися спокійно, м’яко, без різких емоцій </a:t>
            </a:r>
            <a:r>
              <a:rPr lang="ru-RU" sz="1100" b="1" i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-</a:t>
            </a:r>
            <a:endParaRPr lang="uk-UA" sz="2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14:vortex dir="r"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39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44816" cy="453650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І найважливіше: доброзичливість,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теплі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стосунки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, постійне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спілкування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,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вміння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вислухати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–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це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основний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шлях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подолання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тимчасових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проблем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гіперактивної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дитини.</a:t>
            </a:r>
            <a:b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   Батьки,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ви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повинні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бути </a:t>
            </a:r>
            <a:r>
              <a:rPr lang="ru-RU" sz="1800" b="1" i="1" dirty="0" err="1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впевнені</a:t>
            </a:r>
            <a:r>
              <a:rPr lang="ru-RU" sz="1800" b="1" i="1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у позитивному майбутньому!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У вас підростає розумний, обдарований </a:t>
            </a:r>
            <a:b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та чудовий малюк, </a:t>
            </a:r>
            <a:b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просто допоможіть йому </a:t>
            </a:r>
            <a:b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направити свою надлишкову </a:t>
            </a:r>
            <a:b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енергію в правильне русло!</a:t>
            </a:r>
            <a:r>
              <a:rPr lang="ru-RU" sz="1100" b="1" i="1" dirty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/>
            </a:r>
            <a:br>
              <a:rPr lang="ru-RU" sz="1100" b="1" i="1" dirty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</a:br>
            <a:endParaRPr lang="uk-UA" sz="1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Tamara\Desktop\консультація 2\Snymok-ekrana-2021-01-27-v-13.07.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12756"/>
            <a:ext cx="31804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14:prism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39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9551" y="1347614"/>
            <a:ext cx="41024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Дякую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 </a:t>
            </a:r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увагу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972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140</Words>
  <Application>Microsoft Office PowerPoint</Application>
  <PresentationFormat>Экран (16:9)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«Як вгамувати непосидючу дитину»  (консультація для батьків) </vt:lpstr>
      <vt:lpstr>Презентация PowerPoint</vt:lpstr>
      <vt:lpstr>             Дитина з таким розладом весь час перебуває в бурхливій діяльності. Якщо її змусити сидіти, то вона починає потягуватись, рухати руками й ногами.    Допитливість гіперактивним дітям не властива, вони абсолютно не ставлять запитань «навіщо», «чому».     Навіть якщо і задають, то відповідь вислухати забувають.     Гіперактивна дитина не розуміє завдання, насилу засвоює будь-які нові навички.    Дитина не вміє розслаблятися протягом дня, заспокоюється лише під час сну.    Найчастіше вдень ​​така дитина не спить, нічний же сон у нього вельми неспокійний.  </vt:lpstr>
      <vt:lpstr> Тут варто пам’ятати кілька простих правил:  - Змиріться з недоліками своєї дитини.   -  Прийміть  той факт, що ваша дитина дуже активна та енергійна і, можливо, буде такою завжди.  -  Давайте дитині можливість витрачати надлишкову енергію - щодня гуляти на свіжому повітрі, займайтеся спортом.  -  Встановіть розпорядок дня і стежте, щоб дитина йому слідувала, щоб привчити її до дисципліни.  -  Оберігайте дитину від перевтоми – вона посилює гіперактивність.   -  Підтримуйте тверду дисципліну.  Виробляйте в дитині посидючість і зміцнюйте спокійну поведінку.   </vt:lpstr>
      <vt:lpstr> - Хваліть кожен раз, коли заслужив, підкреслюйте його успіхи.    - Уникайте слів "ні" і "не можна", говоріть стримано, спокійно, м'яко.    - Заохочуйте всі види діяльності, що вимагають концентрації уваги.    - Не  поспішайте сварити і карати свого малюка: він не винний у тому, що відбувається. А до Ваших окриків і зауважень він рано або пізно звикне і перестане звертати на них увагу.    -  Виявляйте терпіння, розуміння, повагу до особистості дитини, завжди вислуховуйте свою дитину.   - намагайтеся поводитися спокійно, м’яко, без різких емоцій -</vt:lpstr>
      <vt:lpstr>І найважливіше: доброзичливість, теплі стосунки, постійне спілкування, вміння вислухати – це основний шлях подолання тимчасових проблем гіперактивної дитини.     Батьки, ви повинні бути впевнені у позитивному майбутньому! У вас підростає розумний, обдарований  та чудовий малюк,  просто допоможіть йому  направити свою надлишкову  енергію в правильне русло!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Tamara</cp:lastModifiedBy>
  <cp:revision>18</cp:revision>
  <dcterms:created xsi:type="dcterms:W3CDTF">2024-09-08T08:52:05Z</dcterms:created>
  <dcterms:modified xsi:type="dcterms:W3CDTF">2024-09-09T06:24:44Z</dcterms:modified>
</cp:coreProperties>
</file>