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71" r:id="rId3"/>
    <p:sldId id="276" r:id="rId4"/>
    <p:sldId id="297" r:id="rId5"/>
    <p:sldId id="292" r:id="rId6"/>
    <p:sldId id="302" r:id="rId7"/>
    <p:sldId id="301" r:id="rId8"/>
    <p:sldId id="293" r:id="rId9"/>
    <p:sldId id="304" r:id="rId10"/>
    <p:sldId id="296" r:id="rId11"/>
    <p:sldId id="305" r:id="rId1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644C"/>
    <a:srgbClr val="0F3187"/>
    <a:srgbClr val="B2220A"/>
    <a:srgbClr val="5B84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1"/>
  </p:normalViewPr>
  <p:slideViewPr>
    <p:cSldViewPr snapToGrid="0">
      <p:cViewPr varScale="1">
        <p:scale>
          <a:sx n="104" d="100"/>
          <a:sy n="104" d="100"/>
        </p:scale>
        <p:origin x="7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84BB92-D194-4725-8FBD-7CD8646130DB}" type="datetimeFigureOut">
              <a:rPr lang="uk-UA" smtClean="0"/>
              <a:t>10.09.2024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03E14-A6E8-456B-B292-9271E08A4CF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571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6D8F8-1E25-43AB-9034-6EC45E637E8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179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1B95B2-A95D-D201-AFF1-7ED6EA4E38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2E5C64-7C0A-9DE4-19D2-748CFB4E44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1816" y="320184"/>
            <a:ext cx="6188365" cy="2684892"/>
          </a:xfrm>
        </p:spPr>
        <p:txBody>
          <a:bodyPr anchor="b">
            <a:normAutofit/>
          </a:bodyPr>
          <a:lstStyle>
            <a:lvl1pPr algn="ctr">
              <a:defRPr sz="7200" b="1"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1F2551F-6158-2508-10F5-164DBEA107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1816" y="3140224"/>
            <a:ext cx="6188365" cy="1071554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rgbClr val="B2220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ru-UA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67A9DC-16CE-2F48-D411-F90ECBBD3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ru-UA" smtClean="0"/>
              <a:t>09/10/2024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5517AB-C880-05F1-B457-350443643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A65AED-40F6-2F0E-FB5A-BE748E81B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6257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BB14D8-F247-41E0-D377-6BB8842FA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30AF41-2C56-404E-F13A-824A8887BD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6E2EF0-B45A-BE32-57B6-B1347AAD9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ru-UA" smtClean="0"/>
              <a:t>09/10/2024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16F66E-C556-E3B8-7B31-0FD54123F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E39993-4E2D-BBA4-D639-CB640F79A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1304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6B065BA-F926-5FD0-5678-DF6BAD051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813FEBE-2FEA-66F0-637A-45BA948359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8A7CE6-3990-98D5-3432-3042FAD3D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ru-UA" smtClean="0"/>
              <a:t>09/10/2024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DACD99-FA7A-EA70-8C22-2279E4CD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37D339-F955-C2BA-0A0A-7B9E519C5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5816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39B040-B387-1CAC-325D-18764E344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4A5386-C660-E45B-44C4-43AB1595C9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43E344-205E-671F-AF2C-E1B54717F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ru-UA" smtClean="0"/>
              <a:t>09/10/2024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EE1867-8F8B-BFF3-CC0C-026B575F3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512D5F-4C12-1F43-1F33-C9A65A386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3854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98C02A-A011-1173-B82B-E54B0F7A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8B7844-FAC2-9C7E-7FC9-0D4720889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F37676-FB92-8060-5879-C06AA16DE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ru-UA" smtClean="0"/>
              <a:t>09/10/2024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CCDCDE-4F03-2AB2-2F25-32C144C10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0F9D81-62AE-6AA0-7125-BB15C5B32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4141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3D062-4425-9D60-8860-52D778891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F1E99D-ADFD-F3BB-8C51-492941D099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7EF27E-A528-0BC6-27A5-DC9B594EE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DAC4A9-3E73-AD92-7B86-05A1A862F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ru-UA" smtClean="0"/>
              <a:t>09/10/2024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DA6579-D497-3F7E-E4C0-6DF21BBD3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010233-4FE4-9507-8C5D-00E07611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208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EE4343-2D39-2A67-F5CE-DAB69296D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0264FF-12C9-1576-6585-BD872E875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53080B-9435-C377-D8D2-9EF982CC6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5C746C8-1D45-9982-DAC9-809C2177C3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547FBD6-3F82-4ECD-55A4-21ABF61B56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60F596-5724-1000-BF04-1356D13D1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ru-UA" smtClean="0"/>
              <a:t>09/10/2024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63BF29E-1967-2D5B-F360-095290C65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E94024-10EB-8E88-A180-DEEE73E83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725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7F7E27-131A-C1A8-7E9F-5D12D7A72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D1BDBAA-B2A3-13F9-3EAD-FF8CC6F8F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ru-UA" smtClean="0"/>
              <a:t>09/10/2024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CAFB9A4-76A8-0A34-E74D-9B691C5E3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184BE3-03E7-060D-3855-36E671AB6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3896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CC6ACB9-A759-9B7D-8A23-B7C1F1247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ru-UA" smtClean="0"/>
              <a:t>09/10/2024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C554224-1FFB-E129-775C-5B80F84C0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D37E5B-B512-BA59-8077-986615987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4740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05C690-56A1-B502-1BE4-91C1FF167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8ECEB9-3575-7275-55A4-D5E4FA764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A71A8D-F1E6-5842-A870-DDCE63B965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A8E596-85AF-62E4-B613-990663CC9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ru-UA" smtClean="0"/>
              <a:t>09/10/2024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2EA5A0-15D6-3596-E59E-783FFADE3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7E598C-17E3-A727-DD78-E9AA793F3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542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08C2F-0CAA-C674-6E6C-B16623258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513C53-054C-2F1E-26CA-8C8D73DA02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6E5D19-1074-F7E1-9CAA-9AC3BE713A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070542-28BA-C4AE-D59D-83DF59CD4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ru-UA" smtClean="0"/>
              <a:t>09/10/2024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2747B3-E881-7CE4-EA4C-12CF33308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044392-C8A2-346F-B842-4696A1D76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9570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A00F3D-1198-7FB6-6AD0-E1BE3356C18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974F1F-D43E-933E-020D-1AA065D05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46" y="365126"/>
            <a:ext cx="10515600" cy="4107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ru-UA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5AF68E-BFC0-624F-412A-19607A85CB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231973-D871-0356-AFEB-F078BEE819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DD822-E1D6-4A37-BD16-9B04252F3360}" type="datetimeFigureOut">
              <a:rPr lang="ru-UA" smtClean="0"/>
              <a:t>09/10/2024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69EF2B-0101-C21C-E784-DB1DB6DAD1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89B8C0-9231-7967-3808-B3180809E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95266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.png"/><Relationship Id="rId2" Type="http://schemas.openxmlformats.org/officeDocument/2006/relationships/hyperlink" Target="https://www.youtube.com/channel/UCYtu9EnlIk3Nph-Yj_nHd6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Q1ZBoKYITFs" TargetMode="Externa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jpg"/><Relationship Id="rId7" Type="http://schemas.openxmlformats.org/officeDocument/2006/relationships/hyperlink" Target="https://youtu.be/Q1ZBoKYITFs" TargetMode="External"/><Relationship Id="rId2" Type="http://schemas.openxmlformats.org/officeDocument/2006/relationships/hyperlink" Target="https://www.youtube.com/channel/UCYtu9EnlIk3Nph-Yj_nHd6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1.png"/><Relationship Id="rId3" Type="http://schemas.openxmlformats.org/officeDocument/2006/relationships/image" Target="../media/image13.jpg"/><Relationship Id="rId7" Type="http://schemas.openxmlformats.org/officeDocument/2006/relationships/hyperlink" Target="https://youtu.be/Q1ZBoKYITFs" TargetMode="External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11" Type="http://schemas.openxmlformats.org/officeDocument/2006/relationships/image" Target="../media/image19.png"/><Relationship Id="rId5" Type="http://schemas.openxmlformats.org/officeDocument/2006/relationships/image" Target="../media/image15.jpe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jpg"/><Relationship Id="rId7" Type="http://schemas.openxmlformats.org/officeDocument/2006/relationships/hyperlink" Target="https://youtu.be/Q1ZBoKYITFs" TargetMode="External"/><Relationship Id="rId2" Type="http://schemas.openxmlformats.org/officeDocument/2006/relationships/hyperlink" Target="https://www.youtube.com/channel/UCYtu9EnlIk3Nph-Yj_nHd6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.png"/><Relationship Id="rId2" Type="http://schemas.openxmlformats.org/officeDocument/2006/relationships/hyperlink" Target="https://www.youtube.com/channel/UCYtu9EnlIk3Nph-Yj_nHd6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Q1ZBoKYITFs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.png"/><Relationship Id="rId2" Type="http://schemas.openxmlformats.org/officeDocument/2006/relationships/hyperlink" Target="https://www.youtube.com/channel/UCYtu9EnlIk3Nph-Yj_nHd6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Q1ZBoKYITFs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jpg"/><Relationship Id="rId7" Type="http://schemas.openxmlformats.org/officeDocument/2006/relationships/hyperlink" Target="https://youtu.be/Q1ZBoKYITFs" TargetMode="External"/><Relationship Id="rId2" Type="http://schemas.openxmlformats.org/officeDocument/2006/relationships/hyperlink" Target="https://www.youtube.com/channel/UCYtu9EnlIk3Nph-Yj_nHd6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.png"/><Relationship Id="rId2" Type="http://schemas.openxmlformats.org/officeDocument/2006/relationships/hyperlink" Target="https://www.youtube.com/channel/UCYtu9EnlIk3Nph-Yj_nHd6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Q1ZBoKYITFs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youtube.com/channel/UCYtu9EnlIk3Nph-Yj_nHd6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youtu.be/Q1ZBoKYITFs" TargetMode="Externa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jpg"/><Relationship Id="rId7" Type="http://schemas.openxmlformats.org/officeDocument/2006/relationships/hyperlink" Target="https://youtu.be/Q1ZBoKYITFs" TargetMode="External"/><Relationship Id="rId2" Type="http://schemas.openxmlformats.org/officeDocument/2006/relationships/hyperlink" Target="https://www.youtube.com/channel/UCYtu9EnlIk3Nph-Yj_nHd6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.png"/><Relationship Id="rId2" Type="http://schemas.openxmlformats.org/officeDocument/2006/relationships/hyperlink" Target="https://www.youtube.com/channel/UCYtu9EnlIk3Nph-Yj_nHd6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Q1ZBoKYITFs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B9350CBA-0C80-4B10-A32D-17CAC449B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7520" y="960823"/>
            <a:ext cx="8474696" cy="4271053"/>
          </a:xfrm>
          <a:solidFill>
            <a:schemeClr val="accent4">
              <a:lumMod val="40000"/>
              <a:lumOff val="60000"/>
              <a:alpha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anchor="t">
            <a:noAutofit/>
          </a:bodyPr>
          <a:lstStyle/>
          <a:p>
            <a:r>
              <a:rPr lang="uk-UA" sz="6000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Експериментальна робота «Вимірювання розмірів малих тіл методом рядів»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BD6137C3-2CED-4F5E-894C-2AD30BAF2D52}"/>
              </a:ext>
            </a:extLst>
          </p:cNvPr>
          <p:cNvSpPr/>
          <p:nvPr/>
        </p:nvSpPr>
        <p:spPr>
          <a:xfrm>
            <a:off x="11166307" y="103810"/>
            <a:ext cx="930442" cy="93044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72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grpSp>
        <p:nvGrpSpPr>
          <p:cNvPr id="5" name="Групувати 4">
            <a:extLst>
              <a:ext uri="{FF2B5EF4-FFF2-40B4-BE49-F238E27FC236}">
                <a16:creationId xmlns:a16="http://schemas.microsoft.com/office/drawing/2014/main" id="{C4429DFF-99A5-4486-9CD3-27DA2B3C7EE9}"/>
              </a:ext>
            </a:extLst>
          </p:cNvPr>
          <p:cNvGrpSpPr/>
          <p:nvPr/>
        </p:nvGrpSpPr>
        <p:grpSpPr>
          <a:xfrm>
            <a:off x="3671889" y="103810"/>
            <a:ext cx="6012581" cy="857013"/>
            <a:chOff x="6179419" y="6024791"/>
            <a:chExt cx="6012581" cy="85701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9142EC-50F5-4E29-9C8C-1589C6DC684E}"/>
                </a:ext>
              </a:extLst>
            </p:cNvPr>
            <p:cNvSpPr txBox="1"/>
            <p:nvPr/>
          </p:nvSpPr>
          <p:spPr>
            <a:xfrm>
              <a:off x="7026442" y="6250155"/>
              <a:ext cx="5165558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uk-UA" b="1" dirty="0">
                  <a:solidFill>
                    <a:srgbClr val="FF0000"/>
                  </a:solidFill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Перейти на </a:t>
              </a:r>
              <a:r>
                <a:rPr lang="uk-UA" b="1" dirty="0" err="1">
                  <a:solidFill>
                    <a:srgbClr val="FF0000"/>
                  </a:solidFill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Ютуб</a:t>
              </a:r>
              <a:r>
                <a:rPr lang="uk-UA" b="1" dirty="0">
                  <a:solidFill>
                    <a:srgbClr val="FF0000"/>
                  </a:solidFill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-канал «Дистанційне навчання»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pic>
          <p:nvPicPr>
            <p:cNvPr id="8" name="Рисунок 7">
              <a:hlinkClick r:id="rId2"/>
              <a:extLst>
                <a:ext uri="{FF2B5EF4-FFF2-40B4-BE49-F238E27FC236}">
                  <a16:creationId xmlns:a16="http://schemas.microsoft.com/office/drawing/2014/main" id="{B76D9281-49F4-404F-8485-9608E77A6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6179419" y="6024791"/>
              <a:ext cx="930442" cy="85701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2" name="Picture 2" descr="НУШ і перші класи | Черкаська спеціалізована школа №3">
            <a:extLst>
              <a:ext uri="{FF2B5EF4-FFF2-40B4-BE49-F238E27FC236}">
                <a16:creationId xmlns:a16="http://schemas.microsoft.com/office/drawing/2014/main" id="{321A3BE2-5E28-45D6-867B-9C25DA4FB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3" y="0"/>
            <a:ext cx="1893805" cy="189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трілка: п’ятикутник 12">
            <a:extLst>
              <a:ext uri="{FF2B5EF4-FFF2-40B4-BE49-F238E27FC236}">
                <a16:creationId xmlns:a16="http://schemas.microsoft.com/office/drawing/2014/main" id="{E29E717D-27AD-4689-B97D-8020C5A53F53}"/>
              </a:ext>
            </a:extLst>
          </p:cNvPr>
          <p:cNvSpPr/>
          <p:nvPr/>
        </p:nvSpPr>
        <p:spPr>
          <a:xfrm>
            <a:off x="0" y="1893805"/>
            <a:ext cx="2117520" cy="565608"/>
          </a:xfrm>
          <a:prstGeom prst="homePlate">
            <a:avLst>
              <a:gd name="adj" fmla="val 35000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Урок 4</a:t>
            </a:r>
          </a:p>
        </p:txBody>
      </p:sp>
      <p:pic>
        <p:nvPicPr>
          <p:cNvPr id="9" name="Рисунок 8">
            <a:hlinkClick r:id="rId6"/>
            <a:extLst>
              <a:ext uri="{FF2B5EF4-FFF2-40B4-BE49-F238E27FC236}">
                <a16:creationId xmlns:a16="http://schemas.microsoft.com/office/drawing/2014/main" id="{8DBEBDD2-C883-06DB-365F-F6794A4666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912" y="5494193"/>
            <a:ext cx="3527814" cy="137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9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60000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accel="42000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2" accel="56000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" grpId="0" animBg="1"/>
          <p:bldP spid="1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ac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2" accel="56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" grpId="0" animBg="1"/>
          <p:bldP spid="13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id="{FDADE4D7-EF7C-4216-B2F1-398CDBD374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3"/>
          <a:stretch/>
        </p:blipFill>
        <p:spPr>
          <a:xfrm>
            <a:off x="31112" y="78202"/>
            <a:ext cx="930442" cy="85701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Picture 2" descr="Зошит шкільний Kite Hot Wheels HW21-236, 18 аркушів, клітинка | Kite Україна">
            <a:extLst>
              <a:ext uri="{FF2B5EF4-FFF2-40B4-BE49-F238E27FC236}">
                <a16:creationId xmlns:a16="http://schemas.microsoft.com/office/drawing/2014/main" id="{4CEF166A-79E3-E0F1-3498-E50A842BC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9" t="21075" r="2258" b="21864"/>
          <a:stretch/>
        </p:blipFill>
        <p:spPr bwMode="auto">
          <a:xfrm>
            <a:off x="1715244" y="78202"/>
            <a:ext cx="10316136" cy="616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rtoon little boy studying 8390465 Vector Art at Vecteezy">
            <a:extLst>
              <a:ext uri="{FF2B5EF4-FFF2-40B4-BE49-F238E27FC236}">
                <a16:creationId xmlns:a16="http://schemas.microsoft.com/office/drawing/2014/main" id="{DF04E3A0-58C1-91F3-0C7A-95EA36F81E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74"/>
          <a:stretch/>
        </p:blipFill>
        <p:spPr bwMode="auto">
          <a:xfrm>
            <a:off x="31112" y="3985814"/>
            <a:ext cx="1982238" cy="241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D33A85-581F-3CE1-5EC9-8CDED6ED2534}"/>
              </a:ext>
            </a:extLst>
          </p:cNvPr>
          <p:cNvSpPr txBox="1"/>
          <p:nvPr/>
        </p:nvSpPr>
        <p:spPr>
          <a:xfrm>
            <a:off x="2437549" y="729770"/>
            <a:ext cx="4435763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uk-UA" sz="1800" b="1" i="1" u="sng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Тема роботи. </a:t>
            </a:r>
            <a:r>
              <a:rPr lang="uk-UA" sz="1800" b="1" i="1" dirty="0"/>
              <a:t>Вимірювання розмірів малих тіл методом рядів</a:t>
            </a:r>
            <a:r>
              <a:rPr lang="uk-UA" sz="18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E05689-2295-BA99-AAF0-CEE0CFDB7DDA}"/>
              </a:ext>
            </a:extLst>
          </p:cNvPr>
          <p:cNvSpPr txBox="1"/>
          <p:nvPr/>
        </p:nvSpPr>
        <p:spPr>
          <a:xfrm>
            <a:off x="3989258" y="57131"/>
            <a:ext cx="4435763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uk-UA" sz="1800" b="1" i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Число</a:t>
            </a:r>
            <a:endParaRPr lang="uk-UA" sz="1800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A7CBAC-4A44-3C7A-975D-456266F764FB}"/>
              </a:ext>
            </a:extLst>
          </p:cNvPr>
          <p:cNvSpPr txBox="1"/>
          <p:nvPr/>
        </p:nvSpPr>
        <p:spPr>
          <a:xfrm>
            <a:off x="2820555" y="333314"/>
            <a:ext cx="3515591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uk-UA" sz="1800" b="1" i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Експериментальна робота №1</a:t>
            </a:r>
            <a:endParaRPr lang="uk-UA" sz="1800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4FEB0B-022D-B09B-7C5C-8DD6E98E0796}"/>
              </a:ext>
            </a:extLst>
          </p:cNvPr>
          <p:cNvSpPr txBox="1"/>
          <p:nvPr/>
        </p:nvSpPr>
        <p:spPr>
          <a:xfrm>
            <a:off x="2437548" y="3569021"/>
            <a:ext cx="4435763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uk-UA" sz="1800" b="1" i="1" u="sng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Хід роботи</a:t>
            </a:r>
            <a:endParaRPr lang="uk-UA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CD3D74-A785-E37E-E393-537D65821096}"/>
              </a:ext>
            </a:extLst>
          </p:cNvPr>
          <p:cNvSpPr txBox="1"/>
          <p:nvPr/>
        </p:nvSpPr>
        <p:spPr>
          <a:xfrm>
            <a:off x="6965881" y="1343218"/>
            <a:ext cx="4491896" cy="2450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uk-UA" sz="1800" b="1" i="1" u="sng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Висновок.</a:t>
            </a:r>
          </a:p>
          <a:p>
            <a:pPr>
              <a:lnSpc>
                <a:spcPct val="107000"/>
              </a:lnSpc>
            </a:pPr>
            <a:r>
              <a:rPr lang="uk-UA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Я навчився визначати методом рядів діаметр горошини, зернятка чечевиці, товщину провідника навушників. Отримав такі результати: </a:t>
            </a:r>
          </a:p>
          <a:p>
            <a:pPr>
              <a:lnSpc>
                <a:spcPct val="107000"/>
              </a:lnSpc>
            </a:pPr>
            <a:r>
              <a:rPr lang="uk-UA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діаметр горошини = 0,0064 м, </a:t>
            </a:r>
          </a:p>
          <a:p>
            <a:pPr>
              <a:lnSpc>
                <a:spcPct val="107000"/>
              </a:lnSpc>
            </a:pPr>
            <a:r>
              <a:rPr lang="uk-UA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діаметр чечевиці = 0,0036 м, </a:t>
            </a:r>
          </a:p>
          <a:p>
            <a:pPr>
              <a:lnSpc>
                <a:spcPct val="107000"/>
              </a:lnSpc>
            </a:pPr>
            <a:r>
              <a:rPr lang="uk-UA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товщина провідника = 0,0015 м.</a:t>
            </a:r>
            <a:endParaRPr lang="uk-UA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4D6030-3B94-4456-55D6-8B9F8E2383D9}"/>
              </a:ext>
            </a:extLst>
          </p:cNvPr>
          <p:cNvSpPr txBox="1"/>
          <p:nvPr/>
        </p:nvSpPr>
        <p:spPr>
          <a:xfrm>
            <a:off x="2437549" y="1361611"/>
            <a:ext cx="4435763" cy="1264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uk-UA" sz="1800" b="1" i="1" u="sng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Мета:</a:t>
            </a:r>
            <a:r>
              <a:rPr lang="uk-UA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визначити методом рядів діаметр горошини, діаметр зернятка чечевиці, товщину провідника в навушниках.</a:t>
            </a:r>
            <a:endParaRPr lang="uk-UA" sz="1800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AF6B3D-7FF4-FC87-EEA3-AA871067C210}"/>
              </a:ext>
            </a:extLst>
          </p:cNvPr>
          <p:cNvSpPr txBox="1"/>
          <p:nvPr/>
        </p:nvSpPr>
        <p:spPr>
          <a:xfrm>
            <a:off x="2437547" y="2528671"/>
            <a:ext cx="4435763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uk-UA" sz="1800" b="1" i="1" u="sng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Обладнання:</a:t>
            </a:r>
            <a:r>
              <a:rPr lang="uk-UA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лінійка; невеликі посудини із чечевицею і горохом; дві зубочистки або велика голка; ручка; навушники. </a:t>
            </a:r>
            <a:endParaRPr lang="uk-UA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F6BE40-24B4-7F39-918F-14F66E2ABAC7}"/>
              </a:ext>
            </a:extLst>
          </p:cNvPr>
          <p:cNvSpPr txBox="1"/>
          <p:nvPr/>
        </p:nvSpPr>
        <p:spPr>
          <a:xfrm>
            <a:off x="6965881" y="117796"/>
            <a:ext cx="4435763" cy="1264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uk-UA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Дослід 3. Визначив методом рядів товщину провідника навушників. Отримав результат</a:t>
            </a:r>
          </a:p>
          <a:p>
            <a:pPr>
              <a:lnSpc>
                <a:spcPct val="107000"/>
              </a:lnSpc>
            </a:pPr>
            <a:r>
              <a:rPr lang="en-US" b="1" i="1" dirty="0">
                <a:cs typeface="Times New Roman" panose="02020603050405020304" pitchFamily="18" charset="0"/>
              </a:rPr>
              <a:t>d = </a:t>
            </a:r>
            <a:r>
              <a:rPr lang="uk-UA" b="1" i="1" dirty="0">
                <a:cs typeface="Times New Roman" panose="02020603050405020304" pitchFamily="18" charset="0"/>
              </a:rPr>
              <a:t>1,5</a:t>
            </a:r>
            <a:r>
              <a:rPr lang="en-US" b="1" i="1" dirty="0">
                <a:cs typeface="Times New Roman" panose="02020603050405020304" pitchFamily="18" charset="0"/>
              </a:rPr>
              <a:t> </a:t>
            </a:r>
            <a:r>
              <a:rPr lang="uk-UA" b="1" i="1" dirty="0">
                <a:cs typeface="Times New Roman" panose="02020603050405020304" pitchFamily="18" charset="0"/>
              </a:rPr>
              <a:t>мм = 0,15 см = 0,0015 м.</a:t>
            </a:r>
            <a:endParaRPr lang="uk-UA" i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E5DB58-713E-0E08-170C-6C2B9EE3CE52}"/>
              </a:ext>
            </a:extLst>
          </p:cNvPr>
          <p:cNvSpPr txBox="1"/>
          <p:nvPr/>
        </p:nvSpPr>
        <p:spPr>
          <a:xfrm>
            <a:off x="2380051" y="4987247"/>
            <a:ext cx="4642314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uk-UA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Дослід 2. Визначив методом рядів діаметр  зернятка чечевиці. Отримав результат </a:t>
            </a:r>
          </a:p>
          <a:p>
            <a:pPr>
              <a:lnSpc>
                <a:spcPct val="107000"/>
              </a:lnSpc>
            </a:pPr>
            <a:r>
              <a:rPr lang="en-US" b="1" i="1" dirty="0">
                <a:cs typeface="Times New Roman" panose="02020603050405020304" pitchFamily="18" charset="0"/>
              </a:rPr>
              <a:t>d = </a:t>
            </a:r>
            <a:r>
              <a:rPr lang="uk-UA" b="1" i="1" dirty="0">
                <a:cs typeface="Times New Roman" panose="02020603050405020304" pitchFamily="18" charset="0"/>
              </a:rPr>
              <a:t>3,6 мм = 0,36 см = 0,0036 м.</a:t>
            </a:r>
            <a:endParaRPr lang="uk-UA" i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5DAEAC-DAAE-2F13-C0DC-62D4B1B0866C}"/>
              </a:ext>
            </a:extLst>
          </p:cNvPr>
          <p:cNvSpPr txBox="1"/>
          <p:nvPr/>
        </p:nvSpPr>
        <p:spPr>
          <a:xfrm>
            <a:off x="2437548" y="3985814"/>
            <a:ext cx="4435763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uk-UA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Дослід 1. Визначив методом рядів діаметр горошини. Отримав результат</a:t>
            </a:r>
          </a:p>
          <a:p>
            <a:pPr>
              <a:lnSpc>
                <a:spcPct val="107000"/>
              </a:lnSpc>
            </a:pPr>
            <a:r>
              <a:rPr lang="en-US" b="1" i="1" dirty="0">
                <a:cs typeface="Times New Roman" panose="02020603050405020304" pitchFamily="18" charset="0"/>
              </a:rPr>
              <a:t>d = </a:t>
            </a:r>
            <a:r>
              <a:rPr lang="uk-UA" b="1" i="1" dirty="0">
                <a:cs typeface="Times New Roman" panose="02020603050405020304" pitchFamily="18" charset="0"/>
              </a:rPr>
              <a:t>6,4</a:t>
            </a:r>
            <a:r>
              <a:rPr lang="en-US" b="1" i="1" dirty="0">
                <a:cs typeface="Times New Roman" panose="02020603050405020304" pitchFamily="18" charset="0"/>
              </a:rPr>
              <a:t> </a:t>
            </a:r>
            <a:r>
              <a:rPr lang="uk-UA" b="1" i="1" dirty="0">
                <a:cs typeface="Times New Roman" panose="02020603050405020304" pitchFamily="18" charset="0"/>
              </a:rPr>
              <a:t>мм = 0,64 см = 0,0064 м.</a:t>
            </a:r>
            <a:endParaRPr lang="uk-UA" i="1" dirty="0"/>
          </a:p>
        </p:txBody>
      </p:sp>
      <p:pic>
        <p:nvPicPr>
          <p:cNvPr id="17" name="Рисунок 16">
            <a:hlinkClick r:id="rId7"/>
            <a:extLst>
              <a:ext uri="{FF2B5EF4-FFF2-40B4-BE49-F238E27FC236}">
                <a16:creationId xmlns:a16="http://schemas.microsoft.com/office/drawing/2014/main" id="{E681EEF8-D4AF-07B8-26E9-B07766ADA8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566" y="5514782"/>
            <a:ext cx="3527814" cy="137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3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B066674-80B8-4094-9E22-F2BD371FB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E0E0B7A-5D4D-429E-A748-54E5A8B9FD42}"/>
              </a:ext>
            </a:extLst>
          </p:cNvPr>
          <p:cNvGrpSpPr/>
          <p:nvPr/>
        </p:nvGrpSpPr>
        <p:grpSpPr>
          <a:xfrm>
            <a:off x="0" y="-49059"/>
            <a:ext cx="12192000" cy="6931152"/>
            <a:chOff x="0" y="0"/>
            <a:chExt cx="12192000" cy="6931152"/>
          </a:xfrm>
          <a:solidFill>
            <a:srgbClr val="0070C0"/>
          </a:solidFill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92B41D88-F0E3-4660-BE1E-9A3A66A36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931152" cy="6931152"/>
            </a:xfrm>
            <a:prstGeom prst="rect">
              <a:avLst/>
            </a:prstGeom>
            <a:grpFill/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5953EA1-8FBB-4CE5-A0C3-83D77CC8A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0848" y="0"/>
              <a:ext cx="6931152" cy="6931152"/>
            </a:xfrm>
            <a:prstGeom prst="rect">
              <a:avLst/>
            </a:prstGeom>
            <a:grpFill/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240326C-01C0-41CC-9DAC-40AD3FAA5C5D}"/>
              </a:ext>
            </a:extLst>
          </p:cNvPr>
          <p:cNvGrpSpPr/>
          <p:nvPr/>
        </p:nvGrpSpPr>
        <p:grpSpPr>
          <a:xfrm>
            <a:off x="9178835" y="4068581"/>
            <a:ext cx="2862571" cy="2862571"/>
            <a:chOff x="9178835" y="4068581"/>
            <a:chExt cx="2862571" cy="2862571"/>
          </a:xfrm>
        </p:grpSpPr>
        <p:pic>
          <p:nvPicPr>
            <p:cNvPr id="1030" name="Picture 6" descr="Мальчик Пишет — стоковая векторная графика и другие изображения на тему  Писать - iStock">
              <a:extLst>
                <a:ext uri="{FF2B5EF4-FFF2-40B4-BE49-F238E27FC236}">
                  <a16:creationId xmlns:a16="http://schemas.microsoft.com/office/drawing/2014/main" id="{D7816BD2-E663-465A-8C48-D5C4B51352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8835" y="4068581"/>
              <a:ext cx="2862571" cy="2862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Як росіяни не вкрали Тризуб | Збруч">
              <a:extLst>
                <a:ext uri="{FF2B5EF4-FFF2-40B4-BE49-F238E27FC236}">
                  <a16:creationId xmlns:a16="http://schemas.microsoft.com/office/drawing/2014/main" id="{04216B73-CFC5-45F2-A449-D0E72E3EC3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01" r="26027"/>
            <a:stretch/>
          </p:blipFill>
          <p:spPr bwMode="auto">
            <a:xfrm>
              <a:off x="10177507" y="6045994"/>
              <a:ext cx="261893" cy="299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 descr="Ukraine Ukraine Flag GIF - Ukraine Ukraine Flag Ukrainian - Discover &amp;  Share GIFs">
            <a:extLst>
              <a:ext uri="{FF2B5EF4-FFF2-40B4-BE49-F238E27FC236}">
                <a16:creationId xmlns:a16="http://schemas.microsoft.com/office/drawing/2014/main" id="{58B772BC-209B-40E6-A328-517FAD4D3A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017" y="5369285"/>
            <a:ext cx="826389" cy="82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Прямоугольник: скругленные углы 2">
            <a:extLst>
              <a:ext uri="{FF2B5EF4-FFF2-40B4-BE49-F238E27FC236}">
                <a16:creationId xmlns:a16="http://schemas.microsoft.com/office/drawing/2014/main" id="{9AF7DCA0-3D43-E5B6-1738-FF40B0F62292}"/>
              </a:ext>
            </a:extLst>
          </p:cNvPr>
          <p:cNvSpPr/>
          <p:nvPr/>
        </p:nvSpPr>
        <p:spPr>
          <a:xfrm>
            <a:off x="1829790" y="474251"/>
            <a:ext cx="8845864" cy="1168927"/>
          </a:xfrm>
          <a:prstGeom prst="round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Повну презентацію дивіться у </a:t>
            </a:r>
            <a:r>
              <a:rPr lang="uk-UA" sz="3600" b="1" dirty="0" err="1"/>
              <a:t>відеоуроці</a:t>
            </a:r>
            <a:r>
              <a:rPr lang="uk-UA" sz="3600" b="1" dirty="0"/>
              <a:t>.</a:t>
            </a:r>
            <a:endParaRPr lang="ru-RU" sz="3600" b="1" dirty="0"/>
          </a:p>
        </p:txBody>
      </p:sp>
      <p:pic>
        <p:nvPicPr>
          <p:cNvPr id="89" name="Рисунок 88">
            <a:hlinkClick r:id="rId7"/>
            <a:extLst>
              <a:ext uri="{FF2B5EF4-FFF2-40B4-BE49-F238E27FC236}">
                <a16:creationId xmlns:a16="http://schemas.microsoft.com/office/drawing/2014/main" id="{5BA5E41B-3086-6C97-6D6E-9D3CA51735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259" y="2289437"/>
            <a:ext cx="4783482" cy="1865811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A8935F2D-25F5-DAAD-DD8A-486A6B4618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497"/>
            <a:ext cx="4790804" cy="5748965"/>
          </a:xfrm>
          <a:prstGeom prst="rect">
            <a:avLst/>
          </a:prstGeom>
        </p:spPr>
      </p:pic>
      <p:grpSp>
        <p:nvGrpSpPr>
          <p:cNvPr id="13" name="Google Shape;213;p27">
            <a:extLst>
              <a:ext uri="{FF2B5EF4-FFF2-40B4-BE49-F238E27FC236}">
                <a16:creationId xmlns:a16="http://schemas.microsoft.com/office/drawing/2014/main" id="{5FE4772C-ABAF-42D8-0D84-890FDFA6A6E0}"/>
              </a:ext>
            </a:extLst>
          </p:cNvPr>
          <p:cNvGrpSpPr/>
          <p:nvPr/>
        </p:nvGrpSpPr>
        <p:grpSpPr>
          <a:xfrm>
            <a:off x="4954357" y="3956876"/>
            <a:ext cx="2622472" cy="2585815"/>
            <a:chOff x="7297968" y="1984185"/>
            <a:chExt cx="4783126" cy="4716268"/>
          </a:xfrm>
        </p:grpSpPr>
        <p:grpSp>
          <p:nvGrpSpPr>
            <p:cNvPr id="14" name="Google Shape;214;p27">
              <a:extLst>
                <a:ext uri="{FF2B5EF4-FFF2-40B4-BE49-F238E27FC236}">
                  <a16:creationId xmlns:a16="http://schemas.microsoft.com/office/drawing/2014/main" id="{D86AF99D-FE9B-553B-9B15-3598538FBD62}"/>
                </a:ext>
              </a:extLst>
            </p:cNvPr>
            <p:cNvGrpSpPr/>
            <p:nvPr/>
          </p:nvGrpSpPr>
          <p:grpSpPr>
            <a:xfrm>
              <a:off x="7297968" y="1984185"/>
              <a:ext cx="4783126" cy="4716268"/>
              <a:chOff x="6893593" y="2297927"/>
              <a:chExt cx="4783126" cy="4716268"/>
            </a:xfrm>
          </p:grpSpPr>
          <p:sp>
            <p:nvSpPr>
              <p:cNvPr id="53" name="Google Shape;215;p27">
                <a:extLst>
                  <a:ext uri="{FF2B5EF4-FFF2-40B4-BE49-F238E27FC236}">
                    <a16:creationId xmlns:a16="http://schemas.microsoft.com/office/drawing/2014/main" id="{8E30A3DF-E132-C55F-22A2-6BDD25389627}"/>
                  </a:ext>
                </a:extLst>
              </p:cNvPr>
              <p:cNvSpPr/>
              <p:nvPr/>
            </p:nvSpPr>
            <p:spPr>
              <a:xfrm rot="-622488">
                <a:off x="8463082" y="2405835"/>
                <a:ext cx="1606974" cy="4500453"/>
              </a:xfrm>
              <a:prstGeom prst="ellipse">
                <a:avLst/>
              </a:prstGeom>
              <a:noFill/>
              <a:ln w="38100" cap="flat" cmpd="sng">
                <a:solidFill>
                  <a:srgbClr val="689F3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26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216;p27">
                <a:extLst>
                  <a:ext uri="{FF2B5EF4-FFF2-40B4-BE49-F238E27FC236}">
                    <a16:creationId xmlns:a16="http://schemas.microsoft.com/office/drawing/2014/main" id="{F84AE9E4-72E7-3788-EA58-43DD414AC5C1}"/>
                  </a:ext>
                </a:extLst>
              </p:cNvPr>
              <p:cNvSpPr/>
              <p:nvPr/>
            </p:nvSpPr>
            <p:spPr>
              <a:xfrm rot="2184468">
                <a:off x="8463082" y="2405835"/>
                <a:ext cx="1606974" cy="4500453"/>
              </a:xfrm>
              <a:prstGeom prst="ellipse">
                <a:avLst/>
              </a:prstGeom>
              <a:noFill/>
              <a:ln w="38100" cap="flat" cmpd="sng">
                <a:solidFill>
                  <a:srgbClr val="689F3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26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217;p27">
                <a:extLst>
                  <a:ext uri="{FF2B5EF4-FFF2-40B4-BE49-F238E27FC236}">
                    <a16:creationId xmlns:a16="http://schemas.microsoft.com/office/drawing/2014/main" id="{7E4FA59B-AF05-C499-4560-4EF673C6B9B7}"/>
                  </a:ext>
                </a:extLst>
              </p:cNvPr>
              <p:cNvSpPr/>
              <p:nvPr/>
            </p:nvSpPr>
            <p:spPr>
              <a:xfrm rot="7587805">
                <a:off x="8463082" y="2437365"/>
                <a:ext cx="1606974" cy="4500453"/>
              </a:xfrm>
              <a:prstGeom prst="ellipse">
                <a:avLst/>
              </a:prstGeom>
              <a:noFill/>
              <a:ln w="38100" cap="flat" cmpd="sng">
                <a:solidFill>
                  <a:srgbClr val="689F3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26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218;p27">
                <a:extLst>
                  <a:ext uri="{FF2B5EF4-FFF2-40B4-BE49-F238E27FC236}">
                    <a16:creationId xmlns:a16="http://schemas.microsoft.com/office/drawing/2014/main" id="{7CC16543-4D22-A376-096E-C4BCFD88159D}"/>
                  </a:ext>
                </a:extLst>
              </p:cNvPr>
              <p:cNvSpPr/>
              <p:nvPr/>
            </p:nvSpPr>
            <p:spPr>
              <a:xfrm rot="4623994">
                <a:off x="8398623" y="2414984"/>
                <a:ext cx="1773066" cy="4500453"/>
              </a:xfrm>
              <a:prstGeom prst="ellipse">
                <a:avLst/>
              </a:prstGeom>
              <a:noFill/>
              <a:ln w="38100" cap="flat" cmpd="sng">
                <a:solidFill>
                  <a:srgbClr val="689F3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26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219;p27">
                <a:extLst>
                  <a:ext uri="{FF2B5EF4-FFF2-40B4-BE49-F238E27FC236}">
                    <a16:creationId xmlns:a16="http://schemas.microsoft.com/office/drawing/2014/main" id="{B90B5016-275B-5EE5-EA3F-FCFF80A42CFF}"/>
                  </a:ext>
                </a:extLst>
              </p:cNvPr>
              <p:cNvSpPr/>
              <p:nvPr/>
            </p:nvSpPr>
            <p:spPr>
              <a:xfrm>
                <a:off x="7451150" y="4183911"/>
                <a:ext cx="360000" cy="360000"/>
              </a:xfrm>
              <a:prstGeom prst="ellipse">
                <a:avLst/>
              </a:prstGeom>
              <a:gradFill>
                <a:gsLst>
                  <a:gs pos="0">
                    <a:schemeClr val="lt1"/>
                  </a:gs>
                  <a:gs pos="84000">
                    <a:srgbClr val="0070C0"/>
                  </a:gs>
                  <a:gs pos="100000">
                    <a:srgbClr val="0070C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-UA" sz="3600" b="0" i="0" u="none" strike="noStrike" cap="none">
                    <a:solidFill>
                      <a:srgbClr val="2F549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−</a:t>
                </a:r>
                <a:endParaRPr/>
              </a:p>
            </p:txBody>
          </p:sp>
          <p:sp>
            <p:nvSpPr>
              <p:cNvPr id="58" name="Google Shape;220;p27">
                <a:extLst>
                  <a:ext uri="{FF2B5EF4-FFF2-40B4-BE49-F238E27FC236}">
                    <a16:creationId xmlns:a16="http://schemas.microsoft.com/office/drawing/2014/main" id="{CABA9D55-CE35-2499-9D18-4C1685E04C21}"/>
                  </a:ext>
                </a:extLst>
              </p:cNvPr>
              <p:cNvSpPr/>
              <p:nvPr/>
            </p:nvSpPr>
            <p:spPr>
              <a:xfrm>
                <a:off x="10434658" y="3710732"/>
                <a:ext cx="360000" cy="360000"/>
              </a:xfrm>
              <a:prstGeom prst="ellipse">
                <a:avLst/>
              </a:prstGeom>
              <a:gradFill>
                <a:gsLst>
                  <a:gs pos="0">
                    <a:schemeClr val="lt1"/>
                  </a:gs>
                  <a:gs pos="84000">
                    <a:srgbClr val="0070C0"/>
                  </a:gs>
                  <a:gs pos="100000">
                    <a:srgbClr val="0070C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-UA" sz="3600" b="0" i="0" u="none" strike="noStrike" cap="none">
                    <a:solidFill>
                      <a:srgbClr val="2F549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−</a:t>
                </a:r>
                <a:endParaRPr/>
              </a:p>
            </p:txBody>
          </p:sp>
          <p:sp>
            <p:nvSpPr>
              <p:cNvPr id="59" name="Google Shape;221;p27">
                <a:extLst>
                  <a:ext uri="{FF2B5EF4-FFF2-40B4-BE49-F238E27FC236}">
                    <a16:creationId xmlns:a16="http://schemas.microsoft.com/office/drawing/2014/main" id="{E5AAD4F0-A746-8F19-8FF8-AF2DD45EB0B4}"/>
                  </a:ext>
                </a:extLst>
              </p:cNvPr>
              <p:cNvSpPr/>
              <p:nvPr/>
            </p:nvSpPr>
            <p:spPr>
              <a:xfrm>
                <a:off x="10574371" y="4832067"/>
                <a:ext cx="360000" cy="360000"/>
              </a:xfrm>
              <a:prstGeom prst="ellipse">
                <a:avLst/>
              </a:prstGeom>
              <a:gradFill>
                <a:gsLst>
                  <a:gs pos="0">
                    <a:schemeClr val="lt1"/>
                  </a:gs>
                  <a:gs pos="84000">
                    <a:srgbClr val="0070C0"/>
                  </a:gs>
                  <a:gs pos="100000">
                    <a:srgbClr val="0070C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-UA" sz="3600" b="0" i="0" u="none" strike="noStrike" cap="none">
                    <a:solidFill>
                      <a:srgbClr val="2F549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−</a:t>
                </a:r>
                <a:endParaRPr/>
              </a:p>
            </p:txBody>
          </p:sp>
          <p:sp>
            <p:nvSpPr>
              <p:cNvPr id="60" name="Google Shape;222;p27">
                <a:extLst>
                  <a:ext uri="{FF2B5EF4-FFF2-40B4-BE49-F238E27FC236}">
                    <a16:creationId xmlns:a16="http://schemas.microsoft.com/office/drawing/2014/main" id="{FA3B4D0D-B925-ABC9-42A2-8DBE24D52606}"/>
                  </a:ext>
                </a:extLst>
              </p:cNvPr>
              <p:cNvSpPr/>
              <p:nvPr/>
            </p:nvSpPr>
            <p:spPr>
              <a:xfrm>
                <a:off x="9748724" y="6488291"/>
                <a:ext cx="360000" cy="360000"/>
              </a:xfrm>
              <a:prstGeom prst="ellipse">
                <a:avLst/>
              </a:prstGeom>
              <a:gradFill>
                <a:gsLst>
                  <a:gs pos="0">
                    <a:schemeClr val="lt1"/>
                  </a:gs>
                  <a:gs pos="84000">
                    <a:srgbClr val="0070C0"/>
                  </a:gs>
                  <a:gs pos="100000">
                    <a:srgbClr val="0070C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-UA" sz="3600" b="0" i="0" u="none" strike="noStrike" cap="none">
                    <a:solidFill>
                      <a:srgbClr val="2F549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−</a:t>
                </a:r>
                <a:endParaRPr/>
              </a:p>
            </p:txBody>
          </p:sp>
        </p:grpSp>
        <p:grpSp>
          <p:nvGrpSpPr>
            <p:cNvPr id="15" name="Google Shape;223;p27">
              <a:extLst>
                <a:ext uri="{FF2B5EF4-FFF2-40B4-BE49-F238E27FC236}">
                  <a16:creationId xmlns:a16="http://schemas.microsoft.com/office/drawing/2014/main" id="{A0EEB964-23A9-BCAB-00CE-8CDC800D63C3}"/>
                </a:ext>
              </a:extLst>
            </p:cNvPr>
            <p:cNvGrpSpPr/>
            <p:nvPr/>
          </p:nvGrpSpPr>
          <p:grpSpPr>
            <a:xfrm>
              <a:off x="9143526" y="3838043"/>
              <a:ext cx="1020673" cy="986925"/>
              <a:chOff x="9626306" y="2040643"/>
              <a:chExt cx="1938979" cy="1874868"/>
            </a:xfrm>
          </p:grpSpPr>
          <p:pic>
            <p:nvPicPr>
              <p:cNvPr id="16" name="Google Shape;224;p27">
                <a:extLst>
                  <a:ext uri="{FF2B5EF4-FFF2-40B4-BE49-F238E27FC236}">
                    <a16:creationId xmlns:a16="http://schemas.microsoft.com/office/drawing/2014/main" id="{5ECE2CAB-5D15-E119-0491-8CA75D91E81A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 l="41816" t="35494" r="43616" b="39379"/>
              <a:stretch/>
            </p:blipFill>
            <p:spPr>
              <a:xfrm>
                <a:off x="10137590" y="2040643"/>
                <a:ext cx="864993" cy="829340"/>
              </a:xfrm>
              <a:prstGeom prst="ellipse">
                <a:avLst/>
              </a:prstGeom>
              <a:noFill/>
              <a:ln>
                <a:noFill/>
              </a:ln>
            </p:spPr>
          </p:pic>
          <p:grpSp>
            <p:nvGrpSpPr>
              <p:cNvPr id="17" name="Google Shape;225;p27">
                <a:extLst>
                  <a:ext uri="{FF2B5EF4-FFF2-40B4-BE49-F238E27FC236}">
                    <a16:creationId xmlns:a16="http://schemas.microsoft.com/office/drawing/2014/main" id="{205C74BB-7511-0420-990E-D980F984B7C4}"/>
                  </a:ext>
                </a:extLst>
              </p:cNvPr>
              <p:cNvGrpSpPr/>
              <p:nvPr/>
            </p:nvGrpSpPr>
            <p:grpSpPr>
              <a:xfrm>
                <a:off x="9635666" y="2048145"/>
                <a:ext cx="1927285" cy="1867366"/>
                <a:chOff x="6120172" y="1295901"/>
                <a:chExt cx="1223913" cy="1185862"/>
              </a:xfrm>
            </p:grpSpPr>
            <p:pic>
              <p:nvPicPr>
                <p:cNvPr id="46" name="Google Shape;226;p27">
                  <a:extLst>
                    <a:ext uri="{FF2B5EF4-FFF2-40B4-BE49-F238E27FC236}">
                      <a16:creationId xmlns:a16="http://schemas.microsoft.com/office/drawing/2014/main" id="{F174DE86-652D-6DC3-68DE-5240C78D8E5B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41816" t="35494" r="43616" b="39379"/>
                <a:stretch/>
              </p:blipFill>
              <p:spPr>
                <a:xfrm>
                  <a:off x="6444860" y="1295901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7" name="Google Shape;227;p27">
                  <a:extLst>
                    <a:ext uri="{FF2B5EF4-FFF2-40B4-BE49-F238E27FC236}">
                      <a16:creationId xmlns:a16="http://schemas.microsoft.com/office/drawing/2014/main" id="{A0BBD642-5687-04EF-D1D8-31A089BAAA53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 l="42156" t="35480" r="43806" b="39425"/>
                <a:stretch/>
              </p:blipFill>
              <p:spPr>
                <a:xfrm>
                  <a:off x="6776673" y="1476191"/>
                  <a:ext cx="529304" cy="525949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8" name="Google Shape;228;p27">
                  <a:extLst>
                    <a:ext uri="{FF2B5EF4-FFF2-40B4-BE49-F238E27FC236}">
                      <a16:creationId xmlns:a16="http://schemas.microsoft.com/office/drawing/2014/main" id="{83B61329-06CD-B5E6-2126-441D7325F489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41816" t="35494" r="43616" b="39379"/>
                <a:stretch/>
              </p:blipFill>
              <p:spPr>
                <a:xfrm>
                  <a:off x="6794775" y="1825385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9" name="Google Shape;229;p27">
                  <a:extLst>
                    <a:ext uri="{FF2B5EF4-FFF2-40B4-BE49-F238E27FC236}">
                      <a16:creationId xmlns:a16="http://schemas.microsoft.com/office/drawing/2014/main" id="{558482B0-C00A-6395-ABF0-716E29850D4B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41816" t="35494" r="43616" b="39379"/>
                <a:stretch/>
              </p:blipFill>
              <p:spPr>
                <a:xfrm>
                  <a:off x="6120172" y="1833061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0" name="Google Shape;230;p27">
                  <a:extLst>
                    <a:ext uri="{FF2B5EF4-FFF2-40B4-BE49-F238E27FC236}">
                      <a16:creationId xmlns:a16="http://schemas.microsoft.com/office/drawing/2014/main" id="{1BA1289C-B2C0-6EEB-6626-068AB7F4D4A1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 l="42156" t="35480" r="43806" b="39425"/>
                <a:stretch/>
              </p:blipFill>
              <p:spPr>
                <a:xfrm>
                  <a:off x="6460194" y="1955814"/>
                  <a:ext cx="529304" cy="525949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1" name="Google Shape;231;p27">
                  <a:extLst>
                    <a:ext uri="{FF2B5EF4-FFF2-40B4-BE49-F238E27FC236}">
                      <a16:creationId xmlns:a16="http://schemas.microsoft.com/office/drawing/2014/main" id="{D955C9FE-BB70-B333-2B23-AC723F54423E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 l="42156" t="35480" r="43806" b="39425"/>
                <a:stretch/>
              </p:blipFill>
              <p:spPr>
                <a:xfrm>
                  <a:off x="6128559" y="1476190"/>
                  <a:ext cx="529304" cy="525949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2" name="Google Shape;232;p27">
                  <a:extLst>
                    <a:ext uri="{FF2B5EF4-FFF2-40B4-BE49-F238E27FC236}">
                      <a16:creationId xmlns:a16="http://schemas.microsoft.com/office/drawing/2014/main" id="{1AAFAB82-DBA4-7918-C426-CB157E277FA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41816" t="35494" r="43616" b="39379"/>
                <a:stretch/>
              </p:blipFill>
              <p:spPr>
                <a:xfrm>
                  <a:off x="6451959" y="1610727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8" name="Google Shape;233;p27">
                <a:extLst>
                  <a:ext uri="{FF2B5EF4-FFF2-40B4-BE49-F238E27FC236}">
                    <a16:creationId xmlns:a16="http://schemas.microsoft.com/office/drawing/2014/main" id="{B7064F8F-09AA-546C-1BB7-77CD321FCE22}"/>
                  </a:ext>
                </a:extLst>
              </p:cNvPr>
              <p:cNvGrpSpPr/>
              <p:nvPr/>
            </p:nvGrpSpPr>
            <p:grpSpPr>
              <a:xfrm>
                <a:off x="9630509" y="2040644"/>
                <a:ext cx="1927285" cy="1867366"/>
                <a:chOff x="6120172" y="1295901"/>
                <a:chExt cx="1223913" cy="1185862"/>
              </a:xfrm>
            </p:grpSpPr>
            <p:pic>
              <p:nvPicPr>
                <p:cNvPr id="39" name="Google Shape;234;p27">
                  <a:extLst>
                    <a:ext uri="{FF2B5EF4-FFF2-40B4-BE49-F238E27FC236}">
                      <a16:creationId xmlns:a16="http://schemas.microsoft.com/office/drawing/2014/main" id="{94B9EEC1-6E57-3624-E8B2-7DA4F35E42CE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l="41816" t="35494" r="43616" b="39379"/>
                <a:stretch/>
              </p:blipFill>
              <p:spPr>
                <a:xfrm>
                  <a:off x="6444860" y="1295901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0" name="Google Shape;235;p27">
                  <a:extLst>
                    <a:ext uri="{FF2B5EF4-FFF2-40B4-BE49-F238E27FC236}">
                      <a16:creationId xmlns:a16="http://schemas.microsoft.com/office/drawing/2014/main" id="{9DD97BB2-2DE6-7477-CDD5-4D4ABE516D5A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l="42156" t="35480" r="43806" b="39425"/>
                <a:stretch/>
              </p:blipFill>
              <p:spPr>
                <a:xfrm>
                  <a:off x="6776673" y="1476191"/>
                  <a:ext cx="529304" cy="525949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1" name="Google Shape;236;p27">
                  <a:extLst>
                    <a:ext uri="{FF2B5EF4-FFF2-40B4-BE49-F238E27FC236}">
                      <a16:creationId xmlns:a16="http://schemas.microsoft.com/office/drawing/2014/main" id="{192C4146-FB96-1C54-C67A-78C1F10D8DD4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l="41816" t="35494" r="43616" b="39379"/>
                <a:stretch/>
              </p:blipFill>
              <p:spPr>
                <a:xfrm>
                  <a:off x="6794775" y="1825385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2" name="Google Shape;237;p27">
                  <a:extLst>
                    <a:ext uri="{FF2B5EF4-FFF2-40B4-BE49-F238E27FC236}">
                      <a16:creationId xmlns:a16="http://schemas.microsoft.com/office/drawing/2014/main" id="{A83D1004-118A-45B3-3E43-B63AFF338FF1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l="41816" t="35494" r="43616" b="39379"/>
                <a:stretch/>
              </p:blipFill>
              <p:spPr>
                <a:xfrm>
                  <a:off x="6120172" y="1833061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3" name="Google Shape;238;p27">
                  <a:extLst>
                    <a:ext uri="{FF2B5EF4-FFF2-40B4-BE49-F238E27FC236}">
                      <a16:creationId xmlns:a16="http://schemas.microsoft.com/office/drawing/2014/main" id="{15503594-0922-5CD6-D6D0-4DC35599151E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l="42156" t="35480" r="43806" b="39425"/>
                <a:stretch/>
              </p:blipFill>
              <p:spPr>
                <a:xfrm>
                  <a:off x="6460194" y="1955814"/>
                  <a:ext cx="529304" cy="525949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4" name="Google Shape;239;p27">
                  <a:extLst>
                    <a:ext uri="{FF2B5EF4-FFF2-40B4-BE49-F238E27FC236}">
                      <a16:creationId xmlns:a16="http://schemas.microsoft.com/office/drawing/2014/main" id="{83B24FE4-450D-B7CC-B004-6FBE2413CAC4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l="42156" t="35480" r="43806" b="39425"/>
                <a:stretch/>
              </p:blipFill>
              <p:spPr>
                <a:xfrm>
                  <a:off x="6128559" y="1476190"/>
                  <a:ext cx="529304" cy="525949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5" name="Google Shape;240;p27">
                  <a:extLst>
                    <a:ext uri="{FF2B5EF4-FFF2-40B4-BE49-F238E27FC236}">
                      <a16:creationId xmlns:a16="http://schemas.microsoft.com/office/drawing/2014/main" id="{5ABD2AB4-242C-D6B8-3349-7E1D813D66E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l="41816" t="35494" r="43616" b="39379"/>
                <a:stretch/>
              </p:blipFill>
              <p:spPr>
                <a:xfrm>
                  <a:off x="6451959" y="1610727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9" name="Google Shape;241;p27">
                <a:extLst>
                  <a:ext uri="{FF2B5EF4-FFF2-40B4-BE49-F238E27FC236}">
                    <a16:creationId xmlns:a16="http://schemas.microsoft.com/office/drawing/2014/main" id="{CAEE491F-4534-A905-7376-98BCEA29BA8B}"/>
                  </a:ext>
                </a:extLst>
              </p:cNvPr>
              <p:cNvGrpSpPr/>
              <p:nvPr/>
            </p:nvGrpSpPr>
            <p:grpSpPr>
              <a:xfrm>
                <a:off x="9638000" y="2040644"/>
                <a:ext cx="1927285" cy="1867366"/>
                <a:chOff x="6120172" y="1295901"/>
                <a:chExt cx="1223913" cy="1185862"/>
              </a:xfrm>
            </p:grpSpPr>
            <p:pic>
              <p:nvPicPr>
                <p:cNvPr id="26" name="Google Shape;242;p27">
                  <a:extLst>
                    <a:ext uri="{FF2B5EF4-FFF2-40B4-BE49-F238E27FC236}">
                      <a16:creationId xmlns:a16="http://schemas.microsoft.com/office/drawing/2014/main" id="{1D62BB00-58BE-BC5E-6AFF-08661660FC58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 l="49252" t="25992" r="34795" b="45600"/>
                <a:stretch/>
              </p:blipFill>
              <p:spPr>
                <a:xfrm>
                  <a:off x="6797647" y="1981495"/>
                  <a:ext cx="316706" cy="317276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" name="Google Shape;243;p27">
                  <a:extLst>
                    <a:ext uri="{FF2B5EF4-FFF2-40B4-BE49-F238E27FC236}">
                      <a16:creationId xmlns:a16="http://schemas.microsoft.com/office/drawing/2014/main" id="{D1440A56-970B-4B60-357D-374FB1F4384E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 l="49252" t="25992" r="34795" b="45600"/>
                <a:stretch/>
              </p:blipFill>
              <p:spPr>
                <a:xfrm>
                  <a:off x="6573294" y="1668203"/>
                  <a:ext cx="316706" cy="317276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" name="Google Shape;244;p27">
                  <a:extLst>
                    <a:ext uri="{FF2B5EF4-FFF2-40B4-BE49-F238E27FC236}">
                      <a16:creationId xmlns:a16="http://schemas.microsoft.com/office/drawing/2014/main" id="{16A606D8-C6E0-DDFB-2BDB-DFB9D7DC7BB7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 l="49252" t="25992" r="34795" b="45600"/>
                <a:stretch/>
              </p:blipFill>
              <p:spPr>
                <a:xfrm>
                  <a:off x="6595238" y="1738333"/>
                  <a:ext cx="316706" cy="317276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" name="Google Shape;245;p27">
                  <a:extLst>
                    <a:ext uri="{FF2B5EF4-FFF2-40B4-BE49-F238E27FC236}">
                      <a16:creationId xmlns:a16="http://schemas.microsoft.com/office/drawing/2014/main" id="{31DD1824-06A8-3C7C-9921-A87A85F9286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 l="49252" t="25992" r="34795" b="45600"/>
                <a:stretch/>
              </p:blipFill>
              <p:spPr>
                <a:xfrm>
                  <a:off x="6351134" y="1960006"/>
                  <a:ext cx="316706" cy="317276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" name="Google Shape;246;p27">
                  <a:extLst>
                    <a:ext uri="{FF2B5EF4-FFF2-40B4-BE49-F238E27FC236}">
                      <a16:creationId xmlns:a16="http://schemas.microsoft.com/office/drawing/2014/main" id="{C69B9930-054C-E5BA-5CA1-B215B0A425DE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 l="49252" t="25992" r="34795" b="45600"/>
                <a:stretch/>
              </p:blipFill>
              <p:spPr>
                <a:xfrm>
                  <a:off x="6451415" y="1638052"/>
                  <a:ext cx="316706" cy="317276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" name="Google Shape;247;p27">
                  <a:extLst>
                    <a:ext uri="{FF2B5EF4-FFF2-40B4-BE49-F238E27FC236}">
                      <a16:creationId xmlns:a16="http://schemas.microsoft.com/office/drawing/2014/main" id="{4CA42560-0002-5AB8-FAF2-A756F5FFCE69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 l="49252" t="25992" r="34795" b="45600"/>
                <a:stretch/>
              </p:blipFill>
              <p:spPr>
                <a:xfrm>
                  <a:off x="6716959" y="1548436"/>
                  <a:ext cx="316706" cy="317276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" name="Google Shape;248;p27">
                  <a:extLst>
                    <a:ext uri="{FF2B5EF4-FFF2-40B4-BE49-F238E27FC236}">
                      <a16:creationId xmlns:a16="http://schemas.microsoft.com/office/drawing/2014/main" id="{B19C7660-0D37-E2E7-45F3-F62C79ABC2A0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l="41816" t="35494" r="43616" b="39379"/>
                <a:stretch/>
              </p:blipFill>
              <p:spPr>
                <a:xfrm>
                  <a:off x="6444860" y="1295901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" name="Google Shape;249;p27">
                  <a:extLst>
                    <a:ext uri="{FF2B5EF4-FFF2-40B4-BE49-F238E27FC236}">
                      <a16:creationId xmlns:a16="http://schemas.microsoft.com/office/drawing/2014/main" id="{C6D51E73-FAAB-8D0C-5C3E-08FEC97F281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l="42156" t="35480" r="43806" b="39425"/>
                <a:stretch/>
              </p:blipFill>
              <p:spPr>
                <a:xfrm>
                  <a:off x="6776673" y="1476191"/>
                  <a:ext cx="529304" cy="525949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" name="Google Shape;250;p27">
                  <a:extLst>
                    <a:ext uri="{FF2B5EF4-FFF2-40B4-BE49-F238E27FC236}">
                      <a16:creationId xmlns:a16="http://schemas.microsoft.com/office/drawing/2014/main" id="{11F1720F-A687-7353-5FC5-257E31562BD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l="41816" t="35494" r="43616" b="39379"/>
                <a:stretch/>
              </p:blipFill>
              <p:spPr>
                <a:xfrm>
                  <a:off x="6794775" y="1825385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" name="Google Shape;251;p27">
                  <a:extLst>
                    <a:ext uri="{FF2B5EF4-FFF2-40B4-BE49-F238E27FC236}">
                      <a16:creationId xmlns:a16="http://schemas.microsoft.com/office/drawing/2014/main" id="{7446E695-A5C3-7FDF-9C4D-9AF8CC07F76D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l="41816" t="35494" r="43616" b="39379"/>
                <a:stretch/>
              </p:blipFill>
              <p:spPr>
                <a:xfrm>
                  <a:off x="6120172" y="1833061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" name="Google Shape;252;p27">
                  <a:extLst>
                    <a:ext uri="{FF2B5EF4-FFF2-40B4-BE49-F238E27FC236}">
                      <a16:creationId xmlns:a16="http://schemas.microsoft.com/office/drawing/2014/main" id="{6E61DBD7-0B56-EB3F-536A-B6BE4C43A2B4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l="42156" t="35480" r="43806" b="39425"/>
                <a:stretch/>
              </p:blipFill>
              <p:spPr>
                <a:xfrm>
                  <a:off x="6460194" y="1955814"/>
                  <a:ext cx="529304" cy="525949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7" name="Google Shape;253;p27">
                  <a:extLst>
                    <a:ext uri="{FF2B5EF4-FFF2-40B4-BE49-F238E27FC236}">
                      <a16:creationId xmlns:a16="http://schemas.microsoft.com/office/drawing/2014/main" id="{72047103-2A4F-2397-FE08-FF36BC96C320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l="42156" t="35480" r="43806" b="39425"/>
                <a:stretch/>
              </p:blipFill>
              <p:spPr>
                <a:xfrm>
                  <a:off x="6128559" y="1476190"/>
                  <a:ext cx="529304" cy="525949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8" name="Google Shape;254;p27">
                  <a:extLst>
                    <a:ext uri="{FF2B5EF4-FFF2-40B4-BE49-F238E27FC236}">
                      <a16:creationId xmlns:a16="http://schemas.microsoft.com/office/drawing/2014/main" id="{51BAD9FC-B971-9C6F-F916-6BF09A7CECA6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l="41816" t="35494" r="43616" b="39379"/>
                <a:stretch/>
              </p:blipFill>
              <p:spPr>
                <a:xfrm>
                  <a:off x="6451959" y="1610727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0" name="Google Shape;255;p27">
                <a:extLst>
                  <a:ext uri="{FF2B5EF4-FFF2-40B4-BE49-F238E27FC236}">
                    <a16:creationId xmlns:a16="http://schemas.microsoft.com/office/drawing/2014/main" id="{9C7593F5-61B2-05C8-6CFB-B872D3ED10FD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 l="42156" t="35480" r="43806" b="39425"/>
              <a:stretch/>
            </p:blipFill>
            <p:spPr>
              <a:xfrm>
                <a:off x="10660093" y="2324547"/>
                <a:ext cx="833491" cy="828207"/>
              </a:xfrm>
              <a:prstGeom prst="ellipse">
                <a:avLst/>
              </a:prstGeom>
              <a:noFill/>
              <a:ln>
                <a:noFill/>
              </a:ln>
            </p:spPr>
          </p:pic>
          <p:pic>
            <p:nvPicPr>
              <p:cNvPr id="21" name="Google Shape;256;p27">
                <a:extLst>
                  <a:ext uri="{FF2B5EF4-FFF2-40B4-BE49-F238E27FC236}">
                    <a16:creationId xmlns:a16="http://schemas.microsoft.com/office/drawing/2014/main" id="{6AEC8ACC-D7F9-1A42-D004-008923828D0B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 l="41816" t="35494" r="43616" b="39379"/>
              <a:stretch/>
            </p:blipFill>
            <p:spPr>
              <a:xfrm>
                <a:off x="10688598" y="2874418"/>
                <a:ext cx="864993" cy="829340"/>
              </a:xfrm>
              <a:prstGeom prst="ellipse">
                <a:avLst/>
              </a:prstGeom>
              <a:noFill/>
              <a:ln>
                <a:noFill/>
              </a:ln>
            </p:spPr>
          </p:pic>
          <p:pic>
            <p:nvPicPr>
              <p:cNvPr id="22" name="Google Shape;257;p27">
                <a:extLst>
                  <a:ext uri="{FF2B5EF4-FFF2-40B4-BE49-F238E27FC236}">
                    <a16:creationId xmlns:a16="http://schemas.microsoft.com/office/drawing/2014/main" id="{BA53EBCD-4DA0-5640-B5D4-50F47C07AE84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 l="41816" t="35494" r="43616" b="39379"/>
              <a:stretch/>
            </p:blipFill>
            <p:spPr>
              <a:xfrm>
                <a:off x="9626306" y="2886504"/>
                <a:ext cx="864993" cy="829340"/>
              </a:xfrm>
              <a:prstGeom prst="ellipse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258;p27">
                <a:extLst>
                  <a:ext uri="{FF2B5EF4-FFF2-40B4-BE49-F238E27FC236}">
                    <a16:creationId xmlns:a16="http://schemas.microsoft.com/office/drawing/2014/main" id="{A213D829-71CB-D6E7-377F-384DAF4075D2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 l="42156" t="35480" r="43806" b="39425"/>
              <a:stretch/>
            </p:blipFill>
            <p:spPr>
              <a:xfrm>
                <a:off x="10161736" y="3079805"/>
                <a:ext cx="833491" cy="828207"/>
              </a:xfrm>
              <a:prstGeom prst="ellipse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259;p27">
                <a:extLst>
                  <a:ext uri="{FF2B5EF4-FFF2-40B4-BE49-F238E27FC236}">
                    <a16:creationId xmlns:a16="http://schemas.microsoft.com/office/drawing/2014/main" id="{BF62849C-D2B3-FE1F-939D-1D00B662CF90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 l="42156" t="35480" r="43806" b="39425"/>
              <a:stretch/>
            </p:blipFill>
            <p:spPr>
              <a:xfrm>
                <a:off x="9639513" y="2324544"/>
                <a:ext cx="833491" cy="828207"/>
              </a:xfrm>
              <a:prstGeom prst="ellipse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260;p27">
                <a:extLst>
                  <a:ext uri="{FF2B5EF4-FFF2-40B4-BE49-F238E27FC236}">
                    <a16:creationId xmlns:a16="http://schemas.microsoft.com/office/drawing/2014/main" id="{06398500-B368-CCE2-2436-C347175F30EC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 l="41816" t="35494" r="43616" b="39379"/>
              <a:stretch/>
            </p:blipFill>
            <p:spPr>
              <a:xfrm>
                <a:off x="10148769" y="2536397"/>
                <a:ext cx="864993" cy="82934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74456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id="{FDADE4D7-EF7C-4216-B2F1-398CDBD374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3"/>
          <a:stretch/>
        </p:blipFill>
        <p:spPr>
          <a:xfrm>
            <a:off x="31112" y="78202"/>
            <a:ext cx="930442" cy="85701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Picture 2" descr="Зошит шкільний Kite Hot Wheels HW21-236, 18 аркушів, клітинка | Kite Україна">
            <a:extLst>
              <a:ext uri="{FF2B5EF4-FFF2-40B4-BE49-F238E27FC236}">
                <a16:creationId xmlns:a16="http://schemas.microsoft.com/office/drawing/2014/main" id="{4CEF166A-79E3-E0F1-3498-E50A842BC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9" t="21075" r="2258" b="21864"/>
          <a:stretch/>
        </p:blipFill>
        <p:spPr bwMode="auto">
          <a:xfrm>
            <a:off x="1715244" y="78202"/>
            <a:ext cx="10316136" cy="616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rtoon little boy studying 8390465 Vector Art at Vecteezy">
            <a:extLst>
              <a:ext uri="{FF2B5EF4-FFF2-40B4-BE49-F238E27FC236}">
                <a16:creationId xmlns:a16="http://schemas.microsoft.com/office/drawing/2014/main" id="{DF04E3A0-58C1-91F3-0C7A-95EA36F81E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74"/>
          <a:stretch/>
        </p:blipFill>
        <p:spPr bwMode="auto">
          <a:xfrm>
            <a:off x="31112" y="3985814"/>
            <a:ext cx="1982238" cy="241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D33A85-581F-3CE1-5EC9-8CDED6ED2534}"/>
              </a:ext>
            </a:extLst>
          </p:cNvPr>
          <p:cNvSpPr txBox="1"/>
          <p:nvPr/>
        </p:nvSpPr>
        <p:spPr>
          <a:xfrm>
            <a:off x="2437549" y="729770"/>
            <a:ext cx="4435763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uk-UA" sz="1800" b="1" i="1" u="sng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Тема роботи. </a:t>
            </a:r>
            <a:r>
              <a:rPr lang="uk-UA" sz="1800" b="1" i="1" dirty="0"/>
              <a:t>Вимірювання розмірів малих тіл методом рядів.</a:t>
            </a:r>
            <a:r>
              <a:rPr lang="uk-UA" sz="18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3675AF-667A-B9DC-E0FC-DE5D9D41E904}"/>
              </a:ext>
            </a:extLst>
          </p:cNvPr>
          <p:cNvSpPr txBox="1"/>
          <p:nvPr/>
        </p:nvSpPr>
        <p:spPr>
          <a:xfrm>
            <a:off x="2437549" y="1361611"/>
            <a:ext cx="4435763" cy="1264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uk-UA" sz="1800" b="1" i="1" u="sng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Мета:</a:t>
            </a:r>
            <a:r>
              <a:rPr lang="uk-UA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визначити методом рядів діаметр горошини, діаметр зернятка чечевиці, товщину провідника в навушниках.</a:t>
            </a:r>
            <a:endParaRPr lang="uk-UA" sz="1800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050DB1-CACD-AC64-43C9-5033A7618C4D}"/>
              </a:ext>
            </a:extLst>
          </p:cNvPr>
          <p:cNvSpPr txBox="1"/>
          <p:nvPr/>
        </p:nvSpPr>
        <p:spPr>
          <a:xfrm>
            <a:off x="2437547" y="2528671"/>
            <a:ext cx="4435763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uk-UA" sz="1800" b="1" i="1" u="sng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Обладнання:</a:t>
            </a:r>
            <a:r>
              <a:rPr lang="uk-UA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лінійка; невеликі посудини із чечевицею і горохом; дві зубочистки або велика голка; ручка; навушники. </a:t>
            </a:r>
            <a:endParaRPr lang="uk-U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E05689-2295-BA99-AAF0-CEE0CFDB7DDA}"/>
              </a:ext>
            </a:extLst>
          </p:cNvPr>
          <p:cNvSpPr txBox="1"/>
          <p:nvPr/>
        </p:nvSpPr>
        <p:spPr>
          <a:xfrm>
            <a:off x="3989258" y="57131"/>
            <a:ext cx="103512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uk-UA" sz="1800" b="1" i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Число</a:t>
            </a:r>
            <a:endParaRPr lang="uk-UA" sz="1800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A7CBAC-4A44-3C7A-975D-456266F764FB}"/>
              </a:ext>
            </a:extLst>
          </p:cNvPr>
          <p:cNvSpPr txBox="1"/>
          <p:nvPr/>
        </p:nvSpPr>
        <p:spPr>
          <a:xfrm>
            <a:off x="2820555" y="333314"/>
            <a:ext cx="3515591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uk-UA" sz="1800" b="1" i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Експериментальна робота №1</a:t>
            </a:r>
            <a:endParaRPr lang="uk-UA" sz="1800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4FEB0B-022D-B09B-7C5C-8DD6E98E0796}"/>
              </a:ext>
            </a:extLst>
          </p:cNvPr>
          <p:cNvSpPr txBox="1"/>
          <p:nvPr/>
        </p:nvSpPr>
        <p:spPr>
          <a:xfrm>
            <a:off x="2437546" y="3518020"/>
            <a:ext cx="4435763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uk-UA" sz="1800" b="1" i="1" u="sng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Хід роботи</a:t>
            </a:r>
            <a:endParaRPr lang="uk-UA" dirty="0"/>
          </a:p>
        </p:txBody>
      </p:sp>
      <p:pic>
        <p:nvPicPr>
          <p:cNvPr id="12" name="Рисунок 11">
            <a:hlinkClick r:id="rId7"/>
            <a:extLst>
              <a:ext uri="{FF2B5EF4-FFF2-40B4-BE49-F238E27FC236}">
                <a16:creationId xmlns:a16="http://schemas.microsoft.com/office/drawing/2014/main" id="{13523DA5-47FB-8657-72BC-535ABEFDA3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566" y="5514782"/>
            <a:ext cx="3527814" cy="137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7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id="{FDADE4D7-EF7C-4216-B2F1-398CDBD374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3"/>
          <a:stretch/>
        </p:blipFill>
        <p:spPr>
          <a:xfrm>
            <a:off x="0" y="5955031"/>
            <a:ext cx="930442" cy="85701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66856D-DA43-C4FC-47E1-4F8A5C14F734}"/>
              </a:ext>
            </a:extLst>
          </p:cNvPr>
          <p:cNvSpPr txBox="1"/>
          <p:nvPr/>
        </p:nvSpPr>
        <p:spPr>
          <a:xfrm>
            <a:off x="2479249" y="129276"/>
            <a:ext cx="1575515" cy="47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 1.</a:t>
            </a:r>
          </a:p>
        </p:txBody>
      </p:sp>
      <p:sp>
        <p:nvSpPr>
          <p:cNvPr id="2" name="Стрілка: шеврон 1">
            <a:extLst>
              <a:ext uri="{FF2B5EF4-FFF2-40B4-BE49-F238E27FC236}">
                <a16:creationId xmlns:a16="http://schemas.microsoft.com/office/drawing/2014/main" id="{25B7DA68-F7BA-4AD5-B5A2-10C05E38319B}"/>
              </a:ext>
            </a:extLst>
          </p:cNvPr>
          <p:cNvSpPr/>
          <p:nvPr/>
        </p:nvSpPr>
        <p:spPr>
          <a:xfrm>
            <a:off x="235671" y="129277"/>
            <a:ext cx="669303" cy="546755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5" name="Стрілка: шеврон 4">
            <a:extLst>
              <a:ext uri="{FF2B5EF4-FFF2-40B4-BE49-F238E27FC236}">
                <a16:creationId xmlns:a16="http://schemas.microsoft.com/office/drawing/2014/main" id="{BF012080-9412-4349-82DD-DC435CCED4A6}"/>
              </a:ext>
            </a:extLst>
          </p:cNvPr>
          <p:cNvSpPr/>
          <p:nvPr/>
        </p:nvSpPr>
        <p:spPr>
          <a:xfrm>
            <a:off x="904974" y="129276"/>
            <a:ext cx="669303" cy="546755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6" name="Стрілка: шеврон 5">
            <a:extLst>
              <a:ext uri="{FF2B5EF4-FFF2-40B4-BE49-F238E27FC236}">
                <a16:creationId xmlns:a16="http://schemas.microsoft.com/office/drawing/2014/main" id="{E93B16A3-29D3-4B65-BF15-95F9E75BDF67}"/>
              </a:ext>
            </a:extLst>
          </p:cNvPr>
          <p:cNvSpPr/>
          <p:nvPr/>
        </p:nvSpPr>
        <p:spPr>
          <a:xfrm>
            <a:off x="1611984" y="148130"/>
            <a:ext cx="669303" cy="546755"/>
          </a:xfrm>
          <a:prstGeom prst="chevron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9" name="Picture 2" descr="Мальчик думает: векторные изображения и иллюстрации, которые можно скачать  бесплатно | Freepik">
            <a:extLst>
              <a:ext uri="{FF2B5EF4-FFF2-40B4-BE49-F238E27FC236}">
                <a16:creationId xmlns:a16="http://schemas.microsoft.com/office/drawing/2014/main" id="{6F1A79AA-8FD3-0F89-B7AB-B60CAC05F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72" y="694885"/>
            <a:ext cx="2482080" cy="205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0726A72-14C5-6DC3-8DC9-0D89ABE4DB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137" t="27205" r="9166" b="16633"/>
          <a:stretch/>
        </p:blipFill>
        <p:spPr>
          <a:xfrm>
            <a:off x="2650835" y="960580"/>
            <a:ext cx="8146473" cy="5178475"/>
          </a:xfrm>
          <a:prstGeom prst="rect">
            <a:avLst/>
          </a:prstGeom>
        </p:spPr>
      </p:pic>
      <p:pic>
        <p:nvPicPr>
          <p:cNvPr id="11" name="Рисунок 10">
            <a:hlinkClick r:id="rId6"/>
            <a:extLst>
              <a:ext uri="{FF2B5EF4-FFF2-40B4-BE49-F238E27FC236}">
                <a16:creationId xmlns:a16="http://schemas.microsoft.com/office/drawing/2014/main" id="{06A93424-1713-5059-92C2-AFBBA3A037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566" y="5514782"/>
            <a:ext cx="3527814" cy="137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5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46000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accel="46000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8" accel="46000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2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46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accel="46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8" accel="46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2" grpId="0" animBg="1"/>
          <p:bldP spid="5" grpId="0" animBg="1"/>
          <p:bldP spid="6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id="{FDADE4D7-EF7C-4216-B2F1-398CDBD374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3"/>
          <a:stretch/>
        </p:blipFill>
        <p:spPr>
          <a:xfrm>
            <a:off x="0" y="5955031"/>
            <a:ext cx="930442" cy="85701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DC7E74-E39E-3F77-A752-53D9741DAAB1}"/>
              </a:ext>
            </a:extLst>
          </p:cNvPr>
          <p:cNvSpPr txBox="1"/>
          <p:nvPr/>
        </p:nvSpPr>
        <p:spPr>
          <a:xfrm>
            <a:off x="2479249" y="129276"/>
            <a:ext cx="1575515" cy="47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 1.</a:t>
            </a:r>
          </a:p>
        </p:txBody>
      </p:sp>
      <p:sp>
        <p:nvSpPr>
          <p:cNvPr id="11" name="Стрілка: шеврон 10">
            <a:extLst>
              <a:ext uri="{FF2B5EF4-FFF2-40B4-BE49-F238E27FC236}">
                <a16:creationId xmlns:a16="http://schemas.microsoft.com/office/drawing/2014/main" id="{FDCB6670-392C-2A23-58E5-A898C13F270A}"/>
              </a:ext>
            </a:extLst>
          </p:cNvPr>
          <p:cNvSpPr/>
          <p:nvPr/>
        </p:nvSpPr>
        <p:spPr>
          <a:xfrm>
            <a:off x="235671" y="129277"/>
            <a:ext cx="669303" cy="546755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2" name="Стрілка: шеврон 11">
            <a:extLst>
              <a:ext uri="{FF2B5EF4-FFF2-40B4-BE49-F238E27FC236}">
                <a16:creationId xmlns:a16="http://schemas.microsoft.com/office/drawing/2014/main" id="{D84A70C6-3767-383F-8D7B-903C94E97A8A}"/>
              </a:ext>
            </a:extLst>
          </p:cNvPr>
          <p:cNvSpPr/>
          <p:nvPr/>
        </p:nvSpPr>
        <p:spPr>
          <a:xfrm>
            <a:off x="904974" y="129276"/>
            <a:ext cx="669303" cy="546755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3" name="Стрілка: шеврон 12">
            <a:extLst>
              <a:ext uri="{FF2B5EF4-FFF2-40B4-BE49-F238E27FC236}">
                <a16:creationId xmlns:a16="http://schemas.microsoft.com/office/drawing/2014/main" id="{9B2C622E-5268-F233-B9A4-772694AB17BD}"/>
              </a:ext>
            </a:extLst>
          </p:cNvPr>
          <p:cNvSpPr/>
          <p:nvPr/>
        </p:nvSpPr>
        <p:spPr>
          <a:xfrm>
            <a:off x="1611984" y="148130"/>
            <a:ext cx="669303" cy="546755"/>
          </a:xfrm>
          <a:prstGeom prst="chevron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14" name="Picture 2" descr="Мальчик думает: векторные изображения и иллюстрации, которые можно скачать  бесплатно | Freepik">
            <a:extLst>
              <a:ext uri="{FF2B5EF4-FFF2-40B4-BE49-F238E27FC236}">
                <a16:creationId xmlns:a16="http://schemas.microsoft.com/office/drawing/2014/main" id="{10C4F738-2B08-2107-8854-40DE32A81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72" y="694885"/>
            <a:ext cx="2482080" cy="205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31790D-9F43-6AAD-6053-39678315E8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954" t="26397" r="8561" b="16095"/>
          <a:stretch/>
        </p:blipFill>
        <p:spPr>
          <a:xfrm>
            <a:off x="2697018" y="868217"/>
            <a:ext cx="8536691" cy="5163128"/>
          </a:xfrm>
          <a:prstGeom prst="rect">
            <a:avLst/>
          </a:prstGeom>
        </p:spPr>
      </p:pic>
      <p:pic>
        <p:nvPicPr>
          <p:cNvPr id="15" name="Рисунок 14">
            <a:hlinkClick r:id="rId6"/>
            <a:extLst>
              <a:ext uri="{FF2B5EF4-FFF2-40B4-BE49-F238E27FC236}">
                <a16:creationId xmlns:a16="http://schemas.microsoft.com/office/drawing/2014/main" id="{7692E7D0-B793-3221-A0F9-DE7E463BFE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566" y="5514782"/>
            <a:ext cx="3527814" cy="137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id="{FDADE4D7-EF7C-4216-B2F1-398CDBD374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3"/>
          <a:stretch/>
        </p:blipFill>
        <p:spPr>
          <a:xfrm>
            <a:off x="31112" y="78202"/>
            <a:ext cx="930442" cy="85701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Picture 2" descr="Зошит шкільний Kite Hot Wheels HW21-236, 18 аркушів, клітинка | Kite Україна">
            <a:extLst>
              <a:ext uri="{FF2B5EF4-FFF2-40B4-BE49-F238E27FC236}">
                <a16:creationId xmlns:a16="http://schemas.microsoft.com/office/drawing/2014/main" id="{4CEF166A-79E3-E0F1-3498-E50A842BC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9" t="21075" r="2258" b="21864"/>
          <a:stretch/>
        </p:blipFill>
        <p:spPr bwMode="auto">
          <a:xfrm>
            <a:off x="1715244" y="78202"/>
            <a:ext cx="10316136" cy="616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rtoon little boy studying 8390465 Vector Art at Vecteezy">
            <a:extLst>
              <a:ext uri="{FF2B5EF4-FFF2-40B4-BE49-F238E27FC236}">
                <a16:creationId xmlns:a16="http://schemas.microsoft.com/office/drawing/2014/main" id="{DF04E3A0-58C1-91F3-0C7A-95EA36F81E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74"/>
          <a:stretch/>
        </p:blipFill>
        <p:spPr bwMode="auto">
          <a:xfrm>
            <a:off x="31112" y="3985814"/>
            <a:ext cx="1982238" cy="241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D33A85-581F-3CE1-5EC9-8CDED6ED2534}"/>
              </a:ext>
            </a:extLst>
          </p:cNvPr>
          <p:cNvSpPr txBox="1"/>
          <p:nvPr/>
        </p:nvSpPr>
        <p:spPr>
          <a:xfrm>
            <a:off x="2437549" y="729770"/>
            <a:ext cx="4435763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uk-UA" sz="1800" b="1" i="1" u="sng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Тема роботи. </a:t>
            </a:r>
            <a:r>
              <a:rPr lang="uk-UA" sz="1800" b="1" i="1" dirty="0"/>
              <a:t>Вимірювання розмірів малих тіл методом рядів</a:t>
            </a:r>
            <a:r>
              <a:rPr lang="uk-UA" sz="18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E05689-2295-BA99-AAF0-CEE0CFDB7DDA}"/>
              </a:ext>
            </a:extLst>
          </p:cNvPr>
          <p:cNvSpPr txBox="1"/>
          <p:nvPr/>
        </p:nvSpPr>
        <p:spPr>
          <a:xfrm>
            <a:off x="3989258" y="57131"/>
            <a:ext cx="4435763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uk-UA" sz="1800" b="1" i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Число</a:t>
            </a:r>
            <a:endParaRPr lang="uk-UA" sz="1800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A7CBAC-4A44-3C7A-975D-456266F764FB}"/>
              </a:ext>
            </a:extLst>
          </p:cNvPr>
          <p:cNvSpPr txBox="1"/>
          <p:nvPr/>
        </p:nvSpPr>
        <p:spPr>
          <a:xfrm>
            <a:off x="2820555" y="333314"/>
            <a:ext cx="3515591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uk-UA" sz="1800" b="1" i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Експериментальна робота №1</a:t>
            </a:r>
            <a:endParaRPr lang="uk-UA" sz="1800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4FEB0B-022D-B09B-7C5C-8DD6E98E0796}"/>
              </a:ext>
            </a:extLst>
          </p:cNvPr>
          <p:cNvSpPr txBox="1"/>
          <p:nvPr/>
        </p:nvSpPr>
        <p:spPr>
          <a:xfrm>
            <a:off x="2437548" y="3569021"/>
            <a:ext cx="4435763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uk-UA" sz="1800" b="1" i="1" u="sng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Хід роботи</a:t>
            </a:r>
            <a:endParaRPr lang="uk-U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50AE02-3984-F7ED-8DA3-5009B83A35B5}"/>
              </a:ext>
            </a:extLst>
          </p:cNvPr>
          <p:cNvSpPr txBox="1"/>
          <p:nvPr/>
        </p:nvSpPr>
        <p:spPr>
          <a:xfrm>
            <a:off x="2437548" y="3985814"/>
            <a:ext cx="4435763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uk-UA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Дослід 1. Визначив методом рядів діаметр горошини. Отримав результат</a:t>
            </a:r>
          </a:p>
          <a:p>
            <a:pPr>
              <a:lnSpc>
                <a:spcPct val="107000"/>
              </a:lnSpc>
            </a:pPr>
            <a:r>
              <a:rPr lang="en-US" b="1" i="1" dirty="0">
                <a:cs typeface="Times New Roman" panose="02020603050405020304" pitchFamily="18" charset="0"/>
              </a:rPr>
              <a:t>d = </a:t>
            </a:r>
            <a:r>
              <a:rPr lang="uk-UA" b="1" i="1" dirty="0">
                <a:cs typeface="Times New Roman" panose="02020603050405020304" pitchFamily="18" charset="0"/>
              </a:rPr>
              <a:t>6,4</a:t>
            </a:r>
            <a:r>
              <a:rPr lang="en-US" b="1" i="1" dirty="0">
                <a:cs typeface="Times New Roman" panose="02020603050405020304" pitchFamily="18" charset="0"/>
              </a:rPr>
              <a:t> </a:t>
            </a:r>
            <a:r>
              <a:rPr lang="uk-UA" b="1" i="1" dirty="0">
                <a:cs typeface="Times New Roman" panose="02020603050405020304" pitchFamily="18" charset="0"/>
              </a:rPr>
              <a:t>мм = 0,64 см = 0,0064 м.</a:t>
            </a:r>
            <a:endParaRPr lang="uk-UA" i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7FFA2F-F94D-C91D-7E55-EC8803ED750D}"/>
              </a:ext>
            </a:extLst>
          </p:cNvPr>
          <p:cNvSpPr txBox="1"/>
          <p:nvPr/>
        </p:nvSpPr>
        <p:spPr>
          <a:xfrm>
            <a:off x="2437549" y="1361611"/>
            <a:ext cx="4435763" cy="1264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uk-UA" sz="1800" b="1" i="1" u="sng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Мета:</a:t>
            </a:r>
            <a:r>
              <a:rPr lang="uk-UA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визначити методом рядів діаметр горошини, діаметр зернятка чечевиці, товщину провідника в навушниках.</a:t>
            </a:r>
            <a:endParaRPr lang="uk-UA" sz="1800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E2E984-FA2F-6EA4-3C3E-DA68ECBD383D}"/>
              </a:ext>
            </a:extLst>
          </p:cNvPr>
          <p:cNvSpPr txBox="1"/>
          <p:nvPr/>
        </p:nvSpPr>
        <p:spPr>
          <a:xfrm>
            <a:off x="2437547" y="2528671"/>
            <a:ext cx="4435763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uk-UA" sz="1800" b="1" i="1" u="sng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Обладнання:</a:t>
            </a:r>
            <a:r>
              <a:rPr lang="uk-UA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лінійка; невеликі посудини із чечевицею і горохом; дві зубочистки або велика голка; ручка; навушники. </a:t>
            </a:r>
            <a:endParaRPr lang="uk-UA" dirty="0"/>
          </a:p>
        </p:txBody>
      </p:sp>
      <p:pic>
        <p:nvPicPr>
          <p:cNvPr id="13" name="Рисунок 12">
            <a:hlinkClick r:id="rId7"/>
            <a:extLst>
              <a:ext uri="{FF2B5EF4-FFF2-40B4-BE49-F238E27FC236}">
                <a16:creationId xmlns:a16="http://schemas.microsoft.com/office/drawing/2014/main" id="{E126479A-2ECA-6A27-13A9-40976D10F1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566" y="5514782"/>
            <a:ext cx="3527814" cy="137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4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id="{FDADE4D7-EF7C-4216-B2F1-398CDBD374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3"/>
          <a:stretch/>
        </p:blipFill>
        <p:spPr>
          <a:xfrm>
            <a:off x="0" y="5955031"/>
            <a:ext cx="930442" cy="85701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D62A16-7439-A097-C64B-DACDF0DCC822}"/>
              </a:ext>
            </a:extLst>
          </p:cNvPr>
          <p:cNvSpPr txBox="1"/>
          <p:nvPr/>
        </p:nvSpPr>
        <p:spPr>
          <a:xfrm>
            <a:off x="2479249" y="129276"/>
            <a:ext cx="1575515" cy="47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 2.</a:t>
            </a:r>
          </a:p>
        </p:txBody>
      </p:sp>
      <p:sp>
        <p:nvSpPr>
          <p:cNvPr id="10" name="Стрілка: шеврон 9">
            <a:extLst>
              <a:ext uri="{FF2B5EF4-FFF2-40B4-BE49-F238E27FC236}">
                <a16:creationId xmlns:a16="http://schemas.microsoft.com/office/drawing/2014/main" id="{C460163D-BD28-EEAF-C80E-EEF2D38E5301}"/>
              </a:ext>
            </a:extLst>
          </p:cNvPr>
          <p:cNvSpPr/>
          <p:nvPr/>
        </p:nvSpPr>
        <p:spPr>
          <a:xfrm>
            <a:off x="235671" y="129277"/>
            <a:ext cx="669303" cy="546755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1" name="Стрілка: шеврон 10">
            <a:extLst>
              <a:ext uri="{FF2B5EF4-FFF2-40B4-BE49-F238E27FC236}">
                <a16:creationId xmlns:a16="http://schemas.microsoft.com/office/drawing/2014/main" id="{1649497D-1C32-7125-7B12-D92B60D2478A}"/>
              </a:ext>
            </a:extLst>
          </p:cNvPr>
          <p:cNvSpPr/>
          <p:nvPr/>
        </p:nvSpPr>
        <p:spPr>
          <a:xfrm>
            <a:off x="904974" y="129276"/>
            <a:ext cx="669303" cy="546755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2" name="Стрілка: шеврон 11">
            <a:extLst>
              <a:ext uri="{FF2B5EF4-FFF2-40B4-BE49-F238E27FC236}">
                <a16:creationId xmlns:a16="http://schemas.microsoft.com/office/drawing/2014/main" id="{F6284D1C-951F-7382-69B7-3445A21E19AF}"/>
              </a:ext>
            </a:extLst>
          </p:cNvPr>
          <p:cNvSpPr/>
          <p:nvPr/>
        </p:nvSpPr>
        <p:spPr>
          <a:xfrm>
            <a:off x="1611984" y="148130"/>
            <a:ext cx="669303" cy="546755"/>
          </a:xfrm>
          <a:prstGeom prst="chevron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13" name="Picture 2" descr="Мальчик думает: векторные изображения и иллюстрации, которые можно скачать  бесплатно | Freepik">
            <a:extLst>
              <a:ext uri="{FF2B5EF4-FFF2-40B4-BE49-F238E27FC236}">
                <a16:creationId xmlns:a16="http://schemas.microsoft.com/office/drawing/2014/main" id="{7D761EFE-1AEC-8EE2-A626-4F8C9BD4F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72" y="694885"/>
            <a:ext cx="2482080" cy="205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FD59AE-D84B-CE0D-1206-19BF57E974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409" t="28687" r="9469" b="19327"/>
          <a:stretch/>
        </p:blipFill>
        <p:spPr>
          <a:xfrm>
            <a:off x="2623128" y="885593"/>
            <a:ext cx="9066648" cy="5086813"/>
          </a:xfrm>
          <a:prstGeom prst="rect">
            <a:avLst/>
          </a:prstGeom>
        </p:spPr>
      </p:pic>
      <p:pic>
        <p:nvPicPr>
          <p:cNvPr id="14" name="Рисунок 13">
            <a:hlinkClick r:id="rId6"/>
            <a:extLst>
              <a:ext uri="{FF2B5EF4-FFF2-40B4-BE49-F238E27FC236}">
                <a16:creationId xmlns:a16="http://schemas.microsoft.com/office/drawing/2014/main" id="{11EA0722-8C98-902D-B918-D1E0957E9E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566" y="5514782"/>
            <a:ext cx="3527814" cy="137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67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id="{FDADE4D7-EF7C-4216-B2F1-398CDBD374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3"/>
          <a:stretch/>
        </p:blipFill>
        <p:spPr>
          <a:xfrm>
            <a:off x="0" y="5955031"/>
            <a:ext cx="930442" cy="85701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66856D-DA43-C4FC-47E1-4F8A5C14F734}"/>
              </a:ext>
            </a:extLst>
          </p:cNvPr>
          <p:cNvSpPr txBox="1"/>
          <p:nvPr/>
        </p:nvSpPr>
        <p:spPr>
          <a:xfrm>
            <a:off x="2479249" y="129276"/>
            <a:ext cx="1575515" cy="47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 2.</a:t>
            </a:r>
          </a:p>
        </p:txBody>
      </p:sp>
      <p:sp>
        <p:nvSpPr>
          <p:cNvPr id="2" name="Стрілка: шеврон 1">
            <a:extLst>
              <a:ext uri="{FF2B5EF4-FFF2-40B4-BE49-F238E27FC236}">
                <a16:creationId xmlns:a16="http://schemas.microsoft.com/office/drawing/2014/main" id="{25B7DA68-F7BA-4AD5-B5A2-10C05E38319B}"/>
              </a:ext>
            </a:extLst>
          </p:cNvPr>
          <p:cNvSpPr/>
          <p:nvPr/>
        </p:nvSpPr>
        <p:spPr>
          <a:xfrm>
            <a:off x="235671" y="129277"/>
            <a:ext cx="669303" cy="546755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5" name="Стрілка: шеврон 4">
            <a:extLst>
              <a:ext uri="{FF2B5EF4-FFF2-40B4-BE49-F238E27FC236}">
                <a16:creationId xmlns:a16="http://schemas.microsoft.com/office/drawing/2014/main" id="{BF012080-9412-4349-82DD-DC435CCED4A6}"/>
              </a:ext>
            </a:extLst>
          </p:cNvPr>
          <p:cNvSpPr/>
          <p:nvPr/>
        </p:nvSpPr>
        <p:spPr>
          <a:xfrm>
            <a:off x="904974" y="129276"/>
            <a:ext cx="669303" cy="546755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6" name="Стрілка: шеврон 5">
            <a:extLst>
              <a:ext uri="{FF2B5EF4-FFF2-40B4-BE49-F238E27FC236}">
                <a16:creationId xmlns:a16="http://schemas.microsoft.com/office/drawing/2014/main" id="{E93B16A3-29D3-4B65-BF15-95F9E75BDF67}"/>
              </a:ext>
            </a:extLst>
          </p:cNvPr>
          <p:cNvSpPr/>
          <p:nvPr/>
        </p:nvSpPr>
        <p:spPr>
          <a:xfrm>
            <a:off x="1611984" y="148130"/>
            <a:ext cx="669303" cy="546755"/>
          </a:xfrm>
          <a:prstGeom prst="chevron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9" name="Picture 2" descr="Мальчик думает: векторные изображения и иллюстрации, которые можно скачать  бесплатно | Freepik">
            <a:extLst>
              <a:ext uri="{FF2B5EF4-FFF2-40B4-BE49-F238E27FC236}">
                <a16:creationId xmlns:a16="http://schemas.microsoft.com/office/drawing/2014/main" id="{6F1A79AA-8FD3-0F89-B7AB-B60CAC05F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72" y="694885"/>
            <a:ext cx="2482080" cy="205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27AEB7-68AD-B993-D2F5-51B95B9157AC}"/>
              </a:ext>
            </a:extLst>
          </p:cNvPr>
          <p:cNvSpPr txBox="1"/>
          <p:nvPr/>
        </p:nvSpPr>
        <p:spPr>
          <a:xfrm>
            <a:off x="2909184" y="1924953"/>
            <a:ext cx="8766259" cy="1655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uk-UA" sz="24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Довжина ряду чечевиці 12 см, або 120 мм. </a:t>
            </a:r>
          </a:p>
          <a:p>
            <a:pPr>
              <a:lnSpc>
                <a:spcPct val="107000"/>
              </a:lnSpc>
            </a:pPr>
            <a:r>
              <a:rPr lang="uk-UA" sz="24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Кількість зернят чечевиці 33 шт.</a:t>
            </a:r>
          </a:p>
          <a:p>
            <a:pPr>
              <a:lnSpc>
                <a:spcPct val="107000"/>
              </a:lnSpc>
            </a:pPr>
            <a:endParaRPr lang="uk-UA" sz="2400" b="1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2400" b="1" i="1" dirty="0">
                <a:cs typeface="Times New Roman" panose="02020603050405020304" pitchFamily="18" charset="0"/>
              </a:rPr>
              <a:t>120 мм : 33 зернятка = 3,6 мм</a:t>
            </a:r>
            <a:endParaRPr lang="uk-UA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5EE358-7C69-9C84-B177-5DA896257F40}"/>
              </a:ext>
            </a:extLst>
          </p:cNvPr>
          <p:cNvSpPr txBox="1"/>
          <p:nvPr/>
        </p:nvSpPr>
        <p:spPr>
          <a:xfrm>
            <a:off x="4439603" y="1253798"/>
            <a:ext cx="4435763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uk-UA" sz="2400" b="1" i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Обчислення</a:t>
            </a:r>
            <a:endParaRPr lang="uk-UA" sz="2400" dirty="0"/>
          </a:p>
        </p:txBody>
      </p:sp>
      <p:pic>
        <p:nvPicPr>
          <p:cNvPr id="12" name="Рисунок 11">
            <a:hlinkClick r:id="rId5"/>
            <a:extLst>
              <a:ext uri="{FF2B5EF4-FFF2-40B4-BE49-F238E27FC236}">
                <a16:creationId xmlns:a16="http://schemas.microsoft.com/office/drawing/2014/main" id="{DD41BD2F-0287-23E7-0F05-33B3F78C14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566" y="5514782"/>
            <a:ext cx="3527814" cy="137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7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id="{FDADE4D7-EF7C-4216-B2F1-398CDBD374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3"/>
          <a:stretch/>
        </p:blipFill>
        <p:spPr>
          <a:xfrm>
            <a:off x="31112" y="78202"/>
            <a:ext cx="930442" cy="85701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Picture 2" descr="Зошит шкільний Kite Hot Wheels HW21-236, 18 аркушів, клітинка | Kite Україна">
            <a:extLst>
              <a:ext uri="{FF2B5EF4-FFF2-40B4-BE49-F238E27FC236}">
                <a16:creationId xmlns:a16="http://schemas.microsoft.com/office/drawing/2014/main" id="{4CEF166A-79E3-E0F1-3498-E50A842BC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9" t="21075" r="2258" b="21864"/>
          <a:stretch/>
        </p:blipFill>
        <p:spPr bwMode="auto">
          <a:xfrm>
            <a:off x="1715244" y="78202"/>
            <a:ext cx="10316136" cy="616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rtoon little boy studying 8390465 Vector Art at Vecteezy">
            <a:extLst>
              <a:ext uri="{FF2B5EF4-FFF2-40B4-BE49-F238E27FC236}">
                <a16:creationId xmlns:a16="http://schemas.microsoft.com/office/drawing/2014/main" id="{DF04E3A0-58C1-91F3-0C7A-95EA36F81E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74"/>
          <a:stretch/>
        </p:blipFill>
        <p:spPr bwMode="auto">
          <a:xfrm>
            <a:off x="31112" y="3985814"/>
            <a:ext cx="1982238" cy="241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D33A85-581F-3CE1-5EC9-8CDED6ED2534}"/>
              </a:ext>
            </a:extLst>
          </p:cNvPr>
          <p:cNvSpPr txBox="1"/>
          <p:nvPr/>
        </p:nvSpPr>
        <p:spPr>
          <a:xfrm>
            <a:off x="2437549" y="729770"/>
            <a:ext cx="4435763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uk-UA" sz="1800" b="1" i="1" u="sng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Тема роботи. </a:t>
            </a:r>
            <a:r>
              <a:rPr lang="uk-UA" sz="1800" b="1" i="1" dirty="0"/>
              <a:t>Вимірювання розмірів малих тіл методом рядів</a:t>
            </a:r>
            <a:r>
              <a:rPr lang="uk-UA" sz="18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E05689-2295-BA99-AAF0-CEE0CFDB7DDA}"/>
              </a:ext>
            </a:extLst>
          </p:cNvPr>
          <p:cNvSpPr txBox="1"/>
          <p:nvPr/>
        </p:nvSpPr>
        <p:spPr>
          <a:xfrm>
            <a:off x="3989258" y="57131"/>
            <a:ext cx="4435763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uk-UA" sz="1800" b="1" i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Число</a:t>
            </a:r>
            <a:endParaRPr lang="uk-UA" sz="1800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A7CBAC-4A44-3C7A-975D-456266F764FB}"/>
              </a:ext>
            </a:extLst>
          </p:cNvPr>
          <p:cNvSpPr txBox="1"/>
          <p:nvPr/>
        </p:nvSpPr>
        <p:spPr>
          <a:xfrm>
            <a:off x="2820555" y="333314"/>
            <a:ext cx="3515591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uk-UA" sz="1800" b="1" i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Експериментальна робота №1</a:t>
            </a:r>
            <a:endParaRPr lang="uk-UA" sz="1800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4FEB0B-022D-B09B-7C5C-8DD6E98E0796}"/>
              </a:ext>
            </a:extLst>
          </p:cNvPr>
          <p:cNvSpPr txBox="1"/>
          <p:nvPr/>
        </p:nvSpPr>
        <p:spPr>
          <a:xfrm>
            <a:off x="2437548" y="3569021"/>
            <a:ext cx="4435763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uk-UA" sz="1800" b="1" i="1" u="sng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Хід роботи</a:t>
            </a:r>
            <a:endParaRPr lang="uk-U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3CB60F-3BCF-CE11-562C-A14A2D17629D}"/>
              </a:ext>
            </a:extLst>
          </p:cNvPr>
          <p:cNvSpPr txBox="1"/>
          <p:nvPr/>
        </p:nvSpPr>
        <p:spPr>
          <a:xfrm>
            <a:off x="2380051" y="4987247"/>
            <a:ext cx="4642314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uk-UA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Дослід 2. Визначив методом рядів діаметр  зернятка чечевиці. Отримав результат </a:t>
            </a:r>
          </a:p>
          <a:p>
            <a:pPr>
              <a:lnSpc>
                <a:spcPct val="107000"/>
              </a:lnSpc>
            </a:pPr>
            <a:r>
              <a:rPr lang="en-US" b="1" i="1" dirty="0">
                <a:cs typeface="Times New Roman" panose="02020603050405020304" pitchFamily="18" charset="0"/>
              </a:rPr>
              <a:t>d = </a:t>
            </a:r>
            <a:r>
              <a:rPr lang="uk-UA" b="1" i="1" dirty="0">
                <a:cs typeface="Times New Roman" panose="02020603050405020304" pitchFamily="18" charset="0"/>
              </a:rPr>
              <a:t>3,6 мм = 0,36 см = 0,0036 м.</a:t>
            </a:r>
            <a:endParaRPr lang="uk-UA" i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245C10-A9F4-6ABB-2BF3-B87B2C5DA11F}"/>
              </a:ext>
            </a:extLst>
          </p:cNvPr>
          <p:cNvSpPr txBox="1"/>
          <p:nvPr/>
        </p:nvSpPr>
        <p:spPr>
          <a:xfrm>
            <a:off x="2437549" y="1361611"/>
            <a:ext cx="4435763" cy="1264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uk-UA" sz="1800" b="1" i="1" u="sng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Мета:</a:t>
            </a:r>
            <a:r>
              <a:rPr lang="uk-UA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визначити методом рядів діаметр горошини, діаметр зернятка чечевиці, товщину провідника в навушниках.</a:t>
            </a:r>
            <a:endParaRPr lang="uk-UA" sz="1800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088ED2-43FD-2709-4F1A-E73BB03724AC}"/>
              </a:ext>
            </a:extLst>
          </p:cNvPr>
          <p:cNvSpPr txBox="1"/>
          <p:nvPr/>
        </p:nvSpPr>
        <p:spPr>
          <a:xfrm>
            <a:off x="2437547" y="2528671"/>
            <a:ext cx="4435763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uk-UA" sz="1800" b="1" i="1" u="sng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Обладнання:</a:t>
            </a:r>
            <a:r>
              <a:rPr lang="uk-UA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лінійка; невеликі посудини із чечевицею і горохом; дві зубочистки або велика голка; ручка; навушники. </a:t>
            </a:r>
            <a:endParaRPr lang="uk-UA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EB74EB-25A3-F1FA-D1F0-3F2F40BA3240}"/>
              </a:ext>
            </a:extLst>
          </p:cNvPr>
          <p:cNvSpPr txBox="1"/>
          <p:nvPr/>
        </p:nvSpPr>
        <p:spPr>
          <a:xfrm>
            <a:off x="2437548" y="3985814"/>
            <a:ext cx="4435763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uk-UA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Дослід 1. Визначив методом рядів діаметр горошини. Отримав результат</a:t>
            </a:r>
          </a:p>
          <a:p>
            <a:pPr>
              <a:lnSpc>
                <a:spcPct val="107000"/>
              </a:lnSpc>
            </a:pPr>
            <a:r>
              <a:rPr lang="en-US" b="1" i="1" dirty="0">
                <a:cs typeface="Times New Roman" panose="02020603050405020304" pitchFamily="18" charset="0"/>
              </a:rPr>
              <a:t>d = </a:t>
            </a:r>
            <a:r>
              <a:rPr lang="uk-UA" b="1" i="1" dirty="0">
                <a:cs typeface="Times New Roman" panose="02020603050405020304" pitchFamily="18" charset="0"/>
              </a:rPr>
              <a:t>6,4</a:t>
            </a:r>
            <a:r>
              <a:rPr lang="en-US" b="1" i="1" dirty="0">
                <a:cs typeface="Times New Roman" panose="02020603050405020304" pitchFamily="18" charset="0"/>
              </a:rPr>
              <a:t> </a:t>
            </a:r>
            <a:r>
              <a:rPr lang="uk-UA" b="1" i="1" dirty="0">
                <a:cs typeface="Times New Roman" panose="02020603050405020304" pitchFamily="18" charset="0"/>
              </a:rPr>
              <a:t>мм = 0,64 см = 0,0064 м.</a:t>
            </a:r>
            <a:endParaRPr lang="uk-UA" i="1" dirty="0"/>
          </a:p>
        </p:txBody>
      </p:sp>
      <p:pic>
        <p:nvPicPr>
          <p:cNvPr id="13" name="Рисунок 12">
            <a:hlinkClick r:id="rId7"/>
            <a:extLst>
              <a:ext uri="{FF2B5EF4-FFF2-40B4-BE49-F238E27FC236}">
                <a16:creationId xmlns:a16="http://schemas.microsoft.com/office/drawing/2014/main" id="{DA8BBDC5-2024-17C5-A80B-A4111E29CD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566" y="5514782"/>
            <a:ext cx="3527814" cy="137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12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id="{FDADE4D7-EF7C-4216-B2F1-398CDBD374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3"/>
          <a:stretch/>
        </p:blipFill>
        <p:spPr>
          <a:xfrm>
            <a:off x="0" y="5955031"/>
            <a:ext cx="930442" cy="85701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DE2603-E72C-CAFF-7F29-D6A66EC5695F}"/>
              </a:ext>
            </a:extLst>
          </p:cNvPr>
          <p:cNvSpPr txBox="1"/>
          <p:nvPr/>
        </p:nvSpPr>
        <p:spPr>
          <a:xfrm>
            <a:off x="2479249" y="129276"/>
            <a:ext cx="1575515" cy="47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 3.</a:t>
            </a:r>
          </a:p>
        </p:txBody>
      </p:sp>
      <p:sp>
        <p:nvSpPr>
          <p:cNvPr id="10" name="Стрілка: шеврон 9">
            <a:extLst>
              <a:ext uri="{FF2B5EF4-FFF2-40B4-BE49-F238E27FC236}">
                <a16:creationId xmlns:a16="http://schemas.microsoft.com/office/drawing/2014/main" id="{634B0D0E-71B8-3C65-AB40-95727866F1A9}"/>
              </a:ext>
            </a:extLst>
          </p:cNvPr>
          <p:cNvSpPr/>
          <p:nvPr/>
        </p:nvSpPr>
        <p:spPr>
          <a:xfrm>
            <a:off x="235671" y="129277"/>
            <a:ext cx="669303" cy="546755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1" name="Стрілка: шеврон 10">
            <a:extLst>
              <a:ext uri="{FF2B5EF4-FFF2-40B4-BE49-F238E27FC236}">
                <a16:creationId xmlns:a16="http://schemas.microsoft.com/office/drawing/2014/main" id="{6FC2FD94-73EF-A30F-60C6-E98C8B1EF701}"/>
              </a:ext>
            </a:extLst>
          </p:cNvPr>
          <p:cNvSpPr/>
          <p:nvPr/>
        </p:nvSpPr>
        <p:spPr>
          <a:xfrm>
            <a:off x="904974" y="129276"/>
            <a:ext cx="669303" cy="546755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2" name="Стрілка: шеврон 11">
            <a:extLst>
              <a:ext uri="{FF2B5EF4-FFF2-40B4-BE49-F238E27FC236}">
                <a16:creationId xmlns:a16="http://schemas.microsoft.com/office/drawing/2014/main" id="{FB563285-F942-EB7B-0520-09544F504525}"/>
              </a:ext>
            </a:extLst>
          </p:cNvPr>
          <p:cNvSpPr/>
          <p:nvPr/>
        </p:nvSpPr>
        <p:spPr>
          <a:xfrm>
            <a:off x="1611984" y="148130"/>
            <a:ext cx="669303" cy="546755"/>
          </a:xfrm>
          <a:prstGeom prst="chevron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13" name="Picture 2" descr="Мальчик думает: векторные изображения и иллюстрации, которые можно скачать  бесплатно | Freepik">
            <a:extLst>
              <a:ext uri="{FF2B5EF4-FFF2-40B4-BE49-F238E27FC236}">
                <a16:creationId xmlns:a16="http://schemas.microsoft.com/office/drawing/2014/main" id="{28B9BC6A-98A6-FD4C-D659-021998E6E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72" y="694885"/>
            <a:ext cx="2482080" cy="205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770FCF-1804-AED0-BAEE-0CB5F707D4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015" t="27879" r="9243" b="19326"/>
          <a:stretch/>
        </p:blipFill>
        <p:spPr>
          <a:xfrm>
            <a:off x="2706253" y="822035"/>
            <a:ext cx="9124703" cy="5237019"/>
          </a:xfrm>
          <a:prstGeom prst="rect">
            <a:avLst/>
          </a:prstGeom>
        </p:spPr>
      </p:pic>
      <p:pic>
        <p:nvPicPr>
          <p:cNvPr id="14" name="Рисунок 13">
            <a:hlinkClick r:id="rId6"/>
            <a:extLst>
              <a:ext uri="{FF2B5EF4-FFF2-40B4-BE49-F238E27FC236}">
                <a16:creationId xmlns:a16="http://schemas.microsoft.com/office/drawing/2014/main" id="{5A408918-D5B2-CB13-C314-FC9ACCC153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566" y="5514782"/>
            <a:ext cx="3527814" cy="137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7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Custom 4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F4745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462</Words>
  <Application>Microsoft Office PowerPoint</Application>
  <PresentationFormat>Широкий екран</PresentationFormat>
  <Paragraphs>61</Paragraphs>
  <Slides>11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Експериментальна робота «Вимірювання розмірів малих тіл методом рядів»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Марина Маркасьян</dc:creator>
  <cp:lastModifiedBy>User</cp:lastModifiedBy>
  <cp:revision>61</cp:revision>
  <dcterms:created xsi:type="dcterms:W3CDTF">2023-02-10T14:56:58Z</dcterms:created>
  <dcterms:modified xsi:type="dcterms:W3CDTF">2024-09-10T18:10:24Z</dcterms:modified>
</cp:coreProperties>
</file>