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8" r:id="rId3"/>
    <p:sldId id="339" r:id="rId4"/>
    <p:sldId id="340" r:id="rId5"/>
    <p:sldId id="341" r:id="rId6"/>
    <p:sldId id="342" r:id="rId7"/>
    <p:sldId id="343" r:id="rId8"/>
    <p:sldId id="352" r:id="rId9"/>
    <p:sldId id="344" r:id="rId10"/>
    <p:sldId id="345" r:id="rId11"/>
    <p:sldId id="348" r:id="rId12"/>
    <p:sldId id="271" r:id="rId1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84ED"/>
    <a:srgbClr val="F5644C"/>
    <a:srgbClr val="0F3187"/>
    <a:srgbClr val="B22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51"/>
  </p:normalViewPr>
  <p:slideViewPr>
    <p:cSldViewPr snapToGrid="0">
      <p:cViewPr varScale="1">
        <p:scale>
          <a:sx n="104" d="100"/>
          <a:sy n="104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88007-ADAD-4070-831C-1510B41BBAF6}" type="datetimeFigureOut">
              <a:rPr lang="uk-UA" smtClean="0"/>
              <a:t>20.10.2024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7031D-6079-4691-936E-33BB4362E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854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1B95B2-A95D-D201-AFF1-7ED6EA4E3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E5C64-7C0A-9DE4-19D2-748CFB4E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F2551F-6158-2508-10F5-164DBEA1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7A9DC-16CE-2F48-D411-F90ECBBD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517AB-C880-05F1-B457-35044364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65AED-40F6-2F0E-FB5A-BE748E81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5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B14D8-F247-41E0-D377-6BB8842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30AF41-2C56-404E-F13A-824A8887B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E2EF0-B45A-BE32-57B6-B1347AAD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6F66E-C556-E3B8-7B31-0FD54123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39993-4E2D-BBA4-D639-CB640F79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30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B065BA-F926-5FD0-5678-DF6BAD05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13FEBE-2FEA-66F0-637A-45BA9483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A7CE6-3990-98D5-3432-3042FAD3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ACD99-FA7A-EA70-8C22-2279E4C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D339-F955-C2BA-0A0A-7B9E51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81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9B040-B387-1CAC-325D-18764E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A5386-C660-E45B-44C4-43AB1595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3E344-205E-671F-AF2C-E1B547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E1867-8F8B-BFF3-CC0C-026B575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12D5F-4C12-1F43-1F33-C9A65A3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85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8C02A-A011-1173-B82B-E54B0F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B7844-FAC2-9C7E-7FC9-0D472088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37676-FB92-8060-5879-C06AA16D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CCDCDE-4F03-2AB2-2F25-32C144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0F9D81-62AE-6AA0-7125-BB15C5B3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14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3D062-4425-9D60-8860-52D7788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1E99D-ADFD-F3BB-8C51-492941D09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7EF27E-A528-0BC6-27A5-DC9B594E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DAC4A9-3E73-AD92-7B86-05A1A862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DA6579-D497-3F7E-E4C0-6DF21BBD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0233-4FE4-9507-8C5D-00E07611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0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E4343-2D39-2A67-F5CE-DAB69296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264FF-12C9-1576-6585-BD872E87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3080B-9435-C377-D8D2-9EF982C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C746C8-1D45-9982-DAC9-809C2177C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47FBD6-3F82-4ECD-55A4-21ABF61B5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60F596-5724-1000-BF04-1356D1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BF29E-1967-2D5B-F360-095290C6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E94024-10EB-8E88-A180-DEEE73E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F7E27-131A-C1A8-7E9F-5D12D7A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1BDBAA-B2A3-13F9-3EAD-FF8CC6F8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FB9A4-76A8-0A34-E74D-9B691C5E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84BE3-03E7-060D-3855-36E671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89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C6ACB9-A759-9B7D-8A23-B7C1F124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54224-1FFB-E129-775C-5B80F84C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37E5B-B512-BA59-8077-98661598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74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C690-56A1-B502-1BE4-91C1FF16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8ECEB9-3575-7275-55A4-D5E4FA76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A71A8D-F1E6-5842-A870-DDCE63B9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8E596-85AF-62E4-B613-990663CC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2EA5A0-15D6-3596-E59E-783FFAD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598C-17E3-A727-DD78-E9AA793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54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8C2F-0CAA-C674-6E6C-B166232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513C53-054C-2F1E-26CA-8C8D73DA0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6E5D19-1074-F7E1-9CAA-9AC3BE71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070542-28BA-C4AE-D59D-83DF59C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2747B3-E881-7CE4-EA4C-12CF3330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44392-C8A2-346F-B842-4696A1D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57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00F3D-1198-7FB6-6AD0-E1BE3356C1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74F1F-D43E-933E-020D-1AA065D0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AF68E-BFC0-624F-412A-19607A85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31973-D871-0356-AFEB-F078BEE81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D822-E1D6-4A37-BD16-9B04252F3360}" type="datetimeFigureOut">
              <a:rPr lang="ru-UA" smtClean="0"/>
              <a:t>10/20/2024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9EF2B-0101-C21C-E784-DB1DB6DA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9B8C0-9231-7967-3808-B3180809E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52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hyperlink" Target="https://youtu.be/cu7CTjOTbKM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u7CTjOTbKM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openxmlformats.org/officeDocument/2006/relationships/hyperlink" Target="https://youtu.be/cu7CTjOTbK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image" Target="../media/image16.jpg"/><Relationship Id="rId7" Type="http://schemas.openxmlformats.org/officeDocument/2006/relationships/hyperlink" Target="https://youtu.be/cu7CTjOTbKM" TargetMode="Externa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11" Type="http://schemas.openxmlformats.org/officeDocument/2006/relationships/image" Target="../media/image29.png"/><Relationship Id="rId5" Type="http://schemas.openxmlformats.org/officeDocument/2006/relationships/image" Target="../media/image18.jpe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hyperlink" Target="https://youtu.be/cu7CTjOTbKM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u7CTjOTbKM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u7CTjOTbKM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cu7CTjOTbK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u7CTjOTbKM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hyperlink" Target="https://youtu.be/cu7CTjOTbKM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youtu.be/cu7CTjOTbKM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00.png"/><Relationship Id="rId5" Type="http://schemas.openxmlformats.org/officeDocument/2006/relationships/image" Target="../media/image14.png"/><Relationship Id="rId10" Type="http://schemas.openxmlformats.org/officeDocument/2006/relationships/image" Target="../media/image190.png"/><Relationship Id="rId4" Type="http://schemas.openxmlformats.org/officeDocument/2006/relationships/image" Target="../media/image3.jp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0.png"/><Relationship Id="rId18" Type="http://schemas.openxmlformats.org/officeDocument/2006/relationships/image" Target="../media/image6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10.png"/><Relationship Id="rId17" Type="http://schemas.openxmlformats.org/officeDocument/2006/relationships/hyperlink" Target="https://youtu.be/cu7CTjOTbKM" TargetMode="External"/><Relationship Id="rId2" Type="http://schemas.openxmlformats.org/officeDocument/2006/relationships/image" Target="../media/image10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40.png"/><Relationship Id="rId10" Type="http://schemas.openxmlformats.org/officeDocument/2006/relationships/image" Target="../media/image26.png"/><Relationship Id="rId4" Type="http://schemas.openxmlformats.org/officeDocument/2006/relationships/image" Target="../media/image3.jpg"/><Relationship Id="rId9" Type="http://schemas.openxmlformats.org/officeDocument/2006/relationships/image" Target="../media/image25.png"/><Relationship Id="rId14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9350CBA-0C80-4B10-A32D-17CAC449B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520" y="1173910"/>
            <a:ext cx="8474696" cy="3224678"/>
          </a:xfrm>
          <a:solidFill>
            <a:schemeClr val="accent4">
              <a:lumMod val="40000"/>
              <a:lumOff val="60000"/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anchor="ctr">
            <a:normAutofit/>
          </a:bodyPr>
          <a:lstStyle/>
          <a:p>
            <a:r>
              <a:rPr lang="uk-UA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Учимося розв’язувати задачі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D6137C3-2CED-4F5E-894C-2AD30BAF2D52}"/>
              </a:ext>
            </a:extLst>
          </p:cNvPr>
          <p:cNvSpPr/>
          <p:nvPr/>
        </p:nvSpPr>
        <p:spPr>
          <a:xfrm>
            <a:off x="11166307" y="103810"/>
            <a:ext cx="930442" cy="93044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C4429DFF-99A5-4486-9CD3-27DA2B3C7EE9}"/>
              </a:ext>
            </a:extLst>
          </p:cNvPr>
          <p:cNvGrpSpPr/>
          <p:nvPr/>
        </p:nvGrpSpPr>
        <p:grpSpPr>
          <a:xfrm>
            <a:off x="3671889" y="103810"/>
            <a:ext cx="6012581" cy="857013"/>
            <a:chOff x="6179419" y="6024791"/>
            <a:chExt cx="6012581" cy="8570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142EC-50F5-4E29-9C8C-1589C6DC684E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Рисунок 7">
              <a:hlinkClick r:id="rId2"/>
              <a:extLst>
                <a:ext uri="{FF2B5EF4-FFF2-40B4-BE49-F238E27FC236}">
                  <a16:creationId xmlns:a16="http://schemas.microsoft.com/office/drawing/2014/main" id="{B76D9281-49F4-404F-8485-9608E77A6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" name="Picture 2" descr="НУШ і перші класи | Черкаська спеціалізована школа №3">
            <a:extLst>
              <a:ext uri="{FF2B5EF4-FFF2-40B4-BE49-F238E27FC236}">
                <a16:creationId xmlns:a16="http://schemas.microsoft.com/office/drawing/2014/main" id="{321A3BE2-5E28-45D6-867B-9C25DA4F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" y="0"/>
            <a:ext cx="1893805" cy="18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ілка: п’ятикутник 12">
            <a:extLst>
              <a:ext uri="{FF2B5EF4-FFF2-40B4-BE49-F238E27FC236}">
                <a16:creationId xmlns:a16="http://schemas.microsoft.com/office/drawing/2014/main" id="{E29E717D-27AD-4689-B97D-8020C5A53F53}"/>
              </a:ext>
            </a:extLst>
          </p:cNvPr>
          <p:cNvSpPr/>
          <p:nvPr/>
        </p:nvSpPr>
        <p:spPr>
          <a:xfrm>
            <a:off x="0" y="1893805"/>
            <a:ext cx="2117520" cy="565608"/>
          </a:xfrm>
          <a:prstGeom prst="homePlate">
            <a:avLst>
              <a:gd name="adj" fmla="val 35000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Урок 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48CFA4-BBC8-2C5E-01C1-F7E19CCA7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95" y="2678545"/>
            <a:ext cx="4718753" cy="4187893"/>
          </a:xfrm>
          <a:prstGeom prst="rect">
            <a:avLst/>
          </a:prstGeom>
        </p:spPr>
      </p:pic>
      <p:pic>
        <p:nvPicPr>
          <p:cNvPr id="10" name="Рисунок 9">
            <a:hlinkClick r:id="rId7"/>
            <a:extLst>
              <a:ext uri="{FF2B5EF4-FFF2-40B4-BE49-F238E27FC236}">
                <a16:creationId xmlns:a16="http://schemas.microsoft.com/office/drawing/2014/main" id="{D586F3CF-5FEC-DAB4-D2FE-008949748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81" y="5304783"/>
            <a:ext cx="4657837" cy="18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56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5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6" y="68759"/>
            <a:ext cx="6348053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Аналіз одержаних результатів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6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477730" y="873495"/>
            <a:ext cx="9458632" cy="125027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Аналізуємо</a:t>
            </a:r>
            <a:r>
              <a:rPr lang="ru-RU" sz="2000" b="1" dirty="0">
                <a:solidFill>
                  <a:srgbClr val="FFFF00"/>
                </a:solidFill>
              </a:rPr>
              <a:t> результат, </a:t>
            </a:r>
            <a:r>
              <a:rPr lang="ru-RU" sz="2000" b="1" dirty="0" err="1">
                <a:solidFill>
                  <a:srgbClr val="FFFF00"/>
                </a:solidFill>
              </a:rPr>
              <a:t>насамперед</a:t>
            </a:r>
            <a:r>
              <a:rPr lang="ru-RU" sz="2000" b="1" dirty="0">
                <a:solidFill>
                  <a:srgbClr val="FFFF00"/>
                </a:solidFill>
              </a:rPr>
              <a:t> — на </a:t>
            </a:r>
            <a:r>
              <a:rPr lang="ru-RU" sz="2000" b="1" dirty="0" err="1">
                <a:solidFill>
                  <a:srgbClr val="FFFF00"/>
                </a:solidFill>
              </a:rPr>
              <a:t>рівні</a:t>
            </a:r>
            <a:r>
              <a:rPr lang="ru-RU" sz="2000" b="1" dirty="0">
                <a:solidFill>
                  <a:srgbClr val="FFFF00"/>
                </a:solidFill>
              </a:rPr>
              <a:t> здорового глузду (</a:t>
            </a:r>
            <a:r>
              <a:rPr lang="ru-RU" sz="2000" b="1" dirty="0" err="1">
                <a:solidFill>
                  <a:srgbClr val="FFFF00"/>
                </a:solidFill>
              </a:rPr>
              <a:t>наприклад</a:t>
            </a:r>
            <a:r>
              <a:rPr lang="ru-RU" sz="2000" b="1" dirty="0">
                <a:solidFill>
                  <a:srgbClr val="FFFF00"/>
                </a:solidFill>
              </a:rPr>
              <a:t>, шлях </a:t>
            </a:r>
            <a:r>
              <a:rPr lang="ru-RU" sz="2000" b="1" dirty="0" err="1">
                <a:solidFill>
                  <a:srgbClr val="FFFF00"/>
                </a:solidFill>
              </a:rPr>
              <a:t>від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школи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додому</a:t>
            </a:r>
            <a:r>
              <a:rPr lang="ru-RU" sz="2000" b="1" dirty="0">
                <a:solidFill>
                  <a:srgbClr val="FFFF00"/>
                </a:solidFill>
              </a:rPr>
              <a:t> навряд </a:t>
            </a:r>
            <a:r>
              <a:rPr lang="ru-RU" sz="2000" b="1" dirty="0" err="1">
                <a:solidFill>
                  <a:srgbClr val="FFFF00"/>
                </a:solidFill>
              </a:rPr>
              <a:t>чи</a:t>
            </a:r>
            <a:r>
              <a:rPr lang="ru-RU" sz="2000" b="1" dirty="0">
                <a:solidFill>
                  <a:srgbClr val="FFFF00"/>
                </a:solidFill>
              </a:rPr>
              <a:t> буде </a:t>
            </a:r>
            <a:r>
              <a:rPr lang="ru-RU" sz="2000" b="1" dirty="0" err="1">
                <a:solidFill>
                  <a:srgbClr val="FFFF00"/>
                </a:solidFill>
              </a:rPr>
              <a:t>подоланий</a:t>
            </a:r>
            <a:r>
              <a:rPr lang="ru-RU" sz="2000" b="1" dirty="0">
                <a:solidFill>
                  <a:srgbClr val="FFFF00"/>
                </a:solidFill>
              </a:rPr>
              <a:t> за добу </a:t>
            </a:r>
            <a:r>
              <a:rPr lang="ru-RU" sz="2000" b="1" dirty="0" err="1">
                <a:solidFill>
                  <a:srgbClr val="FFFF00"/>
                </a:solidFill>
              </a:rPr>
              <a:t>або</a:t>
            </a:r>
            <a:r>
              <a:rPr lang="ru-RU" sz="2000" b="1" dirty="0">
                <a:solidFill>
                  <a:srgbClr val="FFFF00"/>
                </a:solidFill>
              </a:rPr>
              <a:t> за 1 с).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A542B-1A26-F781-CEC8-791A6DD93284}"/>
              </a:ext>
            </a:extLst>
          </p:cNvPr>
          <p:cNvSpPr txBox="1"/>
          <p:nvPr/>
        </p:nvSpPr>
        <p:spPr>
          <a:xfrm>
            <a:off x="4200524" y="2237520"/>
            <a:ext cx="7735837" cy="1065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0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uk-UA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0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тому,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рухаючись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швидкістю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ϑ</a:t>
            </a:r>
            <a:r>
              <a:rPr lang="en-US" sz="2000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uk-UA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км/год,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встиг-нете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початку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уроків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спізнитися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треба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рухатися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удвічі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швидше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таке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отримано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ході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розв’язання</a:t>
            </a:r>
            <a:r>
              <a:rPr lang="ru-RU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D0C77FF3-79FC-A5E9-C963-0E09616B8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20091506">
            <a:off x="4472335" y="4425981"/>
            <a:ext cx="5777323" cy="63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6"/>
            <a:extLst>
              <a:ext uri="{FF2B5EF4-FFF2-40B4-BE49-F238E27FC236}">
                <a16:creationId xmlns:a16="http://schemas.microsoft.com/office/drawing/2014/main" id="{084155B0-6061-19BC-4F68-518179F7E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7" y="68759"/>
            <a:ext cx="4102694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Записуємо</a:t>
            </a:r>
            <a:r>
              <a:rPr lang="ru-RU" sz="2400" b="1" dirty="0"/>
              <a:t> </a:t>
            </a:r>
            <a:r>
              <a:rPr lang="ru-RU" sz="2400" b="1" dirty="0" err="1"/>
              <a:t>відповідь</a:t>
            </a:r>
            <a:endParaRPr lang="uk-UA" sz="2400" b="1" dirty="0"/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7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477730" y="873495"/>
            <a:ext cx="9458632" cy="103658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Записуємо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відповідь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33FAB2-2E34-40BE-71DA-705C21BCA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50" t="44585" r="15547" b="15030"/>
          <a:stretch/>
        </p:blipFill>
        <p:spPr>
          <a:xfrm>
            <a:off x="3952979" y="2044157"/>
            <a:ext cx="7657996" cy="4553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7D612-DB38-3BFA-F741-65ED4B563F0F}"/>
                  </a:ext>
                </a:extLst>
              </p:cNvPr>
              <p:cNvSpPr txBox="1"/>
              <p:nvPr/>
            </p:nvSpPr>
            <p:spPr>
              <a:xfrm>
                <a:off x="5534974" y="5673267"/>
                <a:ext cx="13684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uk-UA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uk-UA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хв,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7D612-DB38-3BFA-F741-65ED4B563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974" y="5673267"/>
                <a:ext cx="136843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1A328DD-298A-9E04-7B0C-C06A60F3B6BF}"/>
              </a:ext>
            </a:extLst>
          </p:cNvPr>
          <p:cNvSpPr txBox="1"/>
          <p:nvPr/>
        </p:nvSpPr>
        <p:spPr>
          <a:xfrm>
            <a:off x="4422648" y="5673267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>
                <a:latin typeface="Alfios" panose="020705020604050D0803" pitchFamily="18" charset="0"/>
                <a:ea typeface="Alfios" panose="020705020604050D0803" pitchFamily="18" charset="0"/>
              </a:rPr>
              <a:t>Відповідь:</a:t>
            </a:r>
            <a:endParaRPr lang="ru-RU" b="1" i="1" u="sng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756002-595E-159B-BF0F-CEC26F3B72BC}"/>
                  </a:ext>
                </a:extLst>
              </p:cNvPr>
              <p:cNvSpPr txBox="1"/>
              <p:nvPr/>
            </p:nvSpPr>
            <p:spPr>
              <a:xfrm>
                <a:off x="6744734" y="5673267"/>
                <a:ext cx="2710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𝝑</m:t>
                    </m:r>
                    <m:r>
                      <a:rPr lang="en-US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k-U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uk-UA" dirty="0"/>
                  <a:t>2 км/год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756002-595E-159B-BF0F-CEC26F3B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734" y="5673267"/>
                <a:ext cx="2710533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E3A082F0-56F5-FC00-5F99-55B5E0C42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9235596" y="5109623"/>
            <a:ext cx="3136145" cy="3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9"/>
            <a:extLst>
              <a:ext uri="{FF2B5EF4-FFF2-40B4-BE49-F238E27FC236}">
                <a16:creationId xmlns:a16="http://schemas.microsoft.com/office/drawing/2014/main" id="{6FD66D91-833F-4AC9-BB8C-0E1A4068CA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9" grpId="0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9" grpId="0"/>
          <p:bldP spid="10" grpId="0"/>
          <p:bldP spid="1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grpSp>
        <p:nvGrpSpPr>
          <p:cNvPr id="13" name="Google Shape;213;p27">
            <a:extLst>
              <a:ext uri="{FF2B5EF4-FFF2-40B4-BE49-F238E27FC236}">
                <a16:creationId xmlns:a16="http://schemas.microsoft.com/office/drawing/2014/main" id="{5FE4772C-ABAF-42D8-0D84-890FDFA6A6E0}"/>
              </a:ext>
            </a:extLst>
          </p:cNvPr>
          <p:cNvGrpSpPr/>
          <p:nvPr/>
        </p:nvGrpSpPr>
        <p:grpSpPr>
          <a:xfrm>
            <a:off x="4954357" y="3956876"/>
            <a:ext cx="2622472" cy="2585815"/>
            <a:chOff x="7297968" y="1984185"/>
            <a:chExt cx="4783126" cy="4716268"/>
          </a:xfrm>
        </p:grpSpPr>
        <p:grpSp>
          <p:nvGrpSpPr>
            <p:cNvPr id="14" name="Google Shape;214;p27">
              <a:extLst>
                <a:ext uri="{FF2B5EF4-FFF2-40B4-BE49-F238E27FC236}">
                  <a16:creationId xmlns:a16="http://schemas.microsoft.com/office/drawing/2014/main" id="{D86AF99D-FE9B-553B-9B15-3598538FBD62}"/>
                </a:ext>
              </a:extLst>
            </p:cNvPr>
            <p:cNvGrpSpPr/>
            <p:nvPr/>
          </p:nvGrpSpPr>
          <p:grpSpPr>
            <a:xfrm>
              <a:off x="7297968" y="1984185"/>
              <a:ext cx="4783126" cy="4716268"/>
              <a:chOff x="6893593" y="2297927"/>
              <a:chExt cx="4783126" cy="4716268"/>
            </a:xfrm>
          </p:grpSpPr>
          <p:sp>
            <p:nvSpPr>
              <p:cNvPr id="53" name="Google Shape;215;p27">
                <a:extLst>
                  <a:ext uri="{FF2B5EF4-FFF2-40B4-BE49-F238E27FC236}">
                    <a16:creationId xmlns:a16="http://schemas.microsoft.com/office/drawing/2014/main" id="{8E30A3DF-E132-C55F-22A2-6BDD25389627}"/>
                  </a:ext>
                </a:extLst>
              </p:cNvPr>
              <p:cNvSpPr/>
              <p:nvPr/>
            </p:nvSpPr>
            <p:spPr>
              <a:xfrm rot="-62248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16;p27">
                <a:extLst>
                  <a:ext uri="{FF2B5EF4-FFF2-40B4-BE49-F238E27FC236}">
                    <a16:creationId xmlns:a16="http://schemas.microsoft.com/office/drawing/2014/main" id="{F84AE9E4-72E7-3788-EA58-43DD414AC5C1}"/>
                  </a:ext>
                </a:extLst>
              </p:cNvPr>
              <p:cNvSpPr/>
              <p:nvPr/>
            </p:nvSpPr>
            <p:spPr>
              <a:xfrm rot="218446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17;p27">
                <a:extLst>
                  <a:ext uri="{FF2B5EF4-FFF2-40B4-BE49-F238E27FC236}">
                    <a16:creationId xmlns:a16="http://schemas.microsoft.com/office/drawing/2014/main" id="{7E4FA59B-AF05-C499-4560-4EF673C6B9B7}"/>
                  </a:ext>
                </a:extLst>
              </p:cNvPr>
              <p:cNvSpPr/>
              <p:nvPr/>
            </p:nvSpPr>
            <p:spPr>
              <a:xfrm rot="7587805">
                <a:off x="8463082" y="243736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18;p27">
                <a:extLst>
                  <a:ext uri="{FF2B5EF4-FFF2-40B4-BE49-F238E27FC236}">
                    <a16:creationId xmlns:a16="http://schemas.microsoft.com/office/drawing/2014/main" id="{7CC16543-4D22-A376-096E-C4BCFD88159D}"/>
                  </a:ext>
                </a:extLst>
              </p:cNvPr>
              <p:cNvSpPr/>
              <p:nvPr/>
            </p:nvSpPr>
            <p:spPr>
              <a:xfrm rot="4623994">
                <a:off x="8398623" y="2414984"/>
                <a:ext cx="1773066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19;p27">
                <a:extLst>
                  <a:ext uri="{FF2B5EF4-FFF2-40B4-BE49-F238E27FC236}">
                    <a16:creationId xmlns:a16="http://schemas.microsoft.com/office/drawing/2014/main" id="{B90B5016-275B-5EE5-EA3F-FCFF80A42CFF}"/>
                  </a:ext>
                </a:extLst>
              </p:cNvPr>
              <p:cNvSpPr/>
              <p:nvPr/>
            </p:nvSpPr>
            <p:spPr>
              <a:xfrm>
                <a:off x="7451150" y="418391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8" name="Google Shape;220;p27">
                <a:extLst>
                  <a:ext uri="{FF2B5EF4-FFF2-40B4-BE49-F238E27FC236}">
                    <a16:creationId xmlns:a16="http://schemas.microsoft.com/office/drawing/2014/main" id="{CABA9D55-CE35-2499-9D18-4C1685E04C21}"/>
                  </a:ext>
                </a:extLst>
              </p:cNvPr>
              <p:cNvSpPr/>
              <p:nvPr/>
            </p:nvSpPr>
            <p:spPr>
              <a:xfrm>
                <a:off x="10434658" y="3710732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9" name="Google Shape;221;p27">
                <a:extLst>
                  <a:ext uri="{FF2B5EF4-FFF2-40B4-BE49-F238E27FC236}">
                    <a16:creationId xmlns:a16="http://schemas.microsoft.com/office/drawing/2014/main" id="{E5AAD4F0-A746-8F19-8FF8-AF2DD45EB0B4}"/>
                  </a:ext>
                </a:extLst>
              </p:cNvPr>
              <p:cNvSpPr/>
              <p:nvPr/>
            </p:nvSpPr>
            <p:spPr>
              <a:xfrm>
                <a:off x="10574371" y="4832067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60" name="Google Shape;222;p27">
                <a:extLst>
                  <a:ext uri="{FF2B5EF4-FFF2-40B4-BE49-F238E27FC236}">
                    <a16:creationId xmlns:a16="http://schemas.microsoft.com/office/drawing/2014/main" id="{FA3B4D0D-B925-ABC9-42A2-8DBE24D52606}"/>
                  </a:ext>
                </a:extLst>
              </p:cNvPr>
              <p:cNvSpPr/>
              <p:nvPr/>
            </p:nvSpPr>
            <p:spPr>
              <a:xfrm>
                <a:off x="9748724" y="648829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</p:grpSp>
        <p:grpSp>
          <p:nvGrpSpPr>
            <p:cNvPr id="15" name="Google Shape;223;p27">
              <a:extLst>
                <a:ext uri="{FF2B5EF4-FFF2-40B4-BE49-F238E27FC236}">
                  <a16:creationId xmlns:a16="http://schemas.microsoft.com/office/drawing/2014/main" id="{A0EEB964-23A9-BCAB-00CE-8CDC800D63C3}"/>
                </a:ext>
              </a:extLst>
            </p:cNvPr>
            <p:cNvGrpSpPr/>
            <p:nvPr/>
          </p:nvGrpSpPr>
          <p:grpSpPr>
            <a:xfrm>
              <a:off x="9143526" y="3838043"/>
              <a:ext cx="1020673" cy="986925"/>
              <a:chOff x="9626306" y="2040643"/>
              <a:chExt cx="1938979" cy="1874868"/>
            </a:xfrm>
          </p:grpSpPr>
          <p:pic>
            <p:nvPicPr>
              <p:cNvPr id="16" name="Google Shape;224;p27">
                <a:extLst>
                  <a:ext uri="{FF2B5EF4-FFF2-40B4-BE49-F238E27FC236}">
                    <a16:creationId xmlns:a16="http://schemas.microsoft.com/office/drawing/2014/main" id="{5ECE2CAB-5D15-E119-0491-8CA75D91E81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37590" y="2040643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17" name="Google Shape;225;p27">
                <a:extLst>
                  <a:ext uri="{FF2B5EF4-FFF2-40B4-BE49-F238E27FC236}">
                    <a16:creationId xmlns:a16="http://schemas.microsoft.com/office/drawing/2014/main" id="{205C74BB-7511-0420-990E-D980F984B7C4}"/>
                  </a:ext>
                </a:extLst>
              </p:cNvPr>
              <p:cNvGrpSpPr/>
              <p:nvPr/>
            </p:nvGrpSpPr>
            <p:grpSpPr>
              <a:xfrm>
                <a:off x="9635666" y="2048145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46" name="Google Shape;226;p27">
                  <a:extLst>
                    <a:ext uri="{FF2B5EF4-FFF2-40B4-BE49-F238E27FC236}">
                      <a16:creationId xmlns:a16="http://schemas.microsoft.com/office/drawing/2014/main" id="{F174DE86-652D-6DC3-68DE-5240C78D8E5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227;p27">
                  <a:extLst>
                    <a:ext uri="{FF2B5EF4-FFF2-40B4-BE49-F238E27FC236}">
                      <a16:creationId xmlns:a16="http://schemas.microsoft.com/office/drawing/2014/main" id="{A0BBD642-5687-04EF-D1D8-31A089BAAA5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" name="Google Shape;228;p27">
                  <a:extLst>
                    <a:ext uri="{FF2B5EF4-FFF2-40B4-BE49-F238E27FC236}">
                      <a16:creationId xmlns:a16="http://schemas.microsoft.com/office/drawing/2014/main" id="{83B61329-06CD-B5E6-2126-441D7325F48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" name="Google Shape;229;p27">
                  <a:extLst>
                    <a:ext uri="{FF2B5EF4-FFF2-40B4-BE49-F238E27FC236}">
                      <a16:creationId xmlns:a16="http://schemas.microsoft.com/office/drawing/2014/main" id="{558482B0-C00A-6395-ABF0-716E29850D4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" name="Google Shape;230;p27">
                  <a:extLst>
                    <a:ext uri="{FF2B5EF4-FFF2-40B4-BE49-F238E27FC236}">
                      <a16:creationId xmlns:a16="http://schemas.microsoft.com/office/drawing/2014/main" id="{1BA1289C-B2C0-6EEB-6626-068AB7F4D4A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" name="Google Shape;231;p27">
                  <a:extLst>
                    <a:ext uri="{FF2B5EF4-FFF2-40B4-BE49-F238E27FC236}">
                      <a16:creationId xmlns:a16="http://schemas.microsoft.com/office/drawing/2014/main" id="{D955C9FE-BB70-B333-2B23-AC723F5442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" name="Google Shape;232;p27">
                  <a:extLst>
                    <a:ext uri="{FF2B5EF4-FFF2-40B4-BE49-F238E27FC236}">
                      <a16:creationId xmlns:a16="http://schemas.microsoft.com/office/drawing/2014/main" id="{1AAFAB82-DBA4-7918-C426-CB157E277FA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" name="Google Shape;233;p27">
                <a:extLst>
                  <a:ext uri="{FF2B5EF4-FFF2-40B4-BE49-F238E27FC236}">
                    <a16:creationId xmlns:a16="http://schemas.microsoft.com/office/drawing/2014/main" id="{B7064F8F-09AA-546C-1BB7-77CD321FCE22}"/>
                  </a:ext>
                </a:extLst>
              </p:cNvPr>
              <p:cNvGrpSpPr/>
              <p:nvPr/>
            </p:nvGrpSpPr>
            <p:grpSpPr>
              <a:xfrm>
                <a:off x="9630509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39" name="Google Shape;234;p27">
                  <a:extLst>
                    <a:ext uri="{FF2B5EF4-FFF2-40B4-BE49-F238E27FC236}">
                      <a16:creationId xmlns:a16="http://schemas.microsoft.com/office/drawing/2014/main" id="{94B9EEC1-6E57-3624-E8B2-7DA4F35E42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Google Shape;235;p27">
                  <a:extLst>
                    <a:ext uri="{FF2B5EF4-FFF2-40B4-BE49-F238E27FC236}">
                      <a16:creationId xmlns:a16="http://schemas.microsoft.com/office/drawing/2014/main" id="{9DD97BB2-2DE6-7477-CDD5-4D4ABE516D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236;p27">
                  <a:extLst>
                    <a:ext uri="{FF2B5EF4-FFF2-40B4-BE49-F238E27FC236}">
                      <a16:creationId xmlns:a16="http://schemas.microsoft.com/office/drawing/2014/main" id="{192C4146-FB96-1C54-C67A-78C1F10D8DD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Google Shape;237;p27">
                  <a:extLst>
                    <a:ext uri="{FF2B5EF4-FFF2-40B4-BE49-F238E27FC236}">
                      <a16:creationId xmlns:a16="http://schemas.microsoft.com/office/drawing/2014/main" id="{A83D1004-118A-45B3-3E43-B63AFF338FF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Google Shape;238;p27">
                  <a:extLst>
                    <a:ext uri="{FF2B5EF4-FFF2-40B4-BE49-F238E27FC236}">
                      <a16:creationId xmlns:a16="http://schemas.microsoft.com/office/drawing/2014/main" id="{15503594-0922-5CD6-D6D0-4DC35599151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Google Shape;239;p27">
                  <a:extLst>
                    <a:ext uri="{FF2B5EF4-FFF2-40B4-BE49-F238E27FC236}">
                      <a16:creationId xmlns:a16="http://schemas.microsoft.com/office/drawing/2014/main" id="{83B24FE4-450D-B7CC-B004-6FBE2413CAC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" name="Google Shape;240;p27">
                  <a:extLst>
                    <a:ext uri="{FF2B5EF4-FFF2-40B4-BE49-F238E27FC236}">
                      <a16:creationId xmlns:a16="http://schemas.microsoft.com/office/drawing/2014/main" id="{5ABD2AB4-242C-D6B8-3349-7E1D813D66E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" name="Google Shape;241;p27">
                <a:extLst>
                  <a:ext uri="{FF2B5EF4-FFF2-40B4-BE49-F238E27FC236}">
                    <a16:creationId xmlns:a16="http://schemas.microsoft.com/office/drawing/2014/main" id="{CAEE491F-4534-A905-7376-98BCEA29BA8B}"/>
                  </a:ext>
                </a:extLst>
              </p:cNvPr>
              <p:cNvGrpSpPr/>
              <p:nvPr/>
            </p:nvGrpSpPr>
            <p:grpSpPr>
              <a:xfrm>
                <a:off x="9638000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26" name="Google Shape;242;p27">
                  <a:extLst>
                    <a:ext uri="{FF2B5EF4-FFF2-40B4-BE49-F238E27FC236}">
                      <a16:creationId xmlns:a16="http://schemas.microsoft.com/office/drawing/2014/main" id="{1D62BB00-58BE-BC5E-6AFF-08661660FC5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97647" y="1981495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Google Shape;243;p27">
                  <a:extLst>
                    <a:ext uri="{FF2B5EF4-FFF2-40B4-BE49-F238E27FC236}">
                      <a16:creationId xmlns:a16="http://schemas.microsoft.com/office/drawing/2014/main" id="{D1440A56-970B-4B60-357D-374FB1F4384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73294" y="166820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Google Shape;244;p27">
                  <a:extLst>
                    <a:ext uri="{FF2B5EF4-FFF2-40B4-BE49-F238E27FC236}">
                      <a16:creationId xmlns:a16="http://schemas.microsoft.com/office/drawing/2014/main" id="{16A606D8-C6E0-DDFB-2BDB-DFB9D7DC7BB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95238" y="173833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Google Shape;245;p27">
                  <a:extLst>
                    <a:ext uri="{FF2B5EF4-FFF2-40B4-BE49-F238E27FC236}">
                      <a16:creationId xmlns:a16="http://schemas.microsoft.com/office/drawing/2014/main" id="{31DD1824-06A8-3C7C-9921-A87A85F9286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351134" y="196000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Google Shape;246;p27">
                  <a:extLst>
                    <a:ext uri="{FF2B5EF4-FFF2-40B4-BE49-F238E27FC236}">
                      <a16:creationId xmlns:a16="http://schemas.microsoft.com/office/drawing/2014/main" id="{C69B9930-054C-E5BA-5CA1-B215B0A425D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451415" y="1638052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Google Shape;247;p27">
                  <a:extLst>
                    <a:ext uri="{FF2B5EF4-FFF2-40B4-BE49-F238E27FC236}">
                      <a16:creationId xmlns:a16="http://schemas.microsoft.com/office/drawing/2014/main" id="{4CA42560-0002-5AB8-FAF2-A756F5FFCE6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16959" y="154843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Google Shape;248;p27">
                  <a:extLst>
                    <a:ext uri="{FF2B5EF4-FFF2-40B4-BE49-F238E27FC236}">
                      <a16:creationId xmlns:a16="http://schemas.microsoft.com/office/drawing/2014/main" id="{B19C7660-0D37-E2E7-45F3-F62C79ABC2A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Google Shape;249;p27">
                  <a:extLst>
                    <a:ext uri="{FF2B5EF4-FFF2-40B4-BE49-F238E27FC236}">
                      <a16:creationId xmlns:a16="http://schemas.microsoft.com/office/drawing/2014/main" id="{C6D51E73-FAAB-8D0C-5C3E-08FEC97F281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Google Shape;250;p27">
                  <a:extLst>
                    <a:ext uri="{FF2B5EF4-FFF2-40B4-BE49-F238E27FC236}">
                      <a16:creationId xmlns:a16="http://schemas.microsoft.com/office/drawing/2014/main" id="{11F1720F-A687-7353-5FC5-257E31562BD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Google Shape;251;p27">
                  <a:extLst>
                    <a:ext uri="{FF2B5EF4-FFF2-40B4-BE49-F238E27FC236}">
                      <a16:creationId xmlns:a16="http://schemas.microsoft.com/office/drawing/2014/main" id="{7446E695-A5C3-7FDF-9C4D-9AF8CC07F7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252;p27">
                  <a:extLst>
                    <a:ext uri="{FF2B5EF4-FFF2-40B4-BE49-F238E27FC236}">
                      <a16:creationId xmlns:a16="http://schemas.microsoft.com/office/drawing/2014/main" id="{6E61DBD7-0B56-EB3F-536A-B6BE4C43A2B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Google Shape;253;p27">
                  <a:extLst>
                    <a:ext uri="{FF2B5EF4-FFF2-40B4-BE49-F238E27FC236}">
                      <a16:creationId xmlns:a16="http://schemas.microsoft.com/office/drawing/2014/main" id="{72047103-2A4F-2397-FE08-FF36BC96C32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254;p27">
                  <a:extLst>
                    <a:ext uri="{FF2B5EF4-FFF2-40B4-BE49-F238E27FC236}">
                      <a16:creationId xmlns:a16="http://schemas.microsoft.com/office/drawing/2014/main" id="{51BAD9FC-B971-9C6F-F916-6BF09A7CECA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Google Shape;255;p27">
                <a:extLst>
                  <a:ext uri="{FF2B5EF4-FFF2-40B4-BE49-F238E27FC236}">
                    <a16:creationId xmlns:a16="http://schemas.microsoft.com/office/drawing/2014/main" id="{9C7593F5-61B2-05C8-6CFB-B872D3ED10FD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660093" y="2324547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256;p27">
                <a:extLst>
                  <a:ext uri="{FF2B5EF4-FFF2-40B4-BE49-F238E27FC236}">
                    <a16:creationId xmlns:a16="http://schemas.microsoft.com/office/drawing/2014/main" id="{6AEC8ACC-D7F9-1A42-D004-008923828D0B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688598" y="2874418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257;p27">
                <a:extLst>
                  <a:ext uri="{FF2B5EF4-FFF2-40B4-BE49-F238E27FC236}">
                    <a16:creationId xmlns:a16="http://schemas.microsoft.com/office/drawing/2014/main" id="{BA53EBCD-4DA0-5640-B5D4-50F47C07AE84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9626306" y="2886504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58;p27">
                <a:extLst>
                  <a:ext uri="{FF2B5EF4-FFF2-40B4-BE49-F238E27FC236}">
                    <a16:creationId xmlns:a16="http://schemas.microsoft.com/office/drawing/2014/main" id="{A213D829-71CB-D6E7-377F-384DAF4075D2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161736" y="3079805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59;p27">
                <a:extLst>
                  <a:ext uri="{FF2B5EF4-FFF2-40B4-BE49-F238E27FC236}">
                    <a16:creationId xmlns:a16="http://schemas.microsoft.com/office/drawing/2014/main" id="{BF62849C-D2B3-FE1F-939D-1D00B662CF9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9639513" y="2324544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60;p27">
                <a:extLst>
                  <a:ext uri="{FF2B5EF4-FFF2-40B4-BE49-F238E27FC236}">
                    <a16:creationId xmlns:a16="http://schemas.microsoft.com/office/drawing/2014/main" id="{06398500-B368-CCE2-2436-C347175F30E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48769" y="2536397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334185" y="665388"/>
            <a:ext cx="11523630" cy="1065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Припустимо, що до початку уроків залишилось 15 хвилин. Відстань від вашого дому до школи становить 1800 м. Чи прийдете ви вчасно, якщо будете йти зі швидкістю 3,6 км/год? З якою найменшою швидкістю ви маєте рухатися, щоб не запізнитись? </a:t>
            </a:r>
          </a:p>
        </p:txBody>
      </p:sp>
      <p:sp>
        <p:nvSpPr>
          <p:cNvPr id="4" name="Стрілка: п’ятикутник 3">
            <a:extLst>
              <a:ext uri="{FF2B5EF4-FFF2-40B4-BE49-F238E27FC236}">
                <a16:creationId xmlns:a16="http://schemas.microsoft.com/office/drawing/2014/main" id="{1958092C-B63B-48F5-B9C7-D93933634076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Задача 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B9D1CB-441A-4EE3-AB48-569773DE4E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5" y="1731064"/>
            <a:ext cx="4041170" cy="5558959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E8E485FE-B360-C952-5CEF-6FAE9091453A}"/>
              </a:ext>
            </a:extLst>
          </p:cNvPr>
          <p:cNvGrpSpPr/>
          <p:nvPr/>
        </p:nvGrpSpPr>
        <p:grpSpPr>
          <a:xfrm>
            <a:off x="5518600" y="2270297"/>
            <a:ext cx="3452957" cy="4127040"/>
            <a:chOff x="5518600" y="2270297"/>
            <a:chExt cx="3452957" cy="4127040"/>
          </a:xfrm>
        </p:grpSpPr>
        <p:pic>
          <p:nvPicPr>
            <p:cNvPr id="1026" name="Picture 2" descr="Зошит шкільний 12 арк. клітинка, м'яка обкладинка">
              <a:extLst>
                <a:ext uri="{FF2B5EF4-FFF2-40B4-BE49-F238E27FC236}">
                  <a16:creationId xmlns:a16="http://schemas.microsoft.com/office/drawing/2014/main" id="{5D11E03B-0B1A-3F25-86BA-54B1AD8F7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0800">
              <a:off x="5518600" y="2270297"/>
              <a:ext cx="3452957" cy="4127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202927-1B60-1700-A343-956E19CF1363}"/>
                </a:ext>
              </a:extLst>
            </p:cNvPr>
            <p:cNvSpPr txBox="1"/>
            <p:nvPr/>
          </p:nvSpPr>
          <p:spPr>
            <a:xfrm rot="20865935">
              <a:off x="6317673" y="3550659"/>
              <a:ext cx="1634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dirty="0">
                  <a:latin typeface="AnastasiaScript" panose="02000505070000020002" pitchFamily="2" charset="0"/>
                </a:rPr>
                <a:t>Фізика</a:t>
              </a:r>
            </a:p>
          </p:txBody>
        </p:sp>
      </p:grpSp>
      <p:pic>
        <p:nvPicPr>
          <p:cNvPr id="1028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3C2915D2-B744-3DC5-ED4C-44DB45B96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7434980" y="4194955"/>
            <a:ext cx="3726445" cy="4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7"/>
            <a:extLst>
              <a:ext uri="{FF2B5EF4-FFF2-40B4-BE49-F238E27FC236}">
                <a16:creationId xmlns:a16="http://schemas.microsoft.com/office/drawing/2014/main" id="{84DBD27A-6BCA-25DA-5BE4-C850003C48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36" y="4993000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7" y="68759"/>
            <a:ext cx="4037473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Аналіз фізичної проблеми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1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AE4AF-5D33-4F78-8306-4F8350313BD1}"/>
              </a:ext>
            </a:extLst>
          </p:cNvPr>
          <p:cNvSpPr txBox="1"/>
          <p:nvPr/>
        </p:nvSpPr>
        <p:spPr>
          <a:xfrm>
            <a:off x="3952979" y="2405486"/>
            <a:ext cx="7826476" cy="12646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треба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знайти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час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руху до школи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зазначеною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ϑ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</a:t>
            </a:r>
          </a:p>
          <a:p>
            <a:pPr>
              <a:lnSpc>
                <a:spcPct val="107000"/>
              </a:lnSpc>
            </a:pP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ϑ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якою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слід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рухатися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витратити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шлях не</a:t>
            </a:r>
          </a:p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ніж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хв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хв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Вважатимемо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рівномірним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3146323" y="873495"/>
            <a:ext cx="8633132" cy="135842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Уважно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читаємо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умову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задачі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з’ясовуємо</a:t>
            </a:r>
            <a:r>
              <a:rPr lang="ru-RU" sz="2000" b="1" dirty="0">
                <a:solidFill>
                  <a:srgbClr val="FFFF00"/>
                </a:solidFill>
              </a:rPr>
              <a:t>, яка </a:t>
            </a:r>
            <a:r>
              <a:rPr lang="ru-RU" sz="2000" b="1" dirty="0" err="1">
                <a:solidFill>
                  <a:srgbClr val="FFFF00"/>
                </a:solidFill>
              </a:rPr>
              <a:t>фізична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ситуація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розглядається</a:t>
            </a:r>
            <a:r>
              <a:rPr lang="ru-RU" sz="2000" b="1" dirty="0">
                <a:solidFill>
                  <a:srgbClr val="FFFF00"/>
                </a:solidFill>
              </a:rPr>
              <a:t>, про </a:t>
            </a:r>
            <a:r>
              <a:rPr lang="ru-RU" sz="2000" b="1" dirty="0" err="1">
                <a:solidFill>
                  <a:srgbClr val="FFFF00"/>
                </a:solidFill>
              </a:rPr>
              <a:t>які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фізичні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величини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йдеться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11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4446A051-4189-DF75-F5FD-5CED398B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9005161" y="4318021"/>
            <a:ext cx="3726445" cy="4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1952451D-88BC-8F2C-1158-6EA4BEDE4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7" y="68759"/>
            <a:ext cx="4037473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Аналіз фізичної проблеми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1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AE4AF-5D33-4F78-8306-4F8350313BD1}"/>
              </a:ext>
            </a:extLst>
          </p:cNvPr>
          <p:cNvSpPr txBox="1"/>
          <p:nvPr/>
        </p:nvSpPr>
        <p:spPr>
          <a:xfrm>
            <a:off x="3952979" y="2503534"/>
            <a:ext cx="782647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надана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км/год, а шлях — в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одиницях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СІ.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Подамо</a:t>
            </a:r>
            <a:endParaRPr lang="ru-RU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 і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швидкості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в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одиницях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СІ: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3165987" y="873495"/>
            <a:ext cx="8750710" cy="143708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Визначаємо</a:t>
            </a:r>
            <a:r>
              <a:rPr lang="ru-RU" sz="2000" b="1" dirty="0">
                <a:solidFill>
                  <a:srgbClr val="FFFF00"/>
                </a:solidFill>
              </a:rPr>
              <a:t>, в </a:t>
            </a:r>
            <a:r>
              <a:rPr lang="ru-RU" sz="2000" b="1" dirty="0" err="1">
                <a:solidFill>
                  <a:srgbClr val="FFFF00"/>
                </a:solidFill>
              </a:rPr>
              <a:t>яких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одиницях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будемо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розв’язувати</a:t>
            </a:r>
            <a:r>
              <a:rPr lang="ru-RU" sz="2000" b="1" dirty="0">
                <a:solidFill>
                  <a:srgbClr val="FFFF00"/>
                </a:solidFill>
              </a:rPr>
              <a:t> задачу. </a:t>
            </a:r>
            <a:r>
              <a:rPr lang="ru-RU" sz="2000" b="1" dirty="0" err="1">
                <a:solidFill>
                  <a:srgbClr val="FFFF00"/>
                </a:solidFill>
              </a:rPr>
              <a:t>Зазвичай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задачі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розв’язують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одиницях</a:t>
            </a:r>
            <a:r>
              <a:rPr lang="ru-RU" sz="2000" b="1" dirty="0">
                <a:solidFill>
                  <a:srgbClr val="FFFF00"/>
                </a:solidFill>
              </a:rPr>
              <a:t> СІ.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18CE3E-98DF-407F-A3AD-FCF60E84C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048" t="64516" r="53306" b="20717"/>
          <a:stretch/>
        </p:blipFill>
        <p:spPr>
          <a:xfrm>
            <a:off x="5555225" y="3465644"/>
            <a:ext cx="3805085" cy="1232465"/>
          </a:xfrm>
          <a:prstGeom prst="rect">
            <a:avLst/>
          </a:prstGeom>
        </p:spPr>
      </p:pic>
      <p:pic>
        <p:nvPicPr>
          <p:cNvPr id="9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A0C246DD-5E89-A640-8C86-680399BC9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8762283" y="3877913"/>
            <a:ext cx="3726445" cy="4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8"/>
            <a:extLst>
              <a:ext uri="{FF2B5EF4-FFF2-40B4-BE49-F238E27FC236}">
                <a16:creationId xmlns:a16="http://schemas.microsoft.com/office/drawing/2014/main" id="{1D8D06CF-D6B5-4178-5D1C-6A765F88B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7" y="68759"/>
            <a:ext cx="4037473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Аналіз фізичної проблеми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1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635044" y="873495"/>
            <a:ext cx="9193161" cy="141742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Якщо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необхідно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виконуємо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пояснювальний</a:t>
            </a:r>
            <a:r>
              <a:rPr lang="ru-RU" sz="2000" b="1" dirty="0">
                <a:solidFill>
                  <a:srgbClr val="FFFF00"/>
                </a:solidFill>
              </a:rPr>
              <a:t> рисунок. Часто </a:t>
            </a:r>
            <a:r>
              <a:rPr lang="ru-RU" sz="2000" b="1" dirty="0" err="1">
                <a:solidFill>
                  <a:srgbClr val="FFFF00"/>
                </a:solidFill>
              </a:rPr>
              <a:t>саме</a:t>
            </a:r>
            <a:r>
              <a:rPr lang="ru-RU" sz="2000" b="1" dirty="0">
                <a:solidFill>
                  <a:srgbClr val="FFFF00"/>
                </a:solidFill>
              </a:rPr>
              <a:t> рисунок </a:t>
            </a:r>
            <a:r>
              <a:rPr lang="ru-RU" sz="2000" b="1" dirty="0" err="1">
                <a:solidFill>
                  <a:srgbClr val="FFFF00"/>
                </a:solidFill>
              </a:rPr>
              <a:t>допомагає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краще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розібратися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задачі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C1B125-85A4-EE87-6900-23CF99AAA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591" t="52390" r="5227" b="26941"/>
          <a:stretch/>
        </p:blipFill>
        <p:spPr>
          <a:xfrm>
            <a:off x="4442691" y="2399630"/>
            <a:ext cx="6354618" cy="3186884"/>
          </a:xfrm>
          <a:prstGeom prst="rect">
            <a:avLst/>
          </a:prstGeom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09296E44-ED43-DCEB-7C42-4599816E3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7" y="68759"/>
            <a:ext cx="5064198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Запис умови задачі в зошит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5B84E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2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595716" y="873495"/>
            <a:ext cx="9350477" cy="162389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Записуємо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коротку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умову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задачі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Під</a:t>
            </a:r>
            <a:r>
              <a:rPr lang="ru-RU" sz="2000" b="1" dirty="0">
                <a:solidFill>
                  <a:srgbClr val="FFFF00"/>
                </a:solidFill>
              </a:rPr>
              <a:t> словом «Дано» </a:t>
            </a:r>
            <a:r>
              <a:rPr lang="ru-RU" sz="2000" b="1" dirty="0" err="1">
                <a:solidFill>
                  <a:srgbClr val="FFFF00"/>
                </a:solidFill>
              </a:rPr>
              <a:t>записуємо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символи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наданих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умові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фізичних</a:t>
            </a:r>
            <a:r>
              <a:rPr lang="ru-RU" sz="2000" b="1" dirty="0">
                <a:solidFill>
                  <a:srgbClr val="FFFF00"/>
                </a:solidFill>
              </a:rPr>
              <a:t> величин та </a:t>
            </a:r>
            <a:r>
              <a:rPr lang="ru-RU" sz="2000" b="1" dirty="0" err="1">
                <a:solidFill>
                  <a:srgbClr val="FFFF00"/>
                </a:solidFill>
              </a:rPr>
              <a:t>їхні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значення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обраних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одиницях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Під</a:t>
            </a:r>
            <a:r>
              <a:rPr lang="ru-RU" sz="2000" b="1" dirty="0">
                <a:solidFill>
                  <a:srgbClr val="FFFF00"/>
                </a:solidFill>
              </a:rPr>
              <a:t> словом «</a:t>
            </a:r>
            <a:r>
              <a:rPr lang="ru-RU" sz="2000" b="1" dirty="0" err="1">
                <a:solidFill>
                  <a:srgbClr val="FFFF00"/>
                </a:solidFill>
              </a:rPr>
              <a:t>Знайти</a:t>
            </a:r>
            <a:r>
              <a:rPr lang="ru-RU" sz="2000" b="1" dirty="0">
                <a:solidFill>
                  <a:srgbClr val="FFFF00"/>
                </a:solidFill>
              </a:rPr>
              <a:t>» </a:t>
            </a:r>
            <a:r>
              <a:rPr lang="ru-RU" sz="2000" b="1" dirty="0" err="1">
                <a:solidFill>
                  <a:srgbClr val="FFFF00"/>
                </a:solidFill>
              </a:rPr>
              <a:t>записуємо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символи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фізичних</a:t>
            </a:r>
            <a:r>
              <a:rPr lang="ru-RU" sz="2000" b="1" dirty="0">
                <a:solidFill>
                  <a:srgbClr val="FFFF00"/>
                </a:solidFill>
              </a:rPr>
              <a:t> величин, </a:t>
            </a:r>
            <a:r>
              <a:rPr lang="ru-RU" sz="2000" b="1" dirty="0" err="1">
                <a:solidFill>
                  <a:srgbClr val="FFFF00"/>
                </a:solidFill>
              </a:rPr>
              <a:t>які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слід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знайти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задачі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Зошит шкільний Kite Hot Wheels HW21-236, 18 аркушів, клітинка | Kite Україна">
            <a:extLst>
              <a:ext uri="{FF2B5EF4-FFF2-40B4-BE49-F238E27FC236}">
                <a16:creationId xmlns:a16="http://schemas.microsoft.com/office/drawing/2014/main" id="{B48B0272-DC99-E7F9-A5F2-C6FF86F46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" t="21075" r="2258" b="21864"/>
          <a:stretch/>
        </p:blipFill>
        <p:spPr bwMode="auto">
          <a:xfrm>
            <a:off x="3952979" y="2469428"/>
            <a:ext cx="7100226" cy="42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4CCD6-CFAD-71DA-30F0-ABC2EEF3B082}"/>
              </a:ext>
            </a:extLst>
          </p:cNvPr>
          <p:cNvSpPr txBox="1"/>
          <p:nvPr/>
        </p:nvSpPr>
        <p:spPr>
          <a:xfrm>
            <a:off x="4422648" y="2497394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Alfios" panose="020705020604050D0803" pitchFamily="18" charset="0"/>
                <a:ea typeface="Alfios" panose="020705020604050D0803" pitchFamily="18" charset="0"/>
              </a:rPr>
              <a:t>Задача 1</a:t>
            </a:r>
            <a:endParaRPr lang="ru-RU" b="1" i="1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47ED2-3FF9-6213-C680-AFC541EBD33E}"/>
              </a:ext>
            </a:extLst>
          </p:cNvPr>
          <p:cNvSpPr txBox="1"/>
          <p:nvPr/>
        </p:nvSpPr>
        <p:spPr>
          <a:xfrm>
            <a:off x="4422648" y="2805515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>
                <a:latin typeface="Alfios" panose="020705020604050D0803" pitchFamily="18" charset="0"/>
                <a:ea typeface="Alfios" panose="020705020604050D0803" pitchFamily="18" charset="0"/>
              </a:rPr>
              <a:t>Дано:</a:t>
            </a:r>
            <a:endParaRPr lang="ru-RU" b="1" i="1" u="sng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F29E2B-CBC1-65FC-241C-2E32CBDCF527}"/>
              </a:ext>
            </a:extLst>
          </p:cNvPr>
          <p:cNvSpPr txBox="1"/>
          <p:nvPr/>
        </p:nvSpPr>
        <p:spPr>
          <a:xfrm>
            <a:off x="4422648" y="3125991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lfios" panose="020705020604050D0803" pitchFamily="18" charset="0"/>
                <a:ea typeface="Alfios" panose="020705020604050D0803" pitchFamily="18" charset="0"/>
              </a:rPr>
              <a:t>l=1800 </a:t>
            </a:r>
            <a:r>
              <a:rPr lang="uk-UA" b="1" i="1" dirty="0">
                <a:latin typeface="Alfios" panose="020705020604050D0803" pitchFamily="18" charset="0"/>
                <a:ea typeface="Alfios" panose="020705020604050D0803" pitchFamily="18" charset="0"/>
              </a:rPr>
              <a:t>м</a:t>
            </a:r>
            <a:endParaRPr lang="ru-RU" b="1" i="1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EE798-17C5-2D99-1F41-8133FF0E72B7}"/>
              </a:ext>
            </a:extLst>
          </p:cNvPr>
          <p:cNvSpPr txBox="1"/>
          <p:nvPr/>
        </p:nvSpPr>
        <p:spPr>
          <a:xfrm>
            <a:off x="4422648" y="3384708"/>
            <a:ext cx="254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ϑ</a:t>
            </a:r>
            <a:r>
              <a:rPr lang="en-US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b="1" i="1" dirty="0">
                <a:latin typeface="Alfios" panose="020705020604050D0803" pitchFamily="18" charset="0"/>
                <a:ea typeface="Alfios" panose="020705020604050D0803" pitchFamily="18" charset="0"/>
              </a:rPr>
              <a:t>=3</a:t>
            </a:r>
            <a:r>
              <a:rPr lang="uk-UA" b="1" i="1" dirty="0">
                <a:latin typeface="Alfios" panose="020705020604050D0803" pitchFamily="18" charset="0"/>
                <a:ea typeface="Alfios" panose="020705020604050D0803" pitchFamily="18" charset="0"/>
              </a:rPr>
              <a:t>,6 км/год = 1 м/с</a:t>
            </a:r>
            <a:endParaRPr lang="ru-RU" b="1" i="1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9C900-C0F0-36BE-289A-721DE0FF5E37}"/>
              </a:ext>
            </a:extLst>
          </p:cNvPr>
          <p:cNvSpPr txBox="1"/>
          <p:nvPr/>
        </p:nvSpPr>
        <p:spPr>
          <a:xfrm>
            <a:off x="4422648" y="3723995"/>
            <a:ext cx="254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b="1" i="1" dirty="0">
                <a:latin typeface="Alfios" panose="020705020604050D0803" pitchFamily="18" charset="0"/>
                <a:ea typeface="Alfios" panose="020705020604050D0803" pitchFamily="18" charset="0"/>
              </a:rPr>
              <a:t>=15 </a:t>
            </a:r>
            <a:r>
              <a:rPr lang="uk-UA" b="1" i="1" dirty="0">
                <a:latin typeface="Alfios" panose="020705020604050D0803" pitchFamily="18" charset="0"/>
                <a:ea typeface="Alfios" panose="020705020604050D0803" pitchFamily="18" charset="0"/>
              </a:rPr>
              <a:t>хв = 900 с</a:t>
            </a:r>
            <a:endParaRPr lang="ru-RU" b="1" i="1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7D796-FC0D-1AD4-189A-51F06D65E383}"/>
              </a:ext>
            </a:extLst>
          </p:cNvPr>
          <p:cNvSpPr txBox="1"/>
          <p:nvPr/>
        </p:nvSpPr>
        <p:spPr>
          <a:xfrm>
            <a:off x="4422648" y="4066108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u="sng" dirty="0">
                <a:latin typeface="Alfios" panose="020705020604050D0803" pitchFamily="18" charset="0"/>
                <a:ea typeface="Alfios" panose="020705020604050D0803" pitchFamily="18" charset="0"/>
              </a:rPr>
              <a:t>Знайти:</a:t>
            </a:r>
          </a:p>
          <a:p>
            <a:endParaRPr lang="ru-RU" b="1" i="1" u="sng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F73E1-EF4C-3584-1A28-3CA20E696DD3}"/>
              </a:ext>
            </a:extLst>
          </p:cNvPr>
          <p:cNvSpPr txBox="1"/>
          <p:nvPr/>
        </p:nvSpPr>
        <p:spPr>
          <a:xfrm>
            <a:off x="4430638" y="4343244"/>
            <a:ext cx="254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uk-UA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Alfios" panose="020705020604050D0803" pitchFamily="18" charset="0"/>
                <a:ea typeface="Alfios" panose="020705020604050D0803" pitchFamily="18" charset="0"/>
              </a:rPr>
              <a:t>- ?</a:t>
            </a:r>
            <a:endParaRPr lang="ru-RU" b="1" i="1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792FD-5D10-7221-35B9-54FB907B5D4E}"/>
              </a:ext>
            </a:extLst>
          </p:cNvPr>
          <p:cNvSpPr txBox="1"/>
          <p:nvPr/>
        </p:nvSpPr>
        <p:spPr>
          <a:xfrm>
            <a:off x="4422648" y="4655175"/>
            <a:ext cx="254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ϑ</a:t>
            </a:r>
            <a:r>
              <a:rPr lang="uk-UA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b="1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Alfios" panose="020705020604050D0803" pitchFamily="18" charset="0"/>
                <a:ea typeface="Alfios" panose="020705020604050D0803" pitchFamily="18" charset="0"/>
              </a:rPr>
              <a:t>- ?</a:t>
            </a:r>
            <a:endParaRPr lang="ru-RU" b="1" i="1" dirty="0">
              <a:latin typeface="Alfios" panose="020705020604050D0803" pitchFamily="18" charset="0"/>
              <a:ea typeface="Alfios" panose="020705020604050D0803" pitchFamily="18" charset="0"/>
            </a:endParaRPr>
          </a:p>
        </p:txBody>
      </p: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CE87E3A5-C6A1-14A6-AEF4-71D5A821033B}"/>
              </a:ext>
            </a:extLst>
          </p:cNvPr>
          <p:cNvCxnSpPr>
            <a:cxnSpLocks/>
          </p:cNvCxnSpPr>
          <p:nvPr/>
        </p:nvCxnSpPr>
        <p:spPr>
          <a:xfrm>
            <a:off x="6944302" y="2964985"/>
            <a:ext cx="0" cy="20595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7FF3C4E1-09BB-0FB3-C109-8E0CE8868336}"/>
              </a:ext>
            </a:extLst>
          </p:cNvPr>
          <p:cNvCxnSpPr>
            <a:cxnSpLocks/>
          </p:cNvCxnSpPr>
          <p:nvPr/>
        </p:nvCxnSpPr>
        <p:spPr>
          <a:xfrm>
            <a:off x="4430638" y="4066108"/>
            <a:ext cx="25136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82F28099-0B7C-2398-91BC-8EF458DB6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6355374" y="3894455"/>
            <a:ext cx="3136145" cy="3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hlinkClick r:id="rId8"/>
            <a:extLst>
              <a:ext uri="{FF2B5EF4-FFF2-40B4-BE49-F238E27FC236}">
                <a16:creationId xmlns:a16="http://schemas.microsoft.com/office/drawing/2014/main" id="{14D8C1EC-E178-95AF-F0DA-BF5DC0C538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8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9" grpId="0"/>
          <p:bldP spid="10" grpId="0"/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8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9" grpId="0"/>
          <p:bldP spid="10" grpId="0"/>
          <p:bldP spid="13" grpId="0"/>
          <p:bldP spid="14" grpId="0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7" y="68759"/>
            <a:ext cx="4558582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Пошук математичної моделі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3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477730" y="873495"/>
            <a:ext cx="9458632" cy="161406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У </a:t>
            </a:r>
            <a:r>
              <a:rPr lang="ru-RU" sz="2000" b="1" dirty="0" err="1">
                <a:solidFill>
                  <a:srgbClr val="FFFF00"/>
                </a:solidFill>
              </a:rPr>
              <a:t>фізиці</a:t>
            </a:r>
            <a:r>
              <a:rPr lang="ru-RU" sz="2000" b="1" dirty="0">
                <a:solidFill>
                  <a:srgbClr val="FFFF00"/>
                </a:solidFill>
              </a:rPr>
              <a:t> будь-</a:t>
            </a:r>
            <a:r>
              <a:rPr lang="ru-RU" sz="2000" b="1" dirty="0" err="1">
                <a:solidFill>
                  <a:srgbClr val="FFFF00"/>
                </a:solidFill>
              </a:rPr>
              <a:t>якому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розрахунку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передує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запис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формули</a:t>
            </a:r>
            <a:r>
              <a:rPr lang="ru-RU" sz="2000" b="1" dirty="0">
                <a:solidFill>
                  <a:srgbClr val="FFFF00"/>
                </a:solidFill>
              </a:rPr>
              <a:t>, тому в </a:t>
            </a:r>
            <a:r>
              <a:rPr lang="ru-RU" sz="2000" b="1" dirty="0" err="1">
                <a:solidFill>
                  <a:srgbClr val="FFFF00"/>
                </a:solidFill>
              </a:rPr>
              <a:t>другій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колонці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записуємо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рівняння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що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пов’язують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фізичні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величини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які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характеризують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наявне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задачі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фізичне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явище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або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фізичне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тіло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6BF656-3328-3501-E743-8AA9C0883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61" t="43638" r="13939" b="13938"/>
          <a:stretch/>
        </p:blipFill>
        <p:spPr>
          <a:xfrm>
            <a:off x="3952979" y="2487561"/>
            <a:ext cx="7034408" cy="4196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FA467D-EB6F-EE08-0463-45D81CFE0837}"/>
                  </a:ext>
                </a:extLst>
              </p:cNvPr>
              <p:cNvSpPr txBox="1"/>
              <p:nvPr/>
            </p:nvSpPr>
            <p:spPr>
              <a:xfrm>
                <a:off x="6931591" y="2899121"/>
                <a:ext cx="1077184" cy="618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uk-UA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uk-UA" sz="1800" b="1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FA467D-EB6F-EE08-0463-45D81CFE0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591" y="2899121"/>
                <a:ext cx="1077184" cy="6184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5427E9-E853-9B42-7ED5-05F6BA83CAC0}"/>
                  </a:ext>
                </a:extLst>
              </p:cNvPr>
              <p:cNvSpPr txBox="1"/>
              <p:nvPr/>
            </p:nvSpPr>
            <p:spPr>
              <a:xfrm>
                <a:off x="6931591" y="3517560"/>
                <a:ext cx="1077184" cy="618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uk-UA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uk-UA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  <m:r>
                            <a:rPr lang="uk-UA" sz="1800" b="1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5427E9-E853-9B42-7ED5-05F6BA83C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591" y="3517560"/>
                <a:ext cx="1077184" cy="618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44FFD-BE82-8E3B-51FC-E57A40BDF9DD}"/>
                  </a:ext>
                </a:extLst>
              </p:cNvPr>
              <p:cNvSpPr txBox="1"/>
              <p:nvPr/>
            </p:nvSpPr>
            <p:spPr>
              <a:xfrm>
                <a:off x="6931591" y="4143541"/>
                <a:ext cx="1077184" cy="618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1800" b="1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44FFD-BE82-8E3B-51FC-E57A40BDF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591" y="4143541"/>
                <a:ext cx="1077184" cy="618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02B9E32C-853E-7F9A-8F47-AD34C7BD7A4C}"/>
              </a:ext>
            </a:extLst>
          </p:cNvPr>
          <p:cNvCxnSpPr>
            <a:cxnSpLocks/>
          </p:cNvCxnSpPr>
          <p:nvPr/>
        </p:nvCxnSpPr>
        <p:spPr>
          <a:xfrm>
            <a:off x="8080952" y="2977685"/>
            <a:ext cx="0" cy="20595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9343346F-C66C-B849-EABE-B1F031CAC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7411858" y="3655127"/>
            <a:ext cx="3136145" cy="3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10"/>
            <a:extLst>
              <a:ext uri="{FF2B5EF4-FFF2-40B4-BE49-F238E27FC236}">
                <a16:creationId xmlns:a16="http://schemas.microsoft.com/office/drawing/2014/main" id="{66035059-016B-514F-DB65-35D9C1E5B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0" grpId="0"/>
          <p:bldP spid="11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0" grpId="0"/>
          <p:bldP spid="11" grpId="0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6" y="68759"/>
            <a:ext cx="4925653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Перевіримо одиниці</a:t>
            </a:r>
            <a:r>
              <a:rPr lang="en-US" sz="2400" b="1" i="1" dirty="0"/>
              <a:t> </a:t>
            </a:r>
            <a:r>
              <a:rPr lang="uk-UA" sz="2400" b="1" i="1" dirty="0"/>
              <a:t>вимірювання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4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477730" y="873495"/>
            <a:ext cx="9458632" cy="151668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Перевіряємо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одиниці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шуканої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величини</a:t>
            </a:r>
            <a:r>
              <a:rPr lang="ru-RU" sz="2000" b="1" dirty="0">
                <a:solidFill>
                  <a:srgbClr val="FFFF00"/>
                </a:solidFill>
              </a:rPr>
              <a:t>. Для </a:t>
            </a:r>
            <a:r>
              <a:rPr lang="ru-RU" sz="2000" b="1" dirty="0" err="1">
                <a:solidFill>
                  <a:srgbClr val="FFFF00"/>
                </a:solidFill>
              </a:rPr>
              <a:t>цього</a:t>
            </a:r>
            <a:r>
              <a:rPr lang="ru-RU" sz="2000" b="1" dirty="0">
                <a:solidFill>
                  <a:srgbClr val="FFFF00"/>
                </a:solidFill>
              </a:rPr>
              <a:t> в </a:t>
            </a:r>
            <a:r>
              <a:rPr lang="ru-RU" sz="2000" b="1" dirty="0" err="1">
                <a:solidFill>
                  <a:srgbClr val="FFFF00"/>
                </a:solidFill>
              </a:rPr>
              <a:t>отриману</a:t>
            </a:r>
            <a:r>
              <a:rPr lang="ru-RU" sz="2000" b="1" dirty="0">
                <a:solidFill>
                  <a:srgbClr val="FFFF00"/>
                </a:solidFill>
              </a:rPr>
              <a:t> формулу </a:t>
            </a:r>
            <a:r>
              <a:rPr lang="ru-RU" sz="2000" b="1" dirty="0" err="1">
                <a:solidFill>
                  <a:srgbClr val="FFFF00"/>
                </a:solidFill>
              </a:rPr>
              <a:t>підставляємо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лише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одиниці</a:t>
            </a:r>
            <a:r>
              <a:rPr lang="ru-RU" sz="2000" b="1" dirty="0">
                <a:solidFill>
                  <a:srgbClr val="FFFF00"/>
                </a:solidFill>
              </a:rPr>
              <a:t>, без </a:t>
            </a:r>
            <a:r>
              <a:rPr lang="ru-RU" sz="2000" b="1" dirty="0" err="1">
                <a:solidFill>
                  <a:srgbClr val="FFFF00"/>
                </a:solidFill>
              </a:rPr>
              <a:t>числових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значень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Якщо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отримано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зовсім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іншу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одиницю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  <a:r>
              <a:rPr lang="ru-RU" sz="2000" b="1" dirty="0" err="1">
                <a:solidFill>
                  <a:srgbClr val="FFFF00"/>
                </a:solidFill>
              </a:rPr>
              <a:t>шукаємо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помилку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BEEDFB7B-6473-C6F4-739A-EC75DF8BDC60}"/>
              </a:ext>
            </a:extLst>
          </p:cNvPr>
          <p:cNvGrpSpPr/>
          <p:nvPr/>
        </p:nvGrpSpPr>
        <p:grpSpPr>
          <a:xfrm>
            <a:off x="3952979" y="2487561"/>
            <a:ext cx="7034408" cy="4196662"/>
            <a:chOff x="3952979" y="2487561"/>
            <a:chExt cx="7034408" cy="419666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0D65B59-FF17-6D3E-AC41-77F1337D1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061" t="43638" r="13939" b="13938"/>
            <a:stretch/>
          </p:blipFill>
          <p:spPr>
            <a:xfrm>
              <a:off x="3952979" y="2487561"/>
              <a:ext cx="7034408" cy="41966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B87B9D9-8F03-3F5C-493A-DC5965E7FE99}"/>
                    </a:ext>
                  </a:extLst>
                </p:cNvPr>
                <p:cNvSpPr txBox="1"/>
                <p:nvPr/>
              </p:nvSpPr>
              <p:spPr>
                <a:xfrm>
                  <a:off x="6931591" y="2899121"/>
                  <a:ext cx="1077184" cy="618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uk-UA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uk-UA" sz="1800" b="1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B87B9D9-8F03-3F5C-493A-DC5965E7F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591" y="2899121"/>
                  <a:ext cx="1077184" cy="6184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43C783E-B0CD-8913-D4EC-4E472649320A}"/>
                    </a:ext>
                  </a:extLst>
                </p:cNvPr>
                <p:cNvSpPr txBox="1"/>
                <p:nvPr/>
              </p:nvSpPr>
              <p:spPr>
                <a:xfrm>
                  <a:off x="6931591" y="3517560"/>
                  <a:ext cx="1077184" cy="618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lang="uk-UA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uk-UA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𝝑</m:t>
                            </m:r>
                            <m:r>
                              <a:rPr lang="uk-UA" sz="1800" b="1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43C783E-B0CD-8913-D4EC-4E4726493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591" y="3517560"/>
                  <a:ext cx="1077184" cy="61843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990735A-8191-4DA2-F377-D3606A1FD264}"/>
                    </a:ext>
                  </a:extLst>
                </p:cNvPr>
                <p:cNvSpPr txBox="1"/>
                <p:nvPr/>
              </p:nvSpPr>
              <p:spPr>
                <a:xfrm>
                  <a:off x="6931591" y="4143541"/>
                  <a:ext cx="1077184" cy="618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en-US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1800" b="1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990735A-8191-4DA2-F377-D3606A1FD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591" y="4143541"/>
                  <a:ext cx="1077184" cy="6184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Пряма сполучна лінія 11">
              <a:extLst>
                <a:ext uri="{FF2B5EF4-FFF2-40B4-BE49-F238E27FC236}">
                  <a16:creationId xmlns:a16="http://schemas.microsoft.com/office/drawing/2014/main" id="{BD1EC434-A42E-73A7-52CE-A5B9B885FE0B}"/>
                </a:ext>
              </a:extLst>
            </p:cNvPr>
            <p:cNvCxnSpPr>
              <a:cxnSpLocks/>
            </p:cNvCxnSpPr>
            <p:nvPr/>
          </p:nvCxnSpPr>
          <p:spPr>
            <a:xfrm>
              <a:off x="8080952" y="2977685"/>
              <a:ext cx="0" cy="20595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E69D5E-5AE0-3DE5-5BB0-3525870F8D15}"/>
                  </a:ext>
                </a:extLst>
              </p:cNvPr>
              <p:cNvSpPr txBox="1"/>
              <p:nvPr/>
            </p:nvSpPr>
            <p:spPr>
              <a:xfrm>
                <a:off x="4430110" y="5176413"/>
                <a:ext cx="2837478" cy="546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lang="uk-UA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uk-UA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num>
                          <m:den>
                            <m: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</m:t>
                            </m:r>
                          </m:den>
                        </m:f>
                      </m:den>
                    </m:f>
                    <m:r>
                      <a:rPr lang="uk-UA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uk-UA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  <m:r>
                          <a:rPr lang="uk-UA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∙с</m:t>
                        </m:r>
                      </m:num>
                      <m:den>
                        <m:r>
                          <a:rPr lang="uk-UA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r>
                  <a:rPr lang="uk-UA" b="1" i="1" dirty="0"/>
                  <a:t> = с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E69D5E-5AE0-3DE5-5BB0-3525870F8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10" y="5176413"/>
                <a:ext cx="2837478" cy="546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E8F123-E7FF-D5BF-359F-70DA87DB6267}"/>
                  </a:ext>
                </a:extLst>
              </p:cNvPr>
              <p:cNvSpPr txBox="1"/>
              <p:nvPr/>
            </p:nvSpPr>
            <p:spPr>
              <a:xfrm>
                <a:off x="6249890" y="5116667"/>
                <a:ext cx="1579064" cy="564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  <m:r>
                        <a:rPr lang="en-US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E8F123-E7FF-D5BF-359F-70DA87DB6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890" y="5116667"/>
                <a:ext cx="1579064" cy="5647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02972D4D-FD39-0E9B-6A3A-0080BCBCC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7793403" y="4603366"/>
            <a:ext cx="3136145" cy="3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hlinkClick r:id="rId13"/>
            <a:extLst>
              <a:ext uri="{FF2B5EF4-FFF2-40B4-BE49-F238E27FC236}">
                <a16:creationId xmlns:a16="http://schemas.microsoft.com/office/drawing/2014/main" id="{B2E20E1B-5478-431D-EF0A-86B695681B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6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6" grpId="0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2186346" y="68759"/>
            <a:ext cx="6367103" cy="52000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/>
              <a:t>Пошук математичної моделі і розв’язання </a:t>
            </a:r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34981" y="1766780"/>
            <a:ext cx="3917998" cy="50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ілка: п’ятикутник 4">
            <a:extLst>
              <a:ext uri="{FF2B5EF4-FFF2-40B4-BE49-F238E27FC236}">
                <a16:creationId xmlns:a16="http://schemas.microsoft.com/office/drawing/2014/main" id="{84F9D8FD-BC95-4055-A46E-259F52428EBF}"/>
              </a:ext>
            </a:extLst>
          </p:cNvPr>
          <p:cNvSpPr/>
          <p:nvPr/>
        </p:nvSpPr>
        <p:spPr>
          <a:xfrm>
            <a:off x="0" y="45956"/>
            <a:ext cx="2117520" cy="565608"/>
          </a:xfrm>
          <a:prstGeom prst="homePlat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5 етап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963561" y="5827210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Виноска: зі стрілкою вниз 1">
            <a:extLst>
              <a:ext uri="{FF2B5EF4-FFF2-40B4-BE49-F238E27FC236}">
                <a16:creationId xmlns:a16="http://schemas.microsoft.com/office/drawing/2014/main" id="{D3E42F89-F1B2-40CB-9A3C-4E6FF9A8B10C}"/>
              </a:ext>
            </a:extLst>
          </p:cNvPr>
          <p:cNvSpPr/>
          <p:nvPr/>
        </p:nvSpPr>
        <p:spPr>
          <a:xfrm>
            <a:off x="2534880" y="1037996"/>
            <a:ext cx="9458632" cy="125027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Розв’язуємо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рівняння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відносно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невідомої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величини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</a:p>
          <a:p>
            <a:pPr algn="ctr"/>
            <a:r>
              <a:rPr lang="ru-RU" sz="2000" b="1" dirty="0" err="1">
                <a:solidFill>
                  <a:srgbClr val="FFFF00"/>
                </a:solidFill>
              </a:rPr>
              <a:t>Виконуємо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необхідні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обчислення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uk-UA" sz="2000" b="1" dirty="0">
              <a:solidFill>
                <a:srgbClr val="FFFF00"/>
              </a:solidFill>
            </a:endParaRPr>
          </a:p>
        </p:txBody>
      </p: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F563A451-7AF1-2789-F3B6-D8DDA86C0CC9}"/>
              </a:ext>
            </a:extLst>
          </p:cNvPr>
          <p:cNvGrpSpPr/>
          <p:nvPr/>
        </p:nvGrpSpPr>
        <p:grpSpPr>
          <a:xfrm>
            <a:off x="3853590" y="2438064"/>
            <a:ext cx="7034408" cy="4196662"/>
            <a:chOff x="3952979" y="2487561"/>
            <a:chExt cx="7034408" cy="419666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0D65B59-FF17-6D3E-AC41-77F1337D1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061" t="43638" r="13939" b="13938"/>
            <a:stretch/>
          </p:blipFill>
          <p:spPr>
            <a:xfrm>
              <a:off x="3952979" y="2487561"/>
              <a:ext cx="7034408" cy="41966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B87B9D9-8F03-3F5C-493A-DC5965E7FE99}"/>
                    </a:ext>
                  </a:extLst>
                </p:cNvPr>
                <p:cNvSpPr txBox="1"/>
                <p:nvPr/>
              </p:nvSpPr>
              <p:spPr>
                <a:xfrm>
                  <a:off x="6931591" y="2899121"/>
                  <a:ext cx="1077184" cy="618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uk-UA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uk-UA" sz="1800" b="1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B87B9D9-8F03-3F5C-493A-DC5965E7F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591" y="2899121"/>
                  <a:ext cx="1077184" cy="6184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43C783E-B0CD-8913-D4EC-4E472649320A}"/>
                    </a:ext>
                  </a:extLst>
                </p:cNvPr>
                <p:cNvSpPr txBox="1"/>
                <p:nvPr/>
              </p:nvSpPr>
              <p:spPr>
                <a:xfrm>
                  <a:off x="6931591" y="3517560"/>
                  <a:ext cx="1077184" cy="618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lang="uk-UA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uk-UA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𝝑</m:t>
                            </m:r>
                            <m:r>
                              <a:rPr lang="uk-UA" sz="1800" b="1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43C783E-B0CD-8913-D4EC-4E4726493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591" y="3517560"/>
                  <a:ext cx="1077184" cy="61843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990735A-8191-4DA2-F377-D3606A1FD264}"/>
                    </a:ext>
                  </a:extLst>
                </p:cNvPr>
                <p:cNvSpPr txBox="1"/>
                <p:nvPr/>
              </p:nvSpPr>
              <p:spPr>
                <a:xfrm>
                  <a:off x="6931591" y="4143541"/>
                  <a:ext cx="1077184" cy="6184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en-US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1800" b="1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990735A-8191-4DA2-F377-D3606A1FD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591" y="4143541"/>
                  <a:ext cx="1077184" cy="6184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B52C5E7-21B3-0075-3FBF-EE72C06688A5}"/>
                    </a:ext>
                  </a:extLst>
                </p:cNvPr>
                <p:cNvSpPr txBox="1"/>
                <p:nvPr/>
              </p:nvSpPr>
              <p:spPr>
                <a:xfrm>
                  <a:off x="4430110" y="5176413"/>
                  <a:ext cx="2837478" cy="5466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uk-UA" sz="1800" b="1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f>
                            <m:fPr>
                              <m:ctrlPr>
                                <a:rPr lang="uk-UA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uk-UA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м</m:t>
                              </m:r>
                            </m:num>
                            <m:den>
                              <m:r>
                                <a:rPr lang="uk-UA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den>
                          </m:f>
                        </m:den>
                      </m:f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  <m:r>
                            <a:rPr lang="uk-U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∙с</m:t>
                          </m:r>
                        </m:num>
                        <m:den>
                          <m:r>
                            <a:rPr lang="uk-UA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den>
                      </m:f>
                    </m:oMath>
                  </a14:m>
                  <a:r>
                    <a:rPr lang="uk-UA" b="1" i="1" dirty="0"/>
                    <a:t> = с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B52C5E7-21B3-0075-3FBF-EE72C0668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110" y="5176413"/>
                  <a:ext cx="2837478" cy="5466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A013C0F-F675-2E0D-DC92-8D3B6B8828E9}"/>
                    </a:ext>
                  </a:extLst>
                </p:cNvPr>
                <p:cNvSpPr txBox="1"/>
                <p:nvPr/>
              </p:nvSpPr>
              <p:spPr>
                <a:xfrm>
                  <a:off x="6249890" y="5116667"/>
                  <a:ext cx="1579064" cy="564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𝝑</m:t>
                        </m:r>
                        <m:r>
                          <a:rPr lang="en-US" sz="1800" b="1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  <m:r>
                          <a:rPr lang="uk-UA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num>
                          <m:den>
                            <m:r>
                              <a:rPr lang="uk-UA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</m:t>
                            </m:r>
                          </m:den>
                        </m:f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uk-UA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A013C0F-F675-2E0D-DC92-8D3B6B8828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9890" y="5116667"/>
                  <a:ext cx="1579064" cy="5647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99896F-8977-E9AF-3554-CAE3008EFBFA}"/>
                  </a:ext>
                </a:extLst>
              </p:cNvPr>
              <p:cNvSpPr txBox="1"/>
              <p:nvPr/>
            </p:nvSpPr>
            <p:spPr>
              <a:xfrm>
                <a:off x="8108158" y="2977685"/>
                <a:ext cx="2645605" cy="659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uk-UA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1800 </m:t>
                          </m:r>
                          <m: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uk-UA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uk-UA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м/с</m:t>
                          </m:r>
                        </m:den>
                      </m:f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uk-UA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1800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с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99896F-8977-E9AF-3554-CAE3008EF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158" y="2977685"/>
                <a:ext cx="2645605" cy="65941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AF2335-2DE7-26BA-85ED-1F9BD88E378B}"/>
                  </a:ext>
                </a:extLst>
              </p:cNvPr>
              <p:cNvSpPr txBox="1"/>
              <p:nvPr/>
            </p:nvSpPr>
            <p:spPr>
              <a:xfrm>
                <a:off x="8160903" y="3670573"/>
                <a:ext cx="13932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uk-UA" sz="18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uk-UA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uk-UA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хв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AF2335-2DE7-26BA-85ED-1F9BD88E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903" y="3670573"/>
                <a:ext cx="139324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4DFDA4-7275-496B-0748-8BC2BECAA6B9}"/>
                  </a:ext>
                </a:extLst>
              </p:cNvPr>
              <p:cNvSpPr txBox="1"/>
              <p:nvPr/>
            </p:nvSpPr>
            <p:spPr>
              <a:xfrm>
                <a:off x="8225091" y="4073382"/>
                <a:ext cx="271053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𝝑</m:t>
                    </m:r>
                    <m:r>
                      <a:rPr lang="en-US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uk-U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1800 м</m:t>
                        </m:r>
                      </m:num>
                      <m:den>
                        <m:r>
                          <a:rPr lang="uk-U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900 с</m:t>
                        </m:r>
                      </m:den>
                    </m:f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dirty="0"/>
                  <a:t>2 м/с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4DFDA4-7275-496B-0748-8BC2BECAA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091" y="4073382"/>
                <a:ext cx="2710533" cy="492443"/>
              </a:xfrm>
              <a:prstGeom prst="rect">
                <a:avLst/>
              </a:prstGeom>
              <a:blipFill>
                <a:blip r:embed="rId1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456D69-895A-19CF-006C-255AA2F0A6F4}"/>
                  </a:ext>
                </a:extLst>
              </p:cNvPr>
              <p:cNvSpPr txBox="1"/>
              <p:nvPr/>
            </p:nvSpPr>
            <p:spPr>
              <a:xfrm>
                <a:off x="8198884" y="4607404"/>
                <a:ext cx="2710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𝝑</m:t>
                    </m:r>
                    <m:r>
                      <a:rPr lang="en-US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uk-U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uk-UA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uk-UA" dirty="0"/>
                  <a:t>2 км/год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456D69-895A-19CF-006C-255AA2F0A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884" y="4607404"/>
                <a:ext cx="2710533" cy="369332"/>
              </a:xfrm>
              <a:prstGeom prst="rect">
                <a:avLst/>
              </a:prstGeom>
              <a:blipFill>
                <a:blip r:embed="rId1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Ручка шариковая Buromax BM.8100 купить по цене в 4.9 грн | есть в наличии в  интернет-магазине ТМ Буромакс">
            <a:extLst>
              <a:ext uri="{FF2B5EF4-FFF2-40B4-BE49-F238E27FC236}">
                <a16:creationId xmlns:a16="http://schemas.microsoft.com/office/drawing/2014/main" id="{02972D4D-FD39-0E9B-6A3A-0080BCBCC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2896" r="8321" b="21565"/>
          <a:stretch/>
        </p:blipFill>
        <p:spPr bwMode="auto">
          <a:xfrm rot="18105134">
            <a:off x="9574227" y="4559451"/>
            <a:ext cx="3136145" cy="3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BD1EC434-A42E-73A7-52CE-A5B9B885FE0B}"/>
              </a:ext>
            </a:extLst>
          </p:cNvPr>
          <p:cNvCxnSpPr>
            <a:cxnSpLocks/>
          </p:cNvCxnSpPr>
          <p:nvPr/>
        </p:nvCxnSpPr>
        <p:spPr>
          <a:xfrm>
            <a:off x="8080952" y="2977685"/>
            <a:ext cx="0" cy="20595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hlinkClick r:id="rId17"/>
            <a:extLst>
              <a:ext uri="{FF2B5EF4-FFF2-40B4-BE49-F238E27FC236}">
                <a16:creationId xmlns:a16="http://schemas.microsoft.com/office/drawing/2014/main" id="{661DFF1A-3904-0930-7B81-B1EE407BAC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40" y="77002"/>
            <a:ext cx="3075511" cy="11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" grpId="0" animBg="1"/>
          <p:bldP spid="15" grpId="0"/>
          <p:bldP spid="16" grpId="0"/>
          <p:bldP spid="17" grpId="0"/>
          <p:bldP spid="18" grpId="0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566</Words>
  <Application>Microsoft Office PowerPoint</Application>
  <PresentationFormat>Широкий екран</PresentationFormat>
  <Paragraphs>77</Paragraphs>
  <Slides>12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9" baseType="lpstr">
      <vt:lpstr>Alfios</vt:lpstr>
      <vt:lpstr>AnastasiaScript</vt:lpstr>
      <vt:lpstr>Arial</vt:lpstr>
      <vt:lpstr>Calibri</vt:lpstr>
      <vt:lpstr>Calibri Light</vt:lpstr>
      <vt:lpstr>Cambria Math</vt:lpstr>
      <vt:lpstr>Тема Office</vt:lpstr>
      <vt:lpstr>Учимося розв’язувати задачі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User</cp:lastModifiedBy>
  <cp:revision>132</cp:revision>
  <dcterms:created xsi:type="dcterms:W3CDTF">2023-02-10T14:56:58Z</dcterms:created>
  <dcterms:modified xsi:type="dcterms:W3CDTF">2024-10-20T20:29:50Z</dcterms:modified>
</cp:coreProperties>
</file>