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Archivo Black" panose="020B0604020202020204" charset="0"/>
      <p:regular r:id="rId26"/>
    </p:embeddedFont>
    <p:embeddedFont>
      <p:font typeface="Lora Italics" panose="020B0604020202020204" charset="-52"/>
      <p:regular r:id="rId27"/>
    </p:embeddedFont>
    <p:embeddedFont>
      <p:font typeface="Open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45.svg" Type="http://schemas.openxmlformats.org/officeDocument/2006/relationships/image"/><Relationship Id="rId3" Target="../media/image40.png" Type="http://schemas.openxmlformats.org/officeDocument/2006/relationships/image"/><Relationship Id="rId7" Target="../media/image44.pn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3.svg" Type="http://schemas.openxmlformats.org/officeDocument/2006/relationships/image"/><Relationship Id="rId5" Target="../media/image42.png" Type="http://schemas.openxmlformats.org/officeDocument/2006/relationships/image"/><Relationship Id="rId4" Target="../media/image41.sv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15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ordwall.net/uk/resource/69073442/&#1086;&#1089;&#1085;&#1086;&#1074;&#1080;-&#1079;&#1076;&#1086;&#1088;&#1086;&#1074;&#1103;/&#1073;&#1077;&#1079;&#1087;&#1077;&#1082;&#1072;-&#1086;&#1089;&#1077;&#1083;&#1110;-&#1087;&#1088;&#1072;&#1074;&#1080;&#1083;&#1072;-&#1087;&#1086;&#1074;&#1077;&#1076;&#1110;&#1085;&#1082;&#1080;-&#1079;-&#1077;&#1083;&#1077;&#1082;&#1090;&#1088;&#1080;&#1082;&#1086;&#1102;-&#1090;&#1072;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0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ordwall.net/uk/resource/44942495/&#1087;&#1088;&#1072;&#1074;&#1080;&#1083;&#1072;-&#1073;&#1077;&#1079;&#1087;&#1077;&#1082;&#1080;-&#1076;&#1083;&#1103;-&#1076;&#1110;&#1090;&#1077;&#1081;-&#1087;&#1110;&#1076;-&#1095;&#1072;&#1089;-&#1074;&#1110;&#1081;&#1085;&#1080;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5vJJxePZhb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nDJsS1-prA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ordwall.net/uk/resource/37132429/&#1090;&#1077;&#1093;&#1085;&#1110;&#1082;&#1072;-&#1073;&#1077;&#1079;&#1087;&#1077;&#1082;&#1080;-&#1087;&#1110;&#1076;-&#1095;&#1072;&#1089;-&#1086;&#1089;&#1110;&#1085;&#1085;&#1110;&#1093;-&#1082;&#1072;&#1085;&#1110;&#1082;&#1091;&#1083;-&#1110;-&#1085;&#1077;-&#1090;&#1110;&#1083;&#1100;&#1082;&#1080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svg" Type="http://schemas.openxmlformats.org/officeDocument/2006/relationships/image"/><Relationship Id="rId5" Target="../media/image14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VHrTUoukY6s" TargetMode="External"/></Relationships>
</file>

<file path=ppt/slides/_rels/slide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UG1-AR7T7X0" TargetMode="External"/></Relationships>
</file>

<file path=ppt/slides/_rels/slide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https://wordwall.net/uk/resource/61052147/&#1073;&#1091;&#1083;&#1110;&#1085;&#1075;-&#1095;&#1080;-&#1085;&#1086;&#1088;&#1084;&#1072;&#1083;&#1100;&#1085;&#1072;-&#1087;&#1086;&#1074;&#1077;&#1076;&#1110;&#1085;&#1082;&#1072;" TargetMode="External" Type="http://schemas.openxmlformats.org/officeDocument/2006/relationships/hyperlink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21330">
            <a:off x="4522202" y="1734737"/>
            <a:ext cx="14167639" cy="7119239"/>
          </a:xfrm>
          <a:custGeom>
            <a:avLst/>
            <a:gdLst/>
            <a:ahLst/>
            <a:cxnLst/>
            <a:rect l="l" t="t" r="r" b="b"/>
            <a:pathLst>
              <a:path w="14167639" h="7119239">
                <a:moveTo>
                  <a:pt x="0" y="0"/>
                </a:moveTo>
                <a:lnTo>
                  <a:pt x="14167639" y="0"/>
                </a:lnTo>
                <a:lnTo>
                  <a:pt x="14167639" y="7119238"/>
                </a:lnTo>
                <a:lnTo>
                  <a:pt x="0" y="71192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87945" y="0"/>
            <a:ext cx="8698393" cy="10400373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-11505" r="-1150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9904959" cy="3588846"/>
            <a:chOff x="0" y="0"/>
            <a:chExt cx="2608713" cy="9452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08713" cy="945211"/>
            </a:xfrm>
            <a:custGeom>
              <a:avLst/>
              <a:gdLst/>
              <a:ahLst/>
              <a:cxnLst/>
              <a:rect l="l" t="t" r="r" b="b"/>
              <a:pathLst>
                <a:path w="2608713" h="945211">
                  <a:moveTo>
                    <a:pt x="0" y="0"/>
                  </a:moveTo>
                  <a:lnTo>
                    <a:pt x="2608713" y="0"/>
                  </a:lnTo>
                  <a:lnTo>
                    <a:pt x="2608713" y="945211"/>
                  </a:lnTo>
                  <a:lnTo>
                    <a:pt x="0" y="9452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608713" cy="964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736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6172200"/>
            <a:ext cx="3097322" cy="4114800"/>
          </a:xfrm>
          <a:custGeom>
            <a:avLst/>
            <a:gdLst/>
            <a:ahLst/>
            <a:cxnLst/>
            <a:rect l="l" t="t" r="r" b="b"/>
            <a:pathLst>
              <a:path w="3097322" h="4114800">
                <a:moveTo>
                  <a:pt x="0" y="0"/>
                </a:moveTo>
                <a:lnTo>
                  <a:pt x="3097322" y="0"/>
                </a:lnTo>
                <a:lnTo>
                  <a:pt x="30973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61201" y="4617546"/>
            <a:ext cx="4638606" cy="5665473"/>
          </a:xfrm>
          <a:custGeom>
            <a:avLst/>
            <a:gdLst/>
            <a:ahLst/>
            <a:cxnLst/>
            <a:rect l="l" t="t" r="r" b="b"/>
            <a:pathLst>
              <a:path w="4638606" h="5665473">
                <a:moveTo>
                  <a:pt x="0" y="0"/>
                </a:moveTo>
                <a:lnTo>
                  <a:pt x="4638606" y="0"/>
                </a:lnTo>
                <a:lnTo>
                  <a:pt x="4638606" y="5665473"/>
                </a:lnTo>
                <a:lnTo>
                  <a:pt x="0" y="5665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81215" y="1242490"/>
            <a:ext cx="10199930" cy="390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</a:pPr>
            <a:r>
              <a:rPr lang="en-US" sz="5602" spc="78">
                <a:solidFill>
                  <a:srgbClr val="040506"/>
                </a:solidFill>
                <a:latin typeface="Archivo Black"/>
              </a:rPr>
              <a:t>ІНСТРУКТАЖ ПІД ЧАС ВЕСНЯНИХ КАНІКУЛ  В УМОВАХ ВОЄННОГО СТАНУ</a:t>
            </a:r>
          </a:p>
          <a:p>
            <a:pPr algn="ctr">
              <a:lnSpc>
                <a:spcPts val="7730"/>
              </a:lnSpc>
            </a:pPr>
            <a:endParaRPr lang="en-US" sz="5602" spc="78">
              <a:solidFill>
                <a:srgbClr val="040506"/>
              </a:solidFill>
              <a:latin typeface="Archiv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6400" y="3678594"/>
            <a:ext cx="5485390" cy="5779337"/>
          </a:xfrm>
          <a:custGeom>
            <a:avLst/>
            <a:gdLst/>
            <a:ahLst/>
            <a:cxnLst/>
            <a:rect l="l" t="t" r="r" b="b"/>
            <a:pathLst>
              <a:path w="5485390" h="5779337">
                <a:moveTo>
                  <a:pt x="0" y="0"/>
                </a:moveTo>
                <a:lnTo>
                  <a:pt x="5485389" y="0"/>
                </a:lnTo>
                <a:lnTo>
                  <a:pt x="5485389" y="5779338"/>
                </a:lnTo>
                <a:lnTo>
                  <a:pt x="0" y="5779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04" r="-2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92029" y="3694209"/>
            <a:ext cx="9494986" cy="5779337"/>
          </a:xfrm>
          <a:custGeom>
            <a:avLst/>
            <a:gdLst/>
            <a:ahLst/>
            <a:cxnLst/>
            <a:rect l="l" t="t" r="r" b="b"/>
            <a:pathLst>
              <a:path w="9494986" h="5779337">
                <a:moveTo>
                  <a:pt x="0" y="0"/>
                </a:moveTo>
                <a:lnTo>
                  <a:pt x="9494986" y="0"/>
                </a:lnTo>
                <a:lnTo>
                  <a:pt x="9494986" y="5779338"/>
                </a:lnTo>
                <a:lnTo>
                  <a:pt x="0" y="57793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24" r="-402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61415"/>
            <a:ext cx="18288000" cy="308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5"/>
              </a:lnSpc>
              <a:spcBef>
                <a:spcPct val="0"/>
              </a:spcBef>
            </a:pPr>
            <a:r>
              <a:rPr lang="en-US" sz="4402" spc="61">
                <a:solidFill>
                  <a:srgbClr val="000000"/>
                </a:solidFill>
                <a:latin typeface="Lora Italics"/>
              </a:rPr>
              <a:t>6. НЕ ГРАЙТЕСЯ З ВОГНЕМ У ПРИМІЩЕННІ ТА НА ПРИРОДІ, ОБЕРЕЖНО ПОВОДЬТЕСЯ ІЗ ЛЕГКОЗАЙМИСТИМИ ПРЕДМЕТАМИ/РЕЧОВИНАМИ. БУДЬТЕ ОБЕРЕЖНИЙ З ГАЗОМ ТА ГАЗОВОЮ ПЛИТОЮ!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2775" y="2603880"/>
            <a:ext cx="8432108" cy="5632385"/>
          </a:xfrm>
          <a:custGeom>
            <a:avLst/>
            <a:gdLst/>
            <a:ahLst/>
            <a:cxnLst/>
            <a:rect l="l" t="t" r="r" b="b"/>
            <a:pathLst>
              <a:path w="8432108" h="5632385">
                <a:moveTo>
                  <a:pt x="0" y="0"/>
                </a:moveTo>
                <a:lnTo>
                  <a:pt x="8432108" y="0"/>
                </a:lnTo>
                <a:lnTo>
                  <a:pt x="8432108" y="5632385"/>
                </a:lnTo>
                <a:lnTo>
                  <a:pt x="0" y="5632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4181" y="4061149"/>
            <a:ext cx="8944255" cy="5972775"/>
          </a:xfrm>
          <a:custGeom>
            <a:avLst/>
            <a:gdLst/>
            <a:ahLst/>
            <a:cxnLst/>
            <a:rect l="l" t="t" r="r" b="b"/>
            <a:pathLst>
              <a:path w="8944255" h="5972775">
                <a:moveTo>
                  <a:pt x="0" y="0"/>
                </a:moveTo>
                <a:lnTo>
                  <a:pt x="8944255" y="0"/>
                </a:lnTo>
                <a:lnTo>
                  <a:pt x="8944255" y="5972774"/>
                </a:lnTo>
                <a:lnTo>
                  <a:pt x="0" y="5972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89071"/>
            <a:ext cx="18288000" cy="19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7. БУДЬТЕ ОБЕРЕЖНИМИ ПІД ЧАС КОРИСТУВАННЯ ОБІГРІВАЧАМИ.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74581" y="3382476"/>
            <a:ext cx="6236212" cy="5223482"/>
          </a:xfrm>
          <a:custGeom>
            <a:avLst/>
            <a:gdLst/>
            <a:ahLst/>
            <a:cxnLst/>
            <a:rect l="l" t="t" r="r" b="b"/>
            <a:pathLst>
              <a:path w="6236212" h="5223482">
                <a:moveTo>
                  <a:pt x="0" y="0"/>
                </a:moveTo>
                <a:lnTo>
                  <a:pt x="6236212" y="0"/>
                </a:lnTo>
                <a:lnTo>
                  <a:pt x="6236212" y="5223481"/>
                </a:lnTo>
                <a:lnTo>
                  <a:pt x="0" y="5223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40" r="-58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676" y="3382476"/>
            <a:ext cx="5378604" cy="5223482"/>
          </a:xfrm>
          <a:custGeom>
            <a:avLst/>
            <a:gdLst/>
            <a:ahLst/>
            <a:cxnLst/>
            <a:rect l="l" t="t" r="r" b="b"/>
            <a:pathLst>
              <a:path w="5378604" h="5223482">
                <a:moveTo>
                  <a:pt x="0" y="0"/>
                </a:moveTo>
                <a:lnTo>
                  <a:pt x="5378604" y="0"/>
                </a:lnTo>
                <a:lnTo>
                  <a:pt x="5378604" y="5223481"/>
                </a:lnTo>
                <a:lnTo>
                  <a:pt x="0" y="522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" r="-10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1768" y="3287489"/>
            <a:ext cx="6081231" cy="5413454"/>
          </a:xfrm>
          <a:custGeom>
            <a:avLst/>
            <a:gdLst/>
            <a:ahLst/>
            <a:cxnLst/>
            <a:rect l="l" t="t" r="r" b="b"/>
            <a:pathLst>
              <a:path w="6081231" h="5413454">
                <a:moveTo>
                  <a:pt x="0" y="0"/>
                </a:moveTo>
                <a:lnTo>
                  <a:pt x="6081231" y="0"/>
                </a:lnTo>
                <a:lnTo>
                  <a:pt x="6081231" y="5413455"/>
                </a:lnTo>
                <a:lnTo>
                  <a:pt x="0" y="5413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026" r="-1702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7676" y="500630"/>
            <a:ext cx="18052648" cy="215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8"/>
              </a:lnSpc>
              <a:spcBef>
                <a:spcPct val="0"/>
              </a:spcBef>
            </a:pPr>
            <a:r>
              <a:rPr lang="en-US" sz="6231" spc="87">
                <a:solidFill>
                  <a:srgbClr val="000000"/>
                </a:solidFill>
                <a:latin typeface="Lora Italics"/>
              </a:rPr>
              <a:t>8. БУДЬТЕ ОБЕРЕЖНИМИ З ЕЛЕКТРОПРИЛАДАМИ.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72135" y="3442804"/>
            <a:ext cx="10514584" cy="6636254"/>
          </a:xfrm>
          <a:custGeom>
            <a:avLst/>
            <a:gdLst/>
            <a:ahLst/>
            <a:cxnLst/>
            <a:rect l="l" t="t" r="r" b="b"/>
            <a:pathLst>
              <a:path w="10514584" h="6636254">
                <a:moveTo>
                  <a:pt x="0" y="0"/>
                </a:moveTo>
                <a:lnTo>
                  <a:pt x="10514583" y="0"/>
                </a:lnTo>
                <a:lnTo>
                  <a:pt x="10514583" y="6636254"/>
                </a:lnTo>
                <a:lnTo>
                  <a:pt x="0" y="6636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690" y="3553192"/>
            <a:ext cx="2942456" cy="3256239"/>
          </a:xfrm>
          <a:custGeom>
            <a:avLst/>
            <a:gdLst/>
            <a:ahLst/>
            <a:cxnLst/>
            <a:rect l="l" t="t" r="r" b="b"/>
            <a:pathLst>
              <a:path w="2942456" h="3256239">
                <a:moveTo>
                  <a:pt x="0" y="0"/>
                </a:moveTo>
                <a:lnTo>
                  <a:pt x="2942456" y="0"/>
                </a:lnTo>
                <a:lnTo>
                  <a:pt x="2942456" y="3256239"/>
                </a:lnTo>
                <a:lnTo>
                  <a:pt x="0" y="3256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70821" y="4431212"/>
            <a:ext cx="2392633" cy="5647846"/>
          </a:xfrm>
          <a:custGeom>
            <a:avLst/>
            <a:gdLst/>
            <a:ahLst/>
            <a:cxnLst/>
            <a:rect l="l" t="t" r="r" b="b"/>
            <a:pathLst>
              <a:path w="2392633" h="5647846">
                <a:moveTo>
                  <a:pt x="0" y="0"/>
                </a:moveTo>
                <a:lnTo>
                  <a:pt x="2392633" y="0"/>
                </a:lnTo>
                <a:lnTo>
                  <a:pt x="2392633" y="5647846"/>
                </a:lnTo>
                <a:lnTo>
                  <a:pt x="0" y="5647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7702" y="7105731"/>
            <a:ext cx="3414433" cy="2594969"/>
          </a:xfrm>
          <a:custGeom>
            <a:avLst/>
            <a:gdLst/>
            <a:ahLst/>
            <a:cxnLst/>
            <a:rect l="l" t="t" r="r" b="b"/>
            <a:pathLst>
              <a:path w="3414433" h="2594969">
                <a:moveTo>
                  <a:pt x="0" y="0"/>
                </a:moveTo>
                <a:lnTo>
                  <a:pt x="3414433" y="0"/>
                </a:lnTo>
                <a:lnTo>
                  <a:pt x="3414433" y="2594969"/>
                </a:lnTo>
                <a:lnTo>
                  <a:pt x="0" y="25949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23622"/>
            <a:ext cx="182880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9.БУДЬТЕ ОБЕРЕЖНИМИ, КОЛИ ВИМИКАЮТЬ СВІТЛО! НЕ ЗАЛИШАЙТЕ БЕЗ НАГЛЯДУ УВІМКНЕНІ ЕЛЕКТРОПРИЛАДИ!!!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2725" y="3844641"/>
            <a:ext cx="5987143" cy="4114800"/>
          </a:xfrm>
          <a:custGeom>
            <a:avLst/>
            <a:gdLst/>
            <a:ahLst/>
            <a:cxnLst/>
            <a:rect l="l" t="t" r="r" b="b"/>
            <a:pathLst>
              <a:path w="5987143" h="4114800">
                <a:moveTo>
                  <a:pt x="0" y="0"/>
                </a:moveTo>
                <a:lnTo>
                  <a:pt x="5987143" y="0"/>
                </a:lnTo>
                <a:lnTo>
                  <a:pt x="5987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81433" y="3844641"/>
            <a:ext cx="5564335" cy="6000753"/>
          </a:xfrm>
          <a:custGeom>
            <a:avLst/>
            <a:gdLst/>
            <a:ahLst/>
            <a:cxnLst/>
            <a:rect l="l" t="t" r="r" b="b"/>
            <a:pathLst>
              <a:path w="5564335" h="6000753">
                <a:moveTo>
                  <a:pt x="0" y="0"/>
                </a:moveTo>
                <a:lnTo>
                  <a:pt x="5564335" y="0"/>
                </a:lnTo>
                <a:lnTo>
                  <a:pt x="5564335" y="6000753"/>
                </a:lnTo>
                <a:lnTo>
                  <a:pt x="0" y="6000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13250" y="7290135"/>
            <a:ext cx="4846050" cy="2899754"/>
          </a:xfrm>
          <a:custGeom>
            <a:avLst/>
            <a:gdLst/>
            <a:ahLst/>
            <a:cxnLst/>
            <a:rect l="l" t="t" r="r" b="b"/>
            <a:pathLst>
              <a:path w="4846050" h="2899754">
                <a:moveTo>
                  <a:pt x="0" y="0"/>
                </a:moveTo>
                <a:lnTo>
                  <a:pt x="4846050" y="0"/>
                </a:lnTo>
                <a:lnTo>
                  <a:pt x="4846050" y="2899754"/>
                </a:lnTo>
                <a:lnTo>
                  <a:pt x="0" y="2899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4021" y="5143500"/>
            <a:ext cx="5077138" cy="4910977"/>
          </a:xfrm>
          <a:custGeom>
            <a:avLst/>
            <a:gdLst/>
            <a:ahLst/>
            <a:cxnLst/>
            <a:rect l="l" t="t" r="r" b="b"/>
            <a:pathLst>
              <a:path w="5077138" h="4910977">
                <a:moveTo>
                  <a:pt x="0" y="0"/>
                </a:moveTo>
                <a:lnTo>
                  <a:pt x="5077138" y="0"/>
                </a:lnTo>
                <a:lnTo>
                  <a:pt x="5077138" y="4910977"/>
                </a:lnTo>
                <a:lnTo>
                  <a:pt x="0" y="4910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82292"/>
            <a:ext cx="162306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ПІСЛЯ ВІДНОВЛЕННЯ ЕЛЕКТРОПОСТАЧАННЯ НЕ ВМИКАЙТЕ ОДРАЗУ УСІ ПРИЛАДИ В МЕРЕЖ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01137" y="5921559"/>
            <a:ext cx="4884409" cy="4365441"/>
          </a:xfrm>
          <a:custGeom>
            <a:avLst/>
            <a:gdLst/>
            <a:ahLst/>
            <a:cxnLst/>
            <a:rect l="l" t="t" r="r" b="b"/>
            <a:pathLst>
              <a:path w="4884409" h="4365441">
                <a:moveTo>
                  <a:pt x="0" y="0"/>
                </a:moveTo>
                <a:lnTo>
                  <a:pt x="4884409" y="0"/>
                </a:lnTo>
                <a:lnTo>
                  <a:pt x="4884409" y="4365441"/>
                </a:lnTo>
                <a:lnTo>
                  <a:pt x="0" y="4365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19066" y="2685644"/>
            <a:ext cx="6254644" cy="3405306"/>
          </a:xfrm>
          <a:custGeom>
            <a:avLst/>
            <a:gdLst/>
            <a:ahLst/>
            <a:cxnLst/>
            <a:rect l="l" t="t" r="r" b="b"/>
            <a:pathLst>
              <a:path w="6254644" h="3405306">
                <a:moveTo>
                  <a:pt x="0" y="0"/>
                </a:moveTo>
                <a:lnTo>
                  <a:pt x="6254644" y="0"/>
                </a:lnTo>
                <a:lnTo>
                  <a:pt x="6254644" y="3405306"/>
                </a:lnTo>
                <a:lnTo>
                  <a:pt x="0" y="3405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331260"/>
            <a:ext cx="9534319" cy="6352240"/>
          </a:xfrm>
          <a:custGeom>
            <a:avLst/>
            <a:gdLst/>
            <a:ahLst/>
            <a:cxnLst/>
            <a:rect l="l" t="t" r="r" b="b"/>
            <a:pathLst>
              <a:path w="9534319" h="6352240">
                <a:moveTo>
                  <a:pt x="0" y="0"/>
                </a:moveTo>
                <a:lnTo>
                  <a:pt x="9534319" y="0"/>
                </a:lnTo>
                <a:lnTo>
                  <a:pt x="9534319" y="6352240"/>
                </a:lnTo>
                <a:lnTo>
                  <a:pt x="0" y="635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288364"/>
            <a:ext cx="18288000" cy="2727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78"/>
              </a:lnSpc>
              <a:spcBef>
                <a:spcPct val="0"/>
              </a:spcBef>
            </a:pPr>
            <a:r>
              <a:rPr lang="en-US" sz="5202" spc="72">
                <a:solidFill>
                  <a:srgbClr val="000000"/>
                </a:solidFill>
                <a:latin typeface="Lora Italics"/>
              </a:rPr>
              <a:t>ПІД ЧАС ВІДСУТНОСТІ ЕЛЕКТРОЕНЕРГІЇ ТРИВАЛИЙ ПРОМІЖОК ЧАСУ, ВМІЙТЕ ПРАВИЛЬНО КОРИСТУВАТИСЯ ЛІХТАРЕМ ТА СВІЧКОЮ.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F77CD-E785-0099-7F9D-60A882BA3DAE}"/>
              </a:ext>
            </a:extLst>
          </p:cNvPr>
          <p:cNvSpPr txBox="1"/>
          <p:nvPr/>
        </p:nvSpPr>
        <p:spPr>
          <a:xfrm>
            <a:off x="228600" y="266700"/>
            <a:ext cx="17602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hlinkClick r:id="rId2"/>
              </a:rPr>
              <a:t>https://wordwall.net/uk/resource/69073442/</a:t>
            </a:r>
            <a:r>
              <a:rPr lang="ru-RU" sz="6600" dirty="0" err="1">
                <a:hlinkClick r:id="rId2"/>
              </a:rPr>
              <a:t>основи-здоровя</a:t>
            </a:r>
            <a:r>
              <a:rPr lang="ru-RU" sz="6600" dirty="0">
                <a:hlinkClick r:id="rId2"/>
              </a:rPr>
              <a:t>/</a:t>
            </a:r>
            <a:r>
              <a:rPr lang="ru-RU" sz="6600" dirty="0" err="1">
                <a:hlinkClick r:id="rId2"/>
              </a:rPr>
              <a:t>безпека</a:t>
            </a:r>
            <a:r>
              <a:rPr lang="ru-RU" sz="6600" dirty="0">
                <a:hlinkClick r:id="rId2"/>
              </a:rPr>
              <a:t>-</a:t>
            </a:r>
            <a:r>
              <a:rPr lang="ru-RU" sz="6600" dirty="0" err="1">
                <a:hlinkClick r:id="rId2"/>
              </a:rPr>
              <a:t>оселі</a:t>
            </a:r>
            <a:r>
              <a:rPr lang="ru-RU" sz="6600" dirty="0">
                <a:hlinkClick r:id="rId2"/>
              </a:rPr>
              <a:t>-правила-</a:t>
            </a:r>
            <a:r>
              <a:rPr lang="ru-RU" sz="6600" dirty="0" err="1">
                <a:hlinkClick r:id="rId2"/>
              </a:rPr>
              <a:t>поведінки</a:t>
            </a:r>
            <a:r>
              <a:rPr lang="ru-RU" sz="6600" dirty="0">
                <a:hlinkClick r:id="rId2"/>
              </a:rPr>
              <a:t>-з-</a:t>
            </a:r>
            <a:r>
              <a:rPr lang="ru-RU" sz="6600" dirty="0" err="1">
                <a:hlinkClick r:id="rId2"/>
              </a:rPr>
              <a:t>електрикою</a:t>
            </a:r>
            <a:r>
              <a:rPr lang="ru-RU" sz="6600" dirty="0">
                <a:hlinkClick r:id="rId2"/>
              </a:rPr>
              <a:t>-та</a:t>
            </a:r>
            <a:r>
              <a:rPr lang="ru-RU" sz="6600" dirty="0"/>
              <a:t> </a:t>
            </a:r>
            <a:endParaRPr lang="ru-UA" sz="6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A042A-0D9A-C5F2-532D-D3310961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99151"/>
            <a:ext cx="130323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7119" y="3129067"/>
            <a:ext cx="8473473" cy="6288906"/>
          </a:xfrm>
          <a:custGeom>
            <a:avLst/>
            <a:gdLst/>
            <a:ahLst/>
            <a:cxnLst/>
            <a:rect l="l" t="t" r="r" b="b"/>
            <a:pathLst>
              <a:path w="8473473" h="6288906">
                <a:moveTo>
                  <a:pt x="0" y="0"/>
                </a:moveTo>
                <a:lnTo>
                  <a:pt x="8473473" y="0"/>
                </a:lnTo>
                <a:lnTo>
                  <a:pt x="8473473" y="6288906"/>
                </a:lnTo>
                <a:lnTo>
                  <a:pt x="0" y="6288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32648" y="3129067"/>
            <a:ext cx="9676648" cy="6448578"/>
          </a:xfrm>
          <a:custGeom>
            <a:avLst/>
            <a:gdLst/>
            <a:ahLst/>
            <a:cxnLst/>
            <a:rect l="l" t="t" r="r" b="b"/>
            <a:pathLst>
              <a:path w="9676648" h="6448578">
                <a:moveTo>
                  <a:pt x="0" y="0"/>
                </a:moveTo>
                <a:lnTo>
                  <a:pt x="9676648" y="0"/>
                </a:lnTo>
                <a:lnTo>
                  <a:pt x="9676648" y="6448578"/>
                </a:lnTo>
                <a:lnTo>
                  <a:pt x="0" y="6448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47740"/>
            <a:ext cx="16230600" cy="19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ТУРБУЙТЕСЬ ПРО ДОВКІЛЛЯ У ЯКОМУ ВИ ЖИВЕТЕ!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6911" y="340542"/>
            <a:ext cx="17357692" cy="31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7"/>
              </a:lnSpc>
              <a:spcBef>
                <a:spcPct val="0"/>
              </a:spcBef>
            </a:pPr>
            <a:r>
              <a:rPr lang="en-US" sz="5991" spc="83">
                <a:solidFill>
                  <a:srgbClr val="000000"/>
                </a:solidFill>
                <a:latin typeface="Lora Italics"/>
              </a:rPr>
              <a:t>ПІД ЧАС ПЛАНУВАННЯ ЧАСУ НА КАНІКУЛАХ,  ВРАХОВУЙТЕ ДІЮ КОМЕНДАНТСЬКОЇ ГОДИНИ!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22009" y="4229100"/>
            <a:ext cx="8045472" cy="3907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15"/>
              </a:lnSpc>
            </a:pPr>
            <a:r>
              <a:rPr lang="en-US" sz="22796" dirty="0">
                <a:solidFill>
                  <a:srgbClr val="000000"/>
                </a:solidFill>
                <a:latin typeface="Open Sans Bold"/>
              </a:rPr>
              <a:t>21:00</a:t>
            </a:r>
          </a:p>
        </p:txBody>
      </p:sp>
      <p:pic>
        <p:nvPicPr>
          <p:cNvPr id="1026" name="Picture 2" descr="Часы – Бесплатные иконки: формы и символы">
            <a:extLst>
              <a:ext uri="{FF2B5EF4-FFF2-40B4-BE49-F238E27FC236}">
                <a16:creationId xmlns:a16="http://schemas.microsoft.com/office/drawing/2014/main" id="{494A83BE-2639-19F6-E4E6-146951E2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1" y="2637349"/>
            <a:ext cx="7630289" cy="76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562" y="3631052"/>
            <a:ext cx="9535437" cy="6356958"/>
          </a:xfrm>
          <a:custGeom>
            <a:avLst/>
            <a:gdLst/>
            <a:ahLst/>
            <a:cxnLst/>
            <a:rect l="l" t="t" r="r" b="b"/>
            <a:pathLst>
              <a:path w="9535437" h="6356958">
                <a:moveTo>
                  <a:pt x="0" y="0"/>
                </a:moveTo>
                <a:lnTo>
                  <a:pt x="9535438" y="0"/>
                </a:lnTo>
                <a:lnTo>
                  <a:pt x="953543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75651" y="3468452"/>
            <a:ext cx="4957770" cy="6519559"/>
          </a:xfrm>
          <a:custGeom>
            <a:avLst/>
            <a:gdLst/>
            <a:ahLst/>
            <a:cxnLst/>
            <a:rect l="l" t="t" r="r" b="b"/>
            <a:pathLst>
              <a:path w="4957770" h="6519559">
                <a:moveTo>
                  <a:pt x="0" y="0"/>
                </a:moveTo>
                <a:lnTo>
                  <a:pt x="4957770" y="0"/>
                </a:lnTo>
                <a:lnTo>
                  <a:pt x="4957770" y="6519558"/>
                </a:lnTo>
                <a:lnTo>
                  <a:pt x="0" y="651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4251" y="535182"/>
            <a:ext cx="162306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НЕ ЗАБУВАЙТЕ ПРО БЕЗПЕКУ ЖИТТЯ, КОЛИ ОПИНЯЄТЕСЬ В АВТОНОМНІЙ СИТУАЦІЇ (САМ(-А) ВДОМА).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085" y="3287524"/>
            <a:ext cx="7722091" cy="6409336"/>
          </a:xfrm>
          <a:custGeom>
            <a:avLst/>
            <a:gdLst/>
            <a:ahLst/>
            <a:cxnLst/>
            <a:rect l="l" t="t" r="r" b="b"/>
            <a:pathLst>
              <a:path w="7722091" h="6409336">
                <a:moveTo>
                  <a:pt x="0" y="0"/>
                </a:moveTo>
                <a:lnTo>
                  <a:pt x="7722091" y="0"/>
                </a:lnTo>
                <a:lnTo>
                  <a:pt x="7722091" y="6409336"/>
                </a:lnTo>
                <a:lnTo>
                  <a:pt x="0" y="6409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46398" y="3197139"/>
            <a:ext cx="8412902" cy="6590106"/>
          </a:xfrm>
          <a:custGeom>
            <a:avLst/>
            <a:gdLst/>
            <a:ahLst/>
            <a:cxnLst/>
            <a:rect l="l" t="t" r="r" b="b"/>
            <a:pathLst>
              <a:path w="8412902" h="6590106">
                <a:moveTo>
                  <a:pt x="0" y="0"/>
                </a:moveTo>
                <a:lnTo>
                  <a:pt x="8412902" y="0"/>
                </a:lnTo>
                <a:lnTo>
                  <a:pt x="8412902" y="6590106"/>
                </a:lnTo>
                <a:lnTo>
                  <a:pt x="0" y="6590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46398" y="3197139"/>
            <a:ext cx="9120435" cy="6881783"/>
          </a:xfrm>
          <a:custGeom>
            <a:avLst/>
            <a:gdLst/>
            <a:ahLst/>
            <a:cxnLst/>
            <a:rect l="l" t="t" r="r" b="b"/>
            <a:pathLst>
              <a:path w="9120435" h="6881783">
                <a:moveTo>
                  <a:pt x="0" y="0"/>
                </a:moveTo>
                <a:lnTo>
                  <a:pt x="9120436" y="0"/>
                </a:lnTo>
                <a:lnTo>
                  <a:pt x="9120436" y="6881783"/>
                </a:lnTo>
                <a:lnTo>
                  <a:pt x="0" y="6881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-95250"/>
            <a:ext cx="182880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1. ПОСТІЙНО ДОТРИМУЙТЕСЯ ПРАВИЛ ДОРОЖНЬОГО РУХУ ОСОБЛИВО В УМОВАХ ПОГАНОЇ ВИДИМОСТІ!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69936-5E32-AF8B-1419-B138A739A30C}"/>
              </a:ext>
            </a:extLst>
          </p:cNvPr>
          <p:cNvSpPr txBox="1"/>
          <p:nvPr/>
        </p:nvSpPr>
        <p:spPr>
          <a:xfrm>
            <a:off x="228600" y="342900"/>
            <a:ext cx="17907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hlinkClick r:id="rId2"/>
              </a:rPr>
              <a:t>https://wordwall.net/uk/resource/44942495/</a:t>
            </a:r>
            <a:r>
              <a:rPr lang="ru-RU" sz="6600" dirty="0">
                <a:hlinkClick r:id="rId2"/>
              </a:rPr>
              <a:t>правила-</a:t>
            </a:r>
            <a:r>
              <a:rPr lang="ru-RU" sz="6600" dirty="0" err="1">
                <a:hlinkClick r:id="rId2"/>
              </a:rPr>
              <a:t>безпеки</a:t>
            </a:r>
            <a:r>
              <a:rPr lang="ru-RU" sz="6600" dirty="0">
                <a:hlinkClick r:id="rId2"/>
              </a:rPr>
              <a:t>-для-</a:t>
            </a:r>
            <a:r>
              <a:rPr lang="ru-RU" sz="6600" dirty="0" err="1">
                <a:hlinkClick r:id="rId2"/>
              </a:rPr>
              <a:t>дітей</a:t>
            </a:r>
            <a:r>
              <a:rPr lang="ru-RU" sz="6600" dirty="0">
                <a:hlinkClick r:id="rId2"/>
              </a:rPr>
              <a:t>-</a:t>
            </a:r>
            <a:r>
              <a:rPr lang="ru-RU" sz="6600" dirty="0" err="1">
                <a:hlinkClick r:id="rId2"/>
              </a:rPr>
              <a:t>під</a:t>
            </a:r>
            <a:r>
              <a:rPr lang="ru-RU" sz="6600" dirty="0">
                <a:hlinkClick r:id="rId2"/>
              </a:rPr>
              <a:t>-час-</a:t>
            </a:r>
            <a:r>
              <a:rPr lang="ru-RU" sz="6600" dirty="0" err="1">
                <a:hlinkClick r:id="rId2"/>
              </a:rPr>
              <a:t>війни</a:t>
            </a:r>
            <a:r>
              <a:rPr lang="ru-RU" sz="6600" dirty="0"/>
              <a:t>   </a:t>
            </a:r>
            <a:endParaRPr lang="ru-UA" sz="6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FD4E1-20BC-936F-0EE2-3BC60D15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2509602"/>
            <a:ext cx="14417467" cy="75868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9973" y="4052088"/>
            <a:ext cx="10680792" cy="6234912"/>
          </a:xfrm>
          <a:custGeom>
            <a:avLst/>
            <a:gdLst/>
            <a:ahLst/>
            <a:cxnLst/>
            <a:rect l="l" t="t" r="r" b="b"/>
            <a:pathLst>
              <a:path w="10680792" h="6234912">
                <a:moveTo>
                  <a:pt x="0" y="0"/>
                </a:moveTo>
                <a:lnTo>
                  <a:pt x="10680792" y="0"/>
                </a:lnTo>
                <a:lnTo>
                  <a:pt x="10680792" y="6234912"/>
                </a:lnTo>
                <a:lnTo>
                  <a:pt x="0" y="62349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4251" y="933450"/>
            <a:ext cx="162306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НЕ ЧІПАЙТЕ НЕВІДОМІ ВАМ ПРЕДМЕТИ. ПРИ ВИЯВЛЕННІ ВИБУХОНЕБЕЗПЕЧНИХ ПРЕДМЕТІВ, ПОВІДОМТЕ ДОРОСЛИХ.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4477" y="0"/>
            <a:ext cx="18616953" cy="104720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84422"/>
            <a:ext cx="18288000" cy="141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1"/>
              </a:lnSpc>
              <a:spcBef>
                <a:spcPct val="0"/>
              </a:spcBef>
            </a:pPr>
            <a:r>
              <a:rPr lang="en-US" sz="4102" spc="57">
                <a:solidFill>
                  <a:srgbClr val="000000"/>
                </a:solidFill>
                <a:latin typeface="Lora Italics"/>
              </a:rPr>
              <a:t>НЕ ЗАБУВАЙТЕ ПРО ПРАВИЛА БЕЗПЕЧНОЇ ПОВЕДІНКИ ПІД ЧАС АРТОБСТРІЛІВ ТА КОЛИ ЧУЄТЕ ПОВІТРЯНУ ТРИВОГУ! 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5623" y="2057399"/>
            <a:ext cx="10972798" cy="82296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7E8A30-41D8-4AC8-12D3-94F24AF4CB6B}"/>
              </a:ext>
            </a:extLst>
          </p:cNvPr>
          <p:cNvSpPr txBox="1"/>
          <p:nvPr/>
        </p:nvSpPr>
        <p:spPr>
          <a:xfrm>
            <a:off x="457200" y="190500"/>
            <a:ext cx="17373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hlinkClick r:id="rId2"/>
              </a:rPr>
              <a:t>https://wordwall.net/uk/resource/37132429/</a:t>
            </a:r>
            <a:r>
              <a:rPr lang="ru-RU" sz="6600" dirty="0" err="1">
                <a:hlinkClick r:id="rId2"/>
              </a:rPr>
              <a:t>техніка</a:t>
            </a:r>
            <a:r>
              <a:rPr lang="ru-RU" sz="6600" dirty="0">
                <a:hlinkClick r:id="rId2"/>
              </a:rPr>
              <a:t>-</a:t>
            </a:r>
            <a:r>
              <a:rPr lang="ru-RU" sz="6600" dirty="0" err="1">
                <a:hlinkClick r:id="rId2"/>
              </a:rPr>
              <a:t>безпеки</a:t>
            </a:r>
            <a:r>
              <a:rPr lang="ru-RU" sz="6600" dirty="0">
                <a:hlinkClick r:id="rId2"/>
              </a:rPr>
              <a:t>-</a:t>
            </a:r>
            <a:r>
              <a:rPr lang="ru-RU" sz="6600" dirty="0" err="1">
                <a:hlinkClick r:id="rId2"/>
              </a:rPr>
              <a:t>під</a:t>
            </a:r>
            <a:r>
              <a:rPr lang="ru-RU" sz="6600" dirty="0">
                <a:hlinkClick r:id="rId2"/>
              </a:rPr>
              <a:t>-час-</a:t>
            </a:r>
            <a:r>
              <a:rPr lang="ru-RU" sz="6600" dirty="0" err="1">
                <a:hlinkClick r:id="rId2"/>
              </a:rPr>
              <a:t>осінніх</a:t>
            </a:r>
            <a:r>
              <a:rPr lang="ru-RU" sz="6600" dirty="0">
                <a:hlinkClick r:id="rId2"/>
              </a:rPr>
              <a:t>-</a:t>
            </a:r>
            <a:r>
              <a:rPr lang="ru-RU" sz="6600" dirty="0" err="1">
                <a:hlinkClick r:id="rId2"/>
              </a:rPr>
              <a:t>канікул</a:t>
            </a:r>
            <a:r>
              <a:rPr lang="ru-RU" sz="6600" dirty="0">
                <a:hlinkClick r:id="rId2"/>
              </a:rPr>
              <a:t>-і-не-</a:t>
            </a:r>
            <a:r>
              <a:rPr lang="ru-RU" sz="6600" dirty="0" err="1">
                <a:hlinkClick r:id="rId2"/>
              </a:rPr>
              <a:t>тільки</a:t>
            </a:r>
            <a:r>
              <a:rPr lang="ru-RU" sz="6600" dirty="0"/>
              <a:t>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F8F945-AE41-9E4D-61DC-51353015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400300"/>
            <a:ext cx="14987187" cy="7886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66967" y="3006796"/>
            <a:ext cx="5842704" cy="3439697"/>
          </a:xfrm>
          <a:custGeom>
            <a:avLst/>
            <a:gdLst/>
            <a:ahLst/>
            <a:cxnLst/>
            <a:rect l="l" t="t" r="r" b="b"/>
            <a:pathLst>
              <a:path w="5842704" h="3439697">
                <a:moveTo>
                  <a:pt x="0" y="0"/>
                </a:moveTo>
                <a:lnTo>
                  <a:pt x="5842704" y="0"/>
                </a:lnTo>
                <a:lnTo>
                  <a:pt x="5842704" y="3439697"/>
                </a:lnTo>
                <a:lnTo>
                  <a:pt x="0" y="343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16" t="-348" b="-34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11610" y="6615268"/>
            <a:ext cx="5953419" cy="3549009"/>
          </a:xfrm>
          <a:custGeom>
            <a:avLst/>
            <a:gdLst/>
            <a:ahLst/>
            <a:cxnLst/>
            <a:rect l="l" t="t" r="r" b="b"/>
            <a:pathLst>
              <a:path w="5953419" h="3549009">
                <a:moveTo>
                  <a:pt x="0" y="0"/>
                </a:moveTo>
                <a:lnTo>
                  <a:pt x="5953419" y="0"/>
                </a:lnTo>
                <a:lnTo>
                  <a:pt x="5953419" y="3549010"/>
                </a:lnTo>
                <a:lnTo>
                  <a:pt x="0" y="3549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85" b="-58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0070" y="3015599"/>
            <a:ext cx="8863930" cy="6913866"/>
          </a:xfrm>
          <a:custGeom>
            <a:avLst/>
            <a:gdLst/>
            <a:ahLst/>
            <a:cxnLst/>
            <a:rect l="l" t="t" r="r" b="b"/>
            <a:pathLst>
              <a:path w="8863930" h="6913866">
                <a:moveTo>
                  <a:pt x="0" y="0"/>
                </a:moveTo>
                <a:lnTo>
                  <a:pt x="8863930" y="0"/>
                </a:lnTo>
                <a:lnTo>
                  <a:pt x="8863930" y="6913865"/>
                </a:lnTo>
                <a:lnTo>
                  <a:pt x="0" y="6913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87749" y="4557868"/>
            <a:ext cx="3300251" cy="3197118"/>
          </a:xfrm>
          <a:custGeom>
            <a:avLst/>
            <a:gdLst/>
            <a:ahLst/>
            <a:cxnLst/>
            <a:rect l="l" t="t" r="r" b="b"/>
            <a:pathLst>
              <a:path w="3300251" h="3197118">
                <a:moveTo>
                  <a:pt x="0" y="0"/>
                </a:moveTo>
                <a:lnTo>
                  <a:pt x="3300251" y="0"/>
                </a:lnTo>
                <a:lnTo>
                  <a:pt x="3300251" y="3197118"/>
                </a:lnTo>
                <a:lnTo>
                  <a:pt x="0" y="3197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-95250"/>
            <a:ext cx="18288000" cy="293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1. ПОСТІЙНО ДОТРИМУЙТЕСЯ ПРАВИЛ ДОРОЖНЬОГО РУХУ ОСОБЛИВО В УМОВАХ ПОГАНОЇ ВИДИМОСТІ!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9378"/>
            <a:ext cx="18288000" cy="92082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02153" y="3826715"/>
            <a:ext cx="11305499" cy="6460285"/>
          </a:xfrm>
          <a:custGeom>
            <a:avLst/>
            <a:gdLst/>
            <a:ahLst/>
            <a:cxnLst/>
            <a:rect l="l" t="t" r="r" b="b"/>
            <a:pathLst>
              <a:path w="11305499" h="6460285">
                <a:moveTo>
                  <a:pt x="0" y="0"/>
                </a:moveTo>
                <a:lnTo>
                  <a:pt x="11305499" y="0"/>
                </a:lnTo>
                <a:lnTo>
                  <a:pt x="11305499" y="6460285"/>
                </a:lnTo>
                <a:lnTo>
                  <a:pt x="0" y="6460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-95250"/>
            <a:ext cx="18288000" cy="39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2. В УМОВАХ ВОЄННОГО СТАНУ, ЯКЩО ВАС ВІДПУСТИЛИ БАТЬКИ ПОГУЛЯТИ НЕ ДАЛЕКО БІЛЯ ДОМУ, ТО НЕ ЗАТРИМУЙТЕСЯ ДО ТЕМРЯВИ НА ВУЛИЦІ!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0167" y="3289383"/>
            <a:ext cx="7644535" cy="5724163"/>
          </a:xfrm>
          <a:custGeom>
            <a:avLst/>
            <a:gdLst/>
            <a:ahLst/>
            <a:cxnLst/>
            <a:rect l="l" t="t" r="r" b="b"/>
            <a:pathLst>
              <a:path w="7644535" h="5724163">
                <a:moveTo>
                  <a:pt x="0" y="0"/>
                </a:moveTo>
                <a:lnTo>
                  <a:pt x="7644535" y="0"/>
                </a:lnTo>
                <a:lnTo>
                  <a:pt x="7644535" y="5724162"/>
                </a:lnTo>
                <a:lnTo>
                  <a:pt x="0" y="5724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7" r="-691" b="-42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3289383"/>
            <a:ext cx="8625912" cy="5724163"/>
          </a:xfrm>
          <a:custGeom>
            <a:avLst/>
            <a:gdLst/>
            <a:ahLst/>
            <a:cxnLst/>
            <a:rect l="l" t="t" r="r" b="b"/>
            <a:pathLst>
              <a:path w="8625912" h="5724163">
                <a:moveTo>
                  <a:pt x="0" y="0"/>
                </a:moveTo>
                <a:lnTo>
                  <a:pt x="8625912" y="0"/>
                </a:lnTo>
                <a:lnTo>
                  <a:pt x="8625912" y="5724162"/>
                </a:lnTo>
                <a:lnTo>
                  <a:pt x="0" y="5724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604505"/>
            <a:ext cx="18288000" cy="197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8"/>
              </a:lnSpc>
              <a:spcBef>
                <a:spcPct val="0"/>
              </a:spcBef>
            </a:pPr>
            <a:r>
              <a:rPr lang="en-US" sz="5702" spc="79">
                <a:solidFill>
                  <a:srgbClr val="000000"/>
                </a:solidFill>
                <a:latin typeface="Lora Italics"/>
              </a:rPr>
              <a:t>3. НЕ ЧІПАЙТЕ БЕЗПРИТУЛЬНИХ/ЧУЖИХ/ДИКИХ ТВАРИН.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7159752" cy="82296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474636" y="2057400"/>
            <a:ext cx="4796593" cy="3394310"/>
          </a:xfrm>
          <a:custGeom>
            <a:avLst/>
            <a:gdLst/>
            <a:ahLst/>
            <a:cxnLst/>
            <a:rect l="l" t="t" r="r" b="b"/>
            <a:pathLst>
              <a:path w="4796593" h="3394310">
                <a:moveTo>
                  <a:pt x="0" y="0"/>
                </a:moveTo>
                <a:lnTo>
                  <a:pt x="4796593" y="0"/>
                </a:lnTo>
                <a:lnTo>
                  <a:pt x="4796593" y="3394310"/>
                </a:lnTo>
                <a:lnTo>
                  <a:pt x="0" y="33943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20698" y="2057400"/>
            <a:ext cx="5409970" cy="4114800"/>
          </a:xfrm>
          <a:custGeom>
            <a:avLst/>
            <a:gdLst/>
            <a:ahLst/>
            <a:cxnLst/>
            <a:rect l="l" t="t" r="r" b="b"/>
            <a:pathLst>
              <a:path w="5409970" h="4114800">
                <a:moveTo>
                  <a:pt x="0" y="0"/>
                </a:moveTo>
                <a:lnTo>
                  <a:pt x="5409970" y="0"/>
                </a:lnTo>
                <a:lnTo>
                  <a:pt x="54099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159752" y="5623160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71229" y="5451710"/>
            <a:ext cx="7315200" cy="3217797"/>
          </a:xfrm>
          <a:custGeom>
            <a:avLst/>
            <a:gdLst/>
            <a:ahLst/>
            <a:cxnLst/>
            <a:rect l="l" t="t" r="r" b="b"/>
            <a:pathLst>
              <a:path w="7315200" h="3217797">
                <a:moveTo>
                  <a:pt x="0" y="0"/>
                </a:moveTo>
                <a:lnTo>
                  <a:pt x="7315200" y="0"/>
                </a:lnTo>
                <a:lnTo>
                  <a:pt x="7315200" y="3217797"/>
                </a:lnTo>
                <a:lnTo>
                  <a:pt x="0" y="32177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82104" y="8669507"/>
            <a:ext cx="7315200" cy="1509064"/>
          </a:xfrm>
          <a:custGeom>
            <a:avLst/>
            <a:gdLst/>
            <a:ahLst/>
            <a:cxnLst/>
            <a:rect l="l" t="t" r="r" b="b"/>
            <a:pathLst>
              <a:path w="7315200" h="1509064">
                <a:moveTo>
                  <a:pt x="0" y="0"/>
                </a:moveTo>
                <a:lnTo>
                  <a:pt x="7315200" y="0"/>
                </a:lnTo>
                <a:lnTo>
                  <a:pt x="7315200" y="1509065"/>
                </a:lnTo>
                <a:lnTo>
                  <a:pt x="0" y="15090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66704" y="933450"/>
            <a:ext cx="16230600" cy="95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5602" spc="78">
                <a:solidFill>
                  <a:srgbClr val="000000"/>
                </a:solidFill>
                <a:latin typeface="Lora Italics"/>
              </a:rPr>
              <a:t>4. КОНТРОЛЮЙТЕ СВОЄ ЖИТТЯ “ОНЛАЙН”!!! </a:t>
            </a:r>
          </a:p>
        </p:txBody>
      </p:sp>
      <p:sp>
        <p:nvSpPr>
          <p:cNvPr id="9" name="AutoShape 9"/>
          <p:cNvSpPr/>
          <p:nvPr/>
        </p:nvSpPr>
        <p:spPr>
          <a:xfrm>
            <a:off x="5395426" y="2737010"/>
            <a:ext cx="12101878" cy="6687029"/>
          </a:xfrm>
          <a:prstGeom prst="line">
            <a:avLst/>
          </a:prstGeom>
          <a:ln w="38100" cap="flat">
            <a:solidFill>
              <a:srgbClr val="ED1C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7159752" y="2756060"/>
            <a:ext cx="10337552" cy="6667979"/>
          </a:xfrm>
          <a:prstGeom prst="line">
            <a:avLst/>
          </a:prstGeom>
          <a:ln w="38100" cap="flat">
            <a:solidFill>
              <a:srgbClr val="ED1C2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50067"/>
            <a:ext cx="18288000" cy="830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0"/>
              </a:lnSpc>
              <a:spcBef>
                <a:spcPct val="0"/>
              </a:spcBef>
            </a:pPr>
            <a:r>
              <a:rPr lang="en-US" sz="2800" spc="78" dirty="0">
                <a:solidFill>
                  <a:srgbClr val="000000"/>
                </a:solidFill>
                <a:latin typeface="Lora Italics"/>
              </a:rPr>
              <a:t>5. ЗНАЙТЕ, ЩО БУЛІНГ ТА КІБЕРБУЛІНГ — ЦЕ НАСИЛЛЯ, ЯКЕ КАРАЄТЬСЯ ЗАКОНОМ УКРАЇНИ!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279324"/>
            <a:ext cx="15917335" cy="895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B4B7CC-1E00-F4B8-2097-05B08D862565}"/>
              </a:ext>
            </a:extLst>
          </p:cNvPr>
          <p:cNvSpPr txBox="1"/>
          <p:nvPr/>
        </p:nvSpPr>
        <p:spPr>
          <a:xfrm>
            <a:off x="457200" y="190500"/>
            <a:ext cx="17373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hlinkClick r:id="rId2"/>
              </a:rPr>
              <a:t>https://wordwall.net/uk/resource/61052147/</a:t>
            </a:r>
            <a:r>
              <a:rPr lang="ru-RU" sz="8000" dirty="0" err="1">
                <a:hlinkClick r:id="rId2"/>
              </a:rPr>
              <a:t>булінг</a:t>
            </a:r>
            <a:r>
              <a:rPr lang="ru-RU" sz="8000" dirty="0">
                <a:hlinkClick r:id="rId2"/>
              </a:rPr>
              <a:t>-</a:t>
            </a:r>
            <a:r>
              <a:rPr lang="ru-RU" sz="8000" dirty="0" err="1">
                <a:hlinkClick r:id="rId2"/>
              </a:rPr>
              <a:t>чи</a:t>
            </a:r>
            <a:r>
              <a:rPr lang="ru-RU" sz="8000" dirty="0">
                <a:hlinkClick r:id="rId2"/>
              </a:rPr>
              <a:t>-нормальна-</a:t>
            </a:r>
            <a:r>
              <a:rPr lang="ru-RU" sz="8000" dirty="0" err="1">
                <a:hlinkClick r:id="rId2"/>
              </a:rPr>
              <a:t>поведінка</a:t>
            </a:r>
            <a:r>
              <a:rPr lang="ru-RU" sz="8000" dirty="0"/>
              <a:t>   </a:t>
            </a:r>
            <a:endParaRPr lang="ru-UA" sz="8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8E7D5-C9E0-69CE-8C44-5D4379BB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5045"/>
            <a:ext cx="13970055" cy="7351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303</Words>
  <Application>Microsoft Office PowerPoint</Application>
  <PresentationFormat>Произвольный</PresentationFormat>
  <Paragraphs>23</Paragraphs>
  <Slides>24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Open Sans Bold</vt:lpstr>
      <vt:lpstr>Calibri</vt:lpstr>
      <vt:lpstr>Lora Italics</vt:lpstr>
      <vt:lpstr>Arial</vt:lpstr>
      <vt:lpstr>Archivo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Modern Professional Business Project Presentation</dc:title>
  <cp:lastModifiedBy>Анастасія Жолнер</cp:lastModifiedBy>
  <cp:revision>3</cp:revision>
  <dcterms:created xsi:type="dcterms:W3CDTF">2006-08-16T00:00:00Z</dcterms:created>
  <dcterms:modified xsi:type="dcterms:W3CDTF">2024-03-21T09:37:57Z</dcterms:modified>
  <dc:identifier>DAGAEeFSKBo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5647865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