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1" r:id="rId3"/>
    <p:sldId id="293" r:id="rId4"/>
    <p:sldId id="263" r:id="rId5"/>
    <p:sldId id="268" r:id="rId6"/>
    <p:sldId id="294" r:id="rId7"/>
    <p:sldId id="269" r:id="rId8"/>
    <p:sldId id="267" r:id="rId9"/>
    <p:sldId id="272" r:id="rId10"/>
    <p:sldId id="295" r:id="rId11"/>
    <p:sldId id="285" r:id="rId12"/>
    <p:sldId id="286" r:id="rId13"/>
    <p:sldId id="281" r:id="rId14"/>
    <p:sldId id="296" r:id="rId15"/>
    <p:sldId id="298" r:id="rId16"/>
    <p:sldId id="297" r:id="rId17"/>
    <p:sldId id="287" r:id="rId18"/>
    <p:sldId id="288" r:id="rId19"/>
    <p:sldId id="289" r:id="rId20"/>
    <p:sldId id="299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A4EB-7E4B-406C-A1D8-3542EF50C587}" type="datetimeFigureOut">
              <a:rPr lang="uk-UA" smtClean="0"/>
              <a:pPr/>
              <a:t>11.10.2024</a:t>
            </a:fld>
            <a:endParaRPr lang="uk-UA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D189-3C79-4B52-92EE-A0EBACEE10FA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A4EB-7E4B-406C-A1D8-3542EF50C587}" type="datetimeFigureOut">
              <a:rPr lang="uk-UA" smtClean="0"/>
              <a:pPr/>
              <a:t>11.10.2024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D189-3C79-4B52-92EE-A0EBACEE10F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A4EB-7E4B-406C-A1D8-3542EF50C587}" type="datetimeFigureOut">
              <a:rPr lang="uk-UA" smtClean="0"/>
              <a:pPr/>
              <a:t>11.10.2024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D189-3C79-4B52-92EE-A0EBACEE10F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A4EB-7E4B-406C-A1D8-3542EF50C587}" type="datetimeFigureOut">
              <a:rPr lang="uk-UA" smtClean="0"/>
              <a:pPr/>
              <a:t>11.10.2024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D189-3C79-4B52-92EE-A0EBACEE10F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A4EB-7E4B-406C-A1D8-3542EF50C587}" type="datetimeFigureOut">
              <a:rPr lang="uk-UA" smtClean="0"/>
              <a:pPr/>
              <a:t>11.10.2024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6327D189-3C79-4B52-92EE-A0EBACEE10F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A4EB-7E4B-406C-A1D8-3542EF50C587}" type="datetimeFigureOut">
              <a:rPr lang="uk-UA" smtClean="0"/>
              <a:pPr/>
              <a:t>11.10.2024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D189-3C79-4B52-92EE-A0EBACEE10F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A4EB-7E4B-406C-A1D8-3542EF50C587}" type="datetimeFigureOut">
              <a:rPr lang="uk-UA" smtClean="0"/>
              <a:pPr/>
              <a:t>11.10.2024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D189-3C79-4B52-92EE-A0EBACEE10F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A4EB-7E4B-406C-A1D8-3542EF50C587}" type="datetimeFigureOut">
              <a:rPr lang="uk-UA" smtClean="0"/>
              <a:pPr/>
              <a:t>11.10.2024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D189-3C79-4B52-92EE-A0EBACEE10F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A4EB-7E4B-406C-A1D8-3542EF50C587}" type="datetimeFigureOut">
              <a:rPr lang="uk-UA" smtClean="0"/>
              <a:pPr/>
              <a:t>11.10.2024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D189-3C79-4B52-92EE-A0EBACEE10F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A4EB-7E4B-406C-A1D8-3542EF50C587}" type="datetimeFigureOut">
              <a:rPr lang="uk-UA" smtClean="0"/>
              <a:pPr/>
              <a:t>11.10.2024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D189-3C79-4B52-92EE-A0EBACEE10F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A4EB-7E4B-406C-A1D8-3542EF50C587}" type="datetimeFigureOut">
              <a:rPr lang="uk-UA" smtClean="0"/>
              <a:pPr/>
              <a:t>11.10.2024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D189-3C79-4B52-92EE-A0EBACEE10F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60A4EB-7E4B-406C-A1D8-3542EF50C587}" type="datetimeFigureOut">
              <a:rPr lang="uk-UA" smtClean="0"/>
              <a:pPr/>
              <a:t>11.10.2024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27D189-3C79-4B52-92EE-A0EBACEE10F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3728" y="867103"/>
            <a:ext cx="10972800" cy="1828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Аналіз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smtClean="0"/>
              <a:t>даних за допомогою функцій табличного процесора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1351" y="3878236"/>
            <a:ext cx="8534400" cy="17526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uk-UA" dirty="0" smtClean="0"/>
              <a:t>Умовне форматування даних.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dirty="0" smtClean="0"/>
              <a:t>Автоматизоване вибирання даних із таблиць.</a:t>
            </a:r>
          </a:p>
          <a:p>
            <a:pPr algn="l"/>
            <a:endParaRPr lang="uk-UA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538" y="136635"/>
            <a:ext cx="10972800" cy="965693"/>
          </a:xfrm>
        </p:spPr>
        <p:txBody>
          <a:bodyPr/>
          <a:lstStyle/>
          <a:p>
            <a:r>
              <a:rPr lang="uk-UA" dirty="0" smtClean="0"/>
              <a:t>Загальний вигляд файлу семестр.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0315" y="1124608"/>
          <a:ext cx="10342182" cy="5733392"/>
        </p:xfrm>
        <a:graphic>
          <a:graphicData uri="http://schemas.openxmlformats.org/drawingml/2006/table">
            <a:tbl>
              <a:tblPr/>
              <a:tblGrid>
                <a:gridCol w="895824"/>
                <a:gridCol w="495823"/>
                <a:gridCol w="713831"/>
                <a:gridCol w="1036662"/>
                <a:gridCol w="980713"/>
                <a:gridCol w="735695"/>
                <a:gridCol w="538910"/>
                <a:gridCol w="824443"/>
                <a:gridCol w="472029"/>
                <a:gridCol w="657238"/>
                <a:gridCol w="638588"/>
                <a:gridCol w="630873"/>
                <a:gridCol w="890037"/>
                <a:gridCol w="831516"/>
              </a:tblGrid>
              <a:tr h="4052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Назва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предмету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Баран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Боринець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Веретенникова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Вороновський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Росткович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Гундяк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Дорошенко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Дутка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Жолубак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Камзьол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Карпець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Козловський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Шушукайло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26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26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Фізика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26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Біологія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52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Інформатика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52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Людина і світ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26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uk-UA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uk-UA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я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26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Історія Укр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26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Вс історія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52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Захист відчизни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26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Укр мова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26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Укр літ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26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Анг мова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26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Хімія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26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Географія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26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ПСМ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26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Фк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26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сума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52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середній бал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69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uk-UA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99" marR="5919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uk-UA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99" marR="5919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uk-UA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99" marR="5919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uk-UA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99" marR="5919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uk-UA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99" marR="5919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uk-UA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99" marR="5919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uk-UA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99" marR="5919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uk-UA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99" marR="5919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uk-UA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99" marR="5919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uk-UA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99" marR="5919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uk-UA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99" marR="5919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uk-UA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99" marR="5919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uk-UA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99" marR="5919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uk-UA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99" marR="5919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052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Таблиця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умовами</a:t>
                      </a:r>
                      <a:endParaRPr lang="uk-UA" sz="105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Баран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Боринець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Веретенникова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Вороновський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Росткович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Гундяк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Дорошенко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Дутка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Жолубак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Камзьол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Карпець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Козловський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Шушукайло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579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&gt;3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&gt;3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&gt;3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&gt;3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&gt;3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&gt;3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&gt;3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&gt;3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&gt;3</a:t>
                      </a:r>
                      <a:endParaRPr lang="uk-UA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&gt;3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&gt;3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&gt;3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&gt;3</a:t>
                      </a:r>
                      <a:endParaRPr lang="uk-UA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9" marR="59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429"/>
          </a:xfrm>
        </p:spPr>
        <p:txBody>
          <a:bodyPr>
            <a:normAutofit/>
          </a:bodyPr>
          <a:lstStyle/>
          <a:p>
            <a:r>
              <a:rPr lang="uk-UA" sz="2800" dirty="0" smtClean="0"/>
              <a:t>1. Обчислимо загальну суму бал</a:t>
            </a:r>
            <a:r>
              <a:rPr lang="en-US" sz="2800" dirty="0" smtClean="0"/>
              <a:t>i</a:t>
            </a:r>
            <a:r>
              <a:rPr lang="uk-UA" sz="2800" dirty="0" smtClean="0"/>
              <a:t>в для кожного студента</a:t>
            </a:r>
            <a:endParaRPr lang="uk-U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3293" y="2982302"/>
            <a:ext cx="3868614" cy="15662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БДСУММ(англ.</a:t>
            </a:r>
            <a:r>
              <a:rPr lang="en-US" dirty="0" smtClean="0"/>
              <a:t>DSUM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uk-UA" dirty="0" smtClean="0"/>
              <a:t>- обчислює суму значень.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722" y="1209919"/>
            <a:ext cx="7580924" cy="518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1503440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2.</a:t>
            </a:r>
            <a:r>
              <a:rPr lang="uk-UA" dirty="0" smtClean="0"/>
              <a:t> Обчислимо середн</a:t>
            </a:r>
            <a:r>
              <a:rPr lang="en-US" dirty="0" smtClean="0"/>
              <a:t>i</a:t>
            </a:r>
            <a:r>
              <a:rPr lang="uk-UA" dirty="0" smtClean="0"/>
              <a:t>й </a:t>
            </a:r>
            <a:r>
              <a:rPr lang="ru-RU" dirty="0" smtClean="0"/>
              <a:t>бал(</a:t>
            </a:r>
            <a:r>
              <a:rPr lang="uk-UA" dirty="0" smtClean="0"/>
              <a:t>ДСРЗНАЧ) для кожного студента </a:t>
            </a:r>
            <a:endParaRPr lang="uk-UA" dirty="0"/>
          </a:p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721" y="1195754"/>
            <a:ext cx="11009277" cy="526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175733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369" y="332885"/>
            <a:ext cx="10861431" cy="620077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uk-UA" sz="1600" dirty="0" smtClean="0"/>
              <a:t>Щоб дізнатися хто отримає в наступному семестрі стипендію виділіть діапазон що відповідає умовному форматуванню, а саме рядок із середнім балом студентів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uk-UA" sz="1600" dirty="0" smtClean="0"/>
              <a:t>У списку , розташованому у вікні Умовне форматування зліва, виберіть значення-умову, від якої буде залежати формат.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uk-UA" sz="1600" dirty="0" smtClean="0"/>
              <a:t>Відкрийте кнопкою Формат вікно Формат клітинок і задайте формат: 	</a:t>
            </a:r>
          </a:p>
          <a:p>
            <a:pPr marL="514350" indent="-514350">
              <a:buNone/>
            </a:pPr>
            <a:r>
              <a:rPr lang="uk-UA" sz="1600" dirty="0" smtClean="0"/>
              <a:t>колір фону – зелений, він буде встановлюватися в разі виконання умови середній бал </a:t>
            </a:r>
            <a:r>
              <a:rPr lang="en-US" sz="1600" dirty="0" smtClean="0"/>
              <a:t>&lt;7</a:t>
            </a:r>
          </a:p>
          <a:p>
            <a:pPr marL="514350" indent="-514350">
              <a:buNone/>
            </a:pPr>
            <a:r>
              <a:rPr lang="en-US" sz="1600" dirty="0" smtClean="0"/>
              <a:t>		</a:t>
            </a:r>
            <a:endParaRPr lang="uk-UA" sz="1600" dirty="0" smtClean="0"/>
          </a:p>
          <a:p>
            <a:pPr marL="514350" indent="-514350">
              <a:buNone/>
            </a:pPr>
            <a:endParaRPr lang="uk-UA" dirty="0" smtClean="0"/>
          </a:p>
          <a:p>
            <a:pPr marL="514350" indent="-514350">
              <a:buNone/>
            </a:pPr>
            <a:endParaRPr lang="uk-UA" sz="1600" dirty="0" smtClean="0"/>
          </a:p>
          <a:p>
            <a:pPr marL="514350" indent="-514350">
              <a:buNone/>
            </a:pPr>
            <a:endParaRPr lang="uk-UA" sz="1600" dirty="0" smtClean="0"/>
          </a:p>
          <a:p>
            <a:pPr marL="514350" indent="-514350">
              <a:buNone/>
            </a:pPr>
            <a:r>
              <a:rPr lang="uk-UA" sz="1600" dirty="0" smtClean="0"/>
              <a:t>		червоний коли </a:t>
            </a:r>
            <a:r>
              <a:rPr lang="en-US" sz="1600" dirty="0" smtClean="0"/>
              <a:t>&gt;7</a:t>
            </a:r>
            <a:endParaRPr lang="uk-UA" sz="1600" dirty="0" smtClean="0"/>
          </a:p>
          <a:p>
            <a:pPr marL="514350" indent="-514350">
              <a:buNone/>
            </a:pPr>
            <a:endParaRPr lang="uk-UA" sz="1600" dirty="0" smtClean="0"/>
          </a:p>
          <a:p>
            <a:pPr marL="514350" indent="-514350">
              <a:buNone/>
            </a:pPr>
            <a:endParaRPr lang="uk-UA" sz="1600" dirty="0" smtClean="0"/>
          </a:p>
          <a:p>
            <a:pPr marL="514350" indent="-514350">
              <a:buNone/>
            </a:pPr>
            <a:endParaRPr lang="uk-UA" sz="1600" dirty="0" smtClean="0"/>
          </a:p>
          <a:p>
            <a:pPr marL="514350" indent="-514350">
              <a:buNone/>
            </a:pPr>
            <a:endParaRPr lang="uk-UA" sz="1600" dirty="0" smtClean="0"/>
          </a:p>
          <a:p>
            <a:pPr marL="514350" indent="-514350">
              <a:buNone/>
            </a:pPr>
            <a:r>
              <a:rPr lang="uk-UA" sz="1600" dirty="0" smtClean="0"/>
              <a:t>		</a:t>
            </a:r>
          </a:p>
          <a:p>
            <a:pPr marL="514350" indent="-514350">
              <a:buNone/>
            </a:pPr>
            <a:r>
              <a:rPr lang="uk-UA" sz="1600" dirty="0" smtClean="0"/>
              <a:t>		жовтий =7</a:t>
            </a:r>
            <a:endParaRPr lang="en-US" sz="1600" dirty="0" smtClean="0"/>
          </a:p>
          <a:p>
            <a:pPr marL="514350" indent="-514350"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69" y="2161993"/>
            <a:ext cx="6901731" cy="104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269" y="5502544"/>
            <a:ext cx="6929663" cy="103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8254" y="2744478"/>
            <a:ext cx="5082267" cy="366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739" y="3887576"/>
            <a:ext cx="9174733" cy="96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048" y="325820"/>
            <a:ext cx="4067504" cy="850079"/>
          </a:xfrm>
        </p:spPr>
        <p:txBody>
          <a:bodyPr/>
          <a:lstStyle/>
          <a:p>
            <a:r>
              <a:rPr lang="uk-UA" dirty="0" smtClean="0"/>
              <a:t>Задача 2.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124" y="1324303"/>
            <a:ext cx="4677104" cy="5370787"/>
          </a:xfrm>
        </p:spPr>
        <p:txBody>
          <a:bodyPr>
            <a:normAutofit/>
          </a:bodyPr>
          <a:lstStyle/>
          <a:p>
            <a:r>
              <a:rPr lang="uk-UA" dirty="0" smtClean="0"/>
              <a:t>Обчислити </a:t>
            </a:r>
            <a:r>
              <a:rPr lang="uk-UA" dirty="0" smtClean="0"/>
              <a:t>кого зі студентів групи можна вважати найкращим баскетболістом та спортсменом, якому треба попрацювати над собою, а також підрахувати кількість студентів, що грають на середньому та вище середнього рівня.</a:t>
            </a:r>
          </a:p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929350" y="369123"/>
          <a:ext cx="6968359" cy="6304946"/>
        </p:xfrm>
        <a:graphic>
          <a:graphicData uri="http://schemas.openxmlformats.org/drawingml/2006/table">
            <a:tbl>
              <a:tblPr/>
              <a:tblGrid>
                <a:gridCol w="1517554"/>
                <a:gridCol w="340674"/>
                <a:gridCol w="356161"/>
                <a:gridCol w="340674"/>
                <a:gridCol w="371645"/>
                <a:gridCol w="387131"/>
                <a:gridCol w="402618"/>
                <a:gridCol w="402618"/>
                <a:gridCol w="402618"/>
                <a:gridCol w="371645"/>
                <a:gridCol w="325190"/>
                <a:gridCol w="325190"/>
                <a:gridCol w="387131"/>
                <a:gridCol w="294219"/>
                <a:gridCol w="743291"/>
              </a:tblGrid>
              <a:tr h="48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Прізвища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студентів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Og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Оk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Zg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Zk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RB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BS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FS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TTS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ІТТМ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Баран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23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Боринець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Веретенникова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Вороновський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113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Росткович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Гундяк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118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Дорошенко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Дутка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Жолубак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Камзьол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Карпець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23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Козловський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23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Шушукайло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uk-U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4" marR="388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745" y="964817"/>
            <a:ext cx="11766898" cy="512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067" y="178676"/>
            <a:ext cx="11056883" cy="1996966"/>
          </a:xfrm>
        </p:spPr>
        <p:txBody>
          <a:bodyPr/>
          <a:lstStyle/>
          <a:p>
            <a:r>
              <a:rPr lang="uk-UA" dirty="0" smtClean="0"/>
              <a:t>Користуючись формулою для обчислення  індексу техніко-тактичної майстерності баскетболіста та даною таблицею знайдіть ІТТМ для кожного </a:t>
            </a:r>
            <a:r>
              <a:rPr lang="uk-UA" dirty="0" smtClean="0"/>
              <a:t> ІТТМ=33,33</a:t>
            </a:r>
            <a:r>
              <a:rPr lang="uk-UA" dirty="0" smtClean="0"/>
              <a:t>*(</a:t>
            </a:r>
            <a:r>
              <a:rPr lang="en-US" dirty="0" err="1" smtClean="0"/>
              <a:t>Og</a:t>
            </a:r>
            <a:r>
              <a:rPr lang="uk-UA" dirty="0" smtClean="0"/>
              <a:t>/</a:t>
            </a:r>
            <a:r>
              <a:rPr lang="en-US" dirty="0" smtClean="0"/>
              <a:t>Ok</a:t>
            </a:r>
            <a:r>
              <a:rPr lang="uk-UA" dirty="0" smtClean="0"/>
              <a:t>+</a:t>
            </a:r>
            <a:r>
              <a:rPr lang="en-US" dirty="0" err="1" smtClean="0"/>
              <a:t>Zg</a:t>
            </a:r>
            <a:r>
              <a:rPr lang="uk-UA" dirty="0" smtClean="0"/>
              <a:t>/</a:t>
            </a:r>
            <a:r>
              <a:rPr lang="en-US" dirty="0" err="1" smtClean="0"/>
              <a:t>Zk</a:t>
            </a:r>
            <a:r>
              <a:rPr lang="uk-UA" dirty="0" smtClean="0"/>
              <a:t>+</a:t>
            </a:r>
            <a:r>
              <a:rPr lang="en-US" dirty="0" smtClean="0"/>
              <a:t>t</a:t>
            </a:r>
            <a:r>
              <a:rPr lang="uk-UA" dirty="0" smtClean="0"/>
              <a:t>/</a:t>
            </a:r>
            <a:r>
              <a:rPr lang="en-US" dirty="0" smtClean="0"/>
              <a:t>T</a:t>
            </a:r>
            <a:r>
              <a:rPr lang="uk-UA" dirty="0" smtClean="0"/>
              <a:t>)+ 1,4*</a:t>
            </a:r>
            <a:r>
              <a:rPr lang="en-US" dirty="0" smtClean="0"/>
              <a:t>ST</a:t>
            </a:r>
            <a:r>
              <a:rPr lang="uk-UA" dirty="0" smtClean="0"/>
              <a:t>+1,3*</a:t>
            </a:r>
            <a:r>
              <a:rPr lang="en-US" dirty="0" smtClean="0"/>
              <a:t>RB</a:t>
            </a:r>
            <a:r>
              <a:rPr lang="uk-UA" dirty="0" smtClean="0"/>
              <a:t>+1,2*</a:t>
            </a:r>
            <a:r>
              <a:rPr lang="en-US" dirty="0" smtClean="0"/>
              <a:t>BS</a:t>
            </a:r>
            <a:r>
              <a:rPr lang="uk-UA" dirty="0" smtClean="0"/>
              <a:t>+</a:t>
            </a:r>
            <a:r>
              <a:rPr lang="en-US" dirty="0" smtClean="0"/>
              <a:t>AS</a:t>
            </a:r>
            <a:r>
              <a:rPr lang="uk-UA" dirty="0" smtClean="0"/>
              <a:t>+0,5*</a:t>
            </a:r>
            <a:r>
              <a:rPr lang="en-US" dirty="0" smtClean="0"/>
              <a:t>FS</a:t>
            </a:r>
            <a:r>
              <a:rPr lang="uk-UA" dirty="0" smtClean="0"/>
              <a:t>-</a:t>
            </a:r>
            <a:r>
              <a:rPr lang="en-US" dirty="0" smtClean="0"/>
              <a:t>F</a:t>
            </a:r>
            <a:r>
              <a:rPr lang="uk-UA" dirty="0" smtClean="0"/>
              <a:t>-1,2*</a:t>
            </a:r>
            <a:r>
              <a:rPr lang="en-US" dirty="0" smtClean="0"/>
              <a:t>TTS 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519" y="2240349"/>
            <a:ext cx="11640316" cy="434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/>
          <a:lstStyle/>
          <a:p>
            <a:r>
              <a:rPr lang="uk-UA" dirty="0" smtClean="0"/>
              <a:t>ДМАКС(англ.</a:t>
            </a:r>
            <a:r>
              <a:rPr lang="en-US" dirty="0" smtClean="0"/>
              <a:t>DMAX</a:t>
            </a:r>
            <a:r>
              <a:rPr lang="uk-UA" dirty="0" smtClean="0"/>
              <a:t>)-визначає максимальне значення ;</a:t>
            </a:r>
          </a:p>
          <a:p>
            <a:endParaRPr lang="uk-UA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99" y="1078659"/>
            <a:ext cx="5137554" cy="291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3625" y="1396398"/>
            <a:ext cx="6437313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068295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463306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ДМИН(англ.</a:t>
            </a:r>
            <a:r>
              <a:rPr lang="en-US" dirty="0" smtClean="0"/>
              <a:t>DMIN</a:t>
            </a:r>
            <a:r>
              <a:rPr lang="uk-UA" dirty="0" smtClean="0"/>
              <a:t>)- визначає мінімальне значення ;</a:t>
            </a:r>
          </a:p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800" y="1078253"/>
            <a:ext cx="3399692" cy="516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206" y="1048079"/>
            <a:ext cx="8094663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916603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/>
          <a:lstStyle/>
          <a:p>
            <a:r>
              <a:rPr lang="uk-UA" dirty="0" smtClean="0"/>
              <a:t>БСЧЕТ(англ.</a:t>
            </a:r>
            <a:r>
              <a:rPr lang="en-US" dirty="0" smtClean="0"/>
              <a:t>DCOUNT</a:t>
            </a:r>
            <a:r>
              <a:rPr lang="ru-RU" dirty="0" smtClean="0"/>
              <a:t>) –</a:t>
            </a:r>
            <a:r>
              <a:rPr lang="uk-UA" dirty="0" smtClean="0"/>
              <a:t>визначає кількість значень серед значень стовбця, які задовольняють умову.</a:t>
            </a:r>
          </a:p>
          <a:p>
            <a:endParaRPr lang="uk-UA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471" y="1752765"/>
            <a:ext cx="11085513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699652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674"/>
            <a:ext cx="10972800" cy="765997"/>
          </a:xfrm>
        </p:spPr>
        <p:txBody>
          <a:bodyPr/>
          <a:lstStyle/>
          <a:p>
            <a:r>
              <a:rPr lang="uk-UA" sz="4000" dirty="0" smtClean="0"/>
              <a:t>Умовне форматування даних.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4291" y="998483"/>
            <a:ext cx="11288110" cy="5696607"/>
          </a:xfrm>
        </p:spPr>
        <p:txBody>
          <a:bodyPr>
            <a:normAutofit/>
          </a:bodyPr>
          <a:lstStyle/>
          <a:p>
            <a:r>
              <a:rPr lang="uk-UA" dirty="0" smtClean="0"/>
              <a:t>У випадках, коли потрібно, щоб дані під час фільтрації не приховувалися, а виділялись певним кольором, застосовують умовне форматування.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uk-UA" b="1" dirty="0" smtClean="0"/>
              <a:t>Умовне форматування</a:t>
            </a:r>
            <a:r>
              <a:rPr lang="uk-UA" dirty="0" smtClean="0"/>
              <a:t> – це автоматичне надання клітинкам певного формату залежно від того, істинною чи хибною є певна умова. </a:t>
            </a:r>
          </a:p>
          <a:p>
            <a:endParaRPr lang="uk-UA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840" y="2100785"/>
            <a:ext cx="7544269" cy="324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</a:t>
            </a:r>
            <a:r>
              <a:rPr lang="ru-RU" dirty="0" smtClean="0"/>
              <a:t> </a:t>
            </a:r>
            <a:r>
              <a:rPr lang="uk-UA" dirty="0" smtClean="0"/>
              <a:t>завдання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3570514"/>
          </a:xfrm>
        </p:spPr>
        <p:txBody>
          <a:bodyPr/>
          <a:lstStyle/>
          <a:p>
            <a:r>
              <a:rPr lang="uk-UA" dirty="0" smtClean="0"/>
              <a:t>Я.М.Глинський «Інформатика» 10-11клас, частина 2 розділ 4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/>
              <a:t>§</a:t>
            </a:r>
            <a:r>
              <a:rPr lang="uk-UA" dirty="0" smtClean="0"/>
              <a:t>7 ст.161-165.</a:t>
            </a:r>
          </a:p>
          <a:p>
            <a:r>
              <a:rPr lang="uk-UA" dirty="0" smtClean="0"/>
              <a:t>матеріали лекції, що розглядались.</a:t>
            </a:r>
          </a:p>
          <a:p>
            <a:r>
              <a:rPr lang="uk-UA" dirty="0" smtClean="0"/>
              <a:t>зробити презентацію на тему «Хто стане переможцем змагань по баскетболу в останньому турі?» з використанням підрахунків зроблених у таблиці </a:t>
            </a:r>
            <a:r>
              <a:rPr lang="en-US" dirty="0" err="1" smtClean="0"/>
              <a:t>Exsel</a:t>
            </a:r>
            <a:r>
              <a:rPr lang="en-US" dirty="0" smtClean="0"/>
              <a:t> .</a:t>
            </a:r>
          </a:p>
          <a:p>
            <a:endParaRPr lang="uk-U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1" y="349470"/>
            <a:ext cx="11035861" cy="901261"/>
          </a:xfrm>
        </p:spPr>
        <p:txBody>
          <a:bodyPr/>
          <a:lstStyle/>
          <a:p>
            <a:r>
              <a:rPr lang="uk-UA" sz="2400" dirty="0" smtClean="0"/>
              <a:t>Під час роботи з таблицями, які містять сотні рядків виникає потреба швидкого пошуку потрібної інформації.</a:t>
            </a:r>
          </a:p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821" y="1648645"/>
            <a:ext cx="4288221" cy="484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2436" y="5089168"/>
            <a:ext cx="6785468" cy="136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59950" y="1375511"/>
            <a:ext cx="721331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Поширеними є таблиці , які містять інформацію про об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єкти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що мають однаковий набір параметрів. Значення параметрів записують в окремих клітинках, виділяючи для кожного параметра свій стовбець.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 всіх параметрів виокремлюють такі, значення як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повторюються. Такі параметри називають ключовими. Ключові параметри дозволяють однозначно визначити об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єкт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Значення ключового параметра записують у першому стовбці таблиці.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/>
          <a:lstStyle/>
          <a:p>
            <a:r>
              <a:rPr lang="uk-UA" dirty="0"/>
              <a:t>ДСРЗНАЧ </a:t>
            </a:r>
            <a:r>
              <a:rPr lang="ru-RU" dirty="0"/>
              <a:t>(</a:t>
            </a:r>
            <a:r>
              <a:rPr lang="uk-UA" dirty="0"/>
              <a:t>англ.</a:t>
            </a:r>
            <a:r>
              <a:rPr lang="en-US" dirty="0"/>
              <a:t>DAVERAGE</a:t>
            </a:r>
            <a:r>
              <a:rPr lang="ru-RU" dirty="0"/>
              <a:t>)</a:t>
            </a:r>
            <a:r>
              <a:rPr lang="uk-UA" dirty="0"/>
              <a:t>-обчислює середнє серед значень стовбця ;</a:t>
            </a:r>
          </a:p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359" y="1415389"/>
            <a:ext cx="10704005" cy="512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175733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/>
          <a:lstStyle/>
          <a:p>
            <a:r>
              <a:rPr lang="uk-UA" dirty="0" smtClean="0"/>
              <a:t>ДМАКС(англ.</a:t>
            </a:r>
            <a:r>
              <a:rPr lang="en-US" dirty="0" smtClean="0"/>
              <a:t>DMAX</a:t>
            </a:r>
            <a:r>
              <a:rPr lang="uk-UA" dirty="0" smtClean="0"/>
              <a:t>)-визначає максимальне значення ;</a:t>
            </a:r>
          </a:p>
          <a:p>
            <a:endParaRPr lang="uk-UA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369" y="1461478"/>
            <a:ext cx="6299200" cy="517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199" y="1078659"/>
            <a:ext cx="5137554" cy="291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068295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Функції для роботи з таблицею як базою даних: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БДСУММ(англ.</a:t>
            </a:r>
            <a:r>
              <a:rPr lang="en-US" dirty="0" smtClean="0"/>
              <a:t>DSUM</a:t>
            </a:r>
            <a:r>
              <a:rPr lang="ru-RU" dirty="0" smtClean="0"/>
              <a:t>) </a:t>
            </a:r>
            <a:r>
              <a:rPr lang="uk-UA" dirty="0" smtClean="0"/>
              <a:t>- обчислює суму значень.</a:t>
            </a:r>
          </a:p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035" y="2259725"/>
            <a:ext cx="6190593" cy="429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463306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ДМИН(англ.</a:t>
            </a:r>
            <a:r>
              <a:rPr lang="en-US" dirty="0" smtClean="0"/>
              <a:t>DMIN</a:t>
            </a:r>
            <a:r>
              <a:rPr lang="uk-UA" dirty="0" smtClean="0"/>
              <a:t>)- визначає мінімальне значення ;</a:t>
            </a:r>
          </a:p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476" y="1109784"/>
            <a:ext cx="3399692" cy="516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0019" y="1101969"/>
            <a:ext cx="7852812" cy="497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916603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/>
          <a:lstStyle/>
          <a:p>
            <a:r>
              <a:rPr lang="uk-UA" dirty="0" smtClean="0"/>
              <a:t>БСЧЕТ(англ.</a:t>
            </a:r>
            <a:r>
              <a:rPr lang="en-US" dirty="0" smtClean="0"/>
              <a:t>DCOUNT</a:t>
            </a:r>
            <a:r>
              <a:rPr lang="ru-RU" dirty="0" smtClean="0"/>
              <a:t>) –</a:t>
            </a:r>
            <a:r>
              <a:rPr lang="uk-UA" dirty="0" smtClean="0"/>
              <a:t>визначає кількість значень серед значень стовбця, які задовольняють умову.</a:t>
            </a:r>
          </a:p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426" y="1459847"/>
            <a:ext cx="11159996" cy="464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699652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046046" cy="63524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Задача №1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77" y="1161317"/>
            <a:ext cx="5164015" cy="395776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uk-UA" dirty="0" smtClean="0"/>
              <a:t>Відкрийте файл семестр.</a:t>
            </a:r>
            <a:r>
              <a:rPr lang="en-US" dirty="0" smtClean="0"/>
              <a:t>xls</a:t>
            </a:r>
            <a:r>
              <a:rPr lang="ru-RU" dirty="0" smtClean="0"/>
              <a:t>. </a:t>
            </a:r>
            <a:endParaRPr lang="uk-UA" dirty="0" smtClean="0"/>
          </a:p>
          <a:p>
            <a:pPr marL="514350" indent="-514350">
              <a:buNone/>
            </a:pPr>
            <a:r>
              <a:rPr lang="en-US" dirty="0" smtClean="0"/>
              <a:t>1.</a:t>
            </a:r>
            <a:r>
              <a:rPr lang="uk-UA" dirty="0" smtClean="0"/>
              <a:t>Обчисліть суму балу з усіх предметів, які отримав кожен студент вашої групи за перший семестр .</a:t>
            </a:r>
          </a:p>
          <a:p>
            <a:pPr marL="514350" indent="-514350">
              <a:buNone/>
            </a:pPr>
            <a:r>
              <a:rPr lang="en-US" dirty="0" smtClean="0"/>
              <a:t>2.</a:t>
            </a:r>
            <a:r>
              <a:rPr lang="uk-UA" dirty="0" smtClean="0"/>
              <a:t>Обчисліть середній бал за семестр для кожного студента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8027" y="558843"/>
            <a:ext cx="6302619" cy="528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998435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416</TotalTime>
  <Words>942</Words>
  <Application>Microsoft Office PowerPoint</Application>
  <PresentationFormat>Произвольный</PresentationFormat>
  <Paragraphs>559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Аналіз даних за допомогою функцій табличного процесора</vt:lpstr>
      <vt:lpstr>Умовне форматування даних.</vt:lpstr>
      <vt:lpstr>Слайд 3</vt:lpstr>
      <vt:lpstr>Слайд 4</vt:lpstr>
      <vt:lpstr>Слайд 5</vt:lpstr>
      <vt:lpstr>Функції для роботи з таблицею як базою даних:</vt:lpstr>
      <vt:lpstr>Слайд 7</vt:lpstr>
      <vt:lpstr>Слайд 8</vt:lpstr>
      <vt:lpstr>Задача №1</vt:lpstr>
      <vt:lpstr>Загальний вигляд файлу семестр.</vt:lpstr>
      <vt:lpstr>1. Обчислимо загальну суму балiв для кожного студента</vt:lpstr>
      <vt:lpstr>Слайд 12</vt:lpstr>
      <vt:lpstr>Слайд 13</vt:lpstr>
      <vt:lpstr>Задача 2.</vt:lpstr>
      <vt:lpstr>Слайд 15</vt:lpstr>
      <vt:lpstr>Слайд 16</vt:lpstr>
      <vt:lpstr>Слайд 17</vt:lpstr>
      <vt:lpstr>Слайд 18</vt:lpstr>
      <vt:lpstr>Слайд 19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даних за допомогою функцій табличного процесора</dc:title>
  <dc:creator>Стас</dc:creator>
  <cp:lastModifiedBy>Іванна Клиса</cp:lastModifiedBy>
  <cp:revision>127</cp:revision>
  <dcterms:created xsi:type="dcterms:W3CDTF">2016-02-25T16:59:41Z</dcterms:created>
  <dcterms:modified xsi:type="dcterms:W3CDTF">2024-10-11T09:45:49Z</dcterms:modified>
</cp:coreProperties>
</file>