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8" r:id="rId2"/>
    <p:sldId id="269" r:id="rId3"/>
    <p:sldId id="270" r:id="rId4"/>
    <p:sldId id="272" r:id="rId5"/>
    <p:sldId id="271" r:id="rId6"/>
    <p:sldId id="274" r:id="rId7"/>
    <p:sldId id="275" r:id="rId8"/>
    <p:sldId id="273" r:id="rId9"/>
    <p:sldId id="286" r:id="rId10"/>
    <p:sldId id="283" r:id="rId11"/>
    <p:sldId id="287" r:id="rId12"/>
    <p:sldId id="288" r:id="rId13"/>
    <p:sldId id="279" r:id="rId14"/>
    <p:sldId id="278" r:id="rId15"/>
    <p:sldId id="280" r:id="rId16"/>
    <p:sldId id="281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EC238-59D1-43C2-8714-4B2E8D4C96AD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32D44-FEBE-4121-BB4E-4F7F8D3EA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2D44-FEBE-4121-BB4E-4F7F8D3EA3B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ср 30.10.24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m21SkpbNs" TargetMode="External"/><Relationship Id="rId2" Type="http://schemas.openxmlformats.org/officeDocument/2006/relationships/hyperlink" Target="https://nus.org.ua/view/otsinyuvannya-v-novij-ukrayinskij-shkoli-resurs-dlya-rozvytku-zamist-vyrok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umo.edu.ua/images/content/depozitar/navichki_pracevlasht/teor_ocin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52601"/>
            <a:ext cx="8496944" cy="1829761"/>
          </a:xfrm>
        </p:spPr>
        <p:txBody>
          <a:bodyPr>
            <a:normAutofit/>
          </a:bodyPr>
          <a:lstStyle/>
          <a:p>
            <a:r>
              <a:rPr lang="uk-UA" sz="4700" dirty="0" smtClean="0">
                <a:latin typeface="Times New Roman" pitchFamily="18" charset="0"/>
                <a:cs typeface="Times New Roman" pitchFamily="18" charset="0"/>
              </a:rPr>
              <a:t>Формувальне оцінювання</a:t>
            </a:r>
            <a:endParaRPr lang="ru-RU" sz="4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8278688" cy="2985745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smtClean="0"/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16633"/>
          <a:ext cx="8112224" cy="6513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2224"/>
              </a:tblGrid>
              <a:tr h="1586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Алгоритм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діяльності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вчителя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щодо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організації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формувального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можна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представити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вигляді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такої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послідовності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дій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Формулювання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об’єктивних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зрозумілих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навчальних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цілей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197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Створення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ефективного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зворотного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зв’язку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Забезпечення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активної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пізнання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Ознайомлення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із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критеріями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Забезпечення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можливості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уміння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аналізувати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власну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діяльність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рефлексія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8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Корегування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спільно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учнями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підходів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урахуванням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0"/>
          <a:ext cx="8112224" cy="6513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2224"/>
              </a:tblGrid>
              <a:tr h="1586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Алгоритм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діяльності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вчителя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щодо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організації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формувального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можна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представити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вигляді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такої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послідовності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дій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Формулювання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об’єктивних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зрозумілих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навчальних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цілей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3197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Створення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ефективного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зворотного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зв’язку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Забезпечення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активної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пізнання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Ознайомлення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із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критеріями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815755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Забезпечення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можливості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уміння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аналізувати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власну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діяльність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рефлексія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8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Корегування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спільно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учнями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підходів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урахуванням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рейтингів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нагород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критики,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переключення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вдосконалити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взаємооцінювання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парно-групові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формувального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оц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нювання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23528" y="620688"/>
          <a:ext cx="8496944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979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КОМПОНЕНТИ  ФОРМУВАЛЬНОГО  ОЦІНЮВАННЯ</a:t>
                      </a: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Цілепокладання</a:t>
                      </a:r>
                      <a:endParaRPr kumimoji="0" lang="ru-RU" sz="3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273">
                <a:tc>
                  <a:txBody>
                    <a:bodyPr/>
                    <a:lstStyle/>
                    <a:p>
                      <a:r>
                        <a:rPr kumimoji="0" lang="ru-RU" sz="3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Розробка</a:t>
                      </a:r>
                      <a:r>
                        <a:rPr kumimoji="0" lang="ru-RU" sz="3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критеріїв</a:t>
                      </a:r>
                      <a:r>
                        <a:rPr kumimoji="0" lang="ru-RU" sz="3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273">
                <a:tc>
                  <a:txBody>
                    <a:bodyPr/>
                    <a:lstStyle/>
                    <a:p>
                      <a:r>
                        <a:rPr kumimoji="0" lang="ru-RU" sz="3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Зворотний</a:t>
                      </a:r>
                      <a:r>
                        <a:rPr kumimoji="0" lang="ru-RU" sz="3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зв'язок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273">
                <a:tc>
                  <a:txBody>
                    <a:bodyPr/>
                    <a:lstStyle/>
                    <a:p>
                      <a:r>
                        <a:rPr kumimoji="0" lang="ru-RU" sz="3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Само- та </a:t>
                      </a:r>
                      <a:r>
                        <a:rPr kumimoji="0" lang="ru-RU" sz="3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взаємооцінювання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3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415" t="35421" r="3415" b="10823"/>
          <a:stretch>
            <a:fillRect/>
          </a:stretch>
        </p:blipFill>
        <p:spPr>
          <a:xfrm>
            <a:off x="395536" y="476672"/>
            <a:ext cx="8477922" cy="3672408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4293096"/>
            <a:ext cx="87484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err="1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Формувальне</a:t>
            </a:r>
            <a:r>
              <a:rPr lang="ru-RU" sz="2300" dirty="0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підсумкове</a:t>
            </a:r>
            <a:r>
              <a:rPr lang="ru-RU" sz="2300" dirty="0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300" dirty="0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підпорядковані</a:t>
            </a:r>
            <a:r>
              <a:rPr lang="ru-RU" sz="2300" dirty="0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різним</a:t>
            </a:r>
            <a:r>
              <a:rPr lang="ru-RU" sz="2300" dirty="0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цілям</a:t>
            </a:r>
            <a:r>
              <a:rPr lang="ru-RU" sz="2300" dirty="0" smtClean="0">
                <a:solidFill>
                  <a:srgbClr val="14141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формувальне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assessment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меті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якість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підсумкове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evaluation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меті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оцінити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якість</a:t>
            </a:r>
            <a:r>
              <a:rPr lang="ru-RU" sz="2300" dirty="0" smtClean="0">
                <a:solidFill>
                  <a:srgbClr val="01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445"/>
          <a:stretch>
            <a:fillRect/>
          </a:stretch>
        </p:blipFill>
        <p:spPr>
          <a:xfrm>
            <a:off x="683569" y="367796"/>
            <a:ext cx="8295366" cy="58266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548681"/>
          <a:ext cx="7920880" cy="5474557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537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Формувальне</a:t>
                      </a:r>
                      <a:r>
                        <a:rPr lang="ru-RU" sz="2400" b="1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оцінювання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Підсумкове</a:t>
                      </a:r>
                      <a:r>
                        <a:rPr lang="ru-RU" sz="2400" b="1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оцінювання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Перевіряє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як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триває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навчання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Перевіряє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було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вивчено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Діагностувальне</a:t>
                      </a:r>
                      <a:r>
                        <a:rPr lang="ru-RU" sz="2000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ідентифікує</a:t>
                      </a:r>
                      <a:r>
                        <a:rPr lang="ru-RU" sz="2000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сфери</a:t>
                      </a:r>
                      <a:r>
                        <a:rPr lang="ru-RU" sz="2000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де </a:t>
                      </a: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необхідне</a:t>
                      </a:r>
                      <a:r>
                        <a:rPr lang="ru-RU" sz="2000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покращення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Оціночне: вимірює досягнення певного рівня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Ідентифікує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недоліки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покращує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навчання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Судить про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Здійснюється</a:t>
                      </a:r>
                      <a:r>
                        <a:rPr lang="ru-RU" sz="2000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</a:t>
                      </a:r>
                      <a:r>
                        <a:rPr lang="ru-RU" sz="2000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час </a:t>
                      </a: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навчального</a:t>
                      </a:r>
                      <a:r>
                        <a:rPr lang="ru-RU" sz="2000" dirty="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1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Відбувається в кінці навчального процесу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Допомагає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учням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вчитися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один в одного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Змушує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конкурувати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між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собою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245849"/>
            <a:ext cx="684076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Формувальне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інтерактивним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оцінюванням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прогресу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змогу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вчителю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відповідним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чином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адаптувати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формувального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відстежувати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особистісний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опановування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нею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навчального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та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вибудовувати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індивідуальну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освітню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траєкторію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Використані </a:t>
            </a:r>
            <a:r>
              <a:rPr lang="uk-UA" dirty="0" err="1" smtClean="0"/>
              <a:t>інтернет-ресурси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hlinkClick r:id="rId2"/>
              </a:rPr>
              <a:t>https://nus.org.ua/view/otsinyuvannya-v-novij-ukrayinskij-shkoli-resurs-dlya-rozvytku-zamist-vyroku/</a:t>
            </a:r>
            <a:endParaRPr lang="uk-UA" sz="2400" dirty="0" smtClean="0"/>
          </a:p>
          <a:p>
            <a:pPr marL="457200" indent="-457200">
              <a:buAutoNum type="arabicPeriod"/>
            </a:pPr>
            <a:r>
              <a:rPr lang="en-US" sz="2400" dirty="0" smtClean="0">
                <a:hlinkClick r:id="rId3"/>
              </a:rPr>
              <a:t>https://www.youtube.com/watch?v=Agm21SkpbNs</a:t>
            </a:r>
            <a:endParaRPr lang="uk-UA" sz="2400" dirty="0" smtClean="0"/>
          </a:p>
          <a:p>
            <a:pPr marL="457200" indent="-457200">
              <a:buAutoNum type="arabicPeriod"/>
            </a:pPr>
            <a:r>
              <a:rPr lang="en-US" sz="2400" dirty="0" smtClean="0">
                <a:hlinkClick r:id="rId4"/>
              </a:rPr>
              <a:t>http://umo.edu.ua/images/content/depozitar/navichki_pracevlasht/teor_ocin.pdf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82004"/>
            <a:ext cx="9144000" cy="348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хочете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поліпшити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школу,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навчіть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хочете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потенціал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навчіть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себе.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                                                                                     Р.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Стіггенз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задекларовано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якісні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засобах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методах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(ст. 53 Закону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здобувачі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справедливе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об’єктивне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620688"/>
          <a:ext cx="8712968" cy="55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906261">
                <a:tc>
                  <a:txBody>
                    <a:bodyPr/>
                    <a:lstStyle/>
                    <a:p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Традиційне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Формувальне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375"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знань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предмета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результатів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проектної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діяльності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6249"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кінцевого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результату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самостійності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співробітництва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процесу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навчання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375"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вчителем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учнями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самооцінювання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1348"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Отримання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звіту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їх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ранжування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Отримання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більш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повної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навчання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кожного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зокрема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його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поступу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досягненні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цілей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429143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педагогами методики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288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вжити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покращити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411" b="3676"/>
          <a:stretch>
            <a:fillRect/>
          </a:stretch>
        </p:blipFill>
        <p:spPr bwMode="auto">
          <a:xfrm>
            <a:off x="5004048" y="3829866"/>
            <a:ext cx="3528392" cy="26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формувального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052736"/>
          <a:ext cx="82809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Формувальне</a:t>
                      </a: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надає</a:t>
                      </a: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можливість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700808"/>
          <a:ext cx="8064896" cy="45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126256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вчителя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877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чітко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сформулювати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освітній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який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потрібно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отримати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оцінити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кожному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окремому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випадку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організувати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відповідно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цього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свою роботу;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зробити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суб’єктом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освітньої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оцінювальної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діяльності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вчитися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помилках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зрозуміти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є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важливим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другорядним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зрозуміти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яких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видах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діяльності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є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успіхи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визначити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чого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вони не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знають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визначити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чого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вони не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вміють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робити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акцент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успіхах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співвідносяться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конкретним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формувального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оц</a:t>
            </a: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нювання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12776"/>
          <a:ext cx="8064896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563855">
                <a:tc>
                  <a:txBody>
                    <a:bodyPr/>
                    <a:lstStyle/>
                    <a:p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 початком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роботи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процесі</a:t>
                      </a:r>
                      <a:r>
                        <a:rPr kumimoji="0" lang="ru-RU" sz="2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роботи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323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Виявлення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потреб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Заохочення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взаємодії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0327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Оцінювання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володіння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учнями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навчального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матеріалом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Здійснення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моніторингу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прогресу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323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Виявлення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інтересів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кожного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Перевірка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розуміння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Постановка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цілей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Мотивація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метапізнання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Цілі формувального оцінювання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Формувальне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такими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важливими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сприяти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впевненості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власних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силах,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надавати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орієнтири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корисні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поради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певних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етапах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сигналізувати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складнощі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діалог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учитель-учень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</TotalTime>
  <Words>603</Words>
  <Application>Microsoft Office PowerPoint</Application>
  <PresentationFormat>Экран (4:3)</PresentationFormat>
  <Paragraphs>99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Формувальне оцінювання</vt:lpstr>
      <vt:lpstr>Слайд 2</vt:lpstr>
      <vt:lpstr>Слайд 3</vt:lpstr>
      <vt:lpstr>Слайд 4</vt:lpstr>
      <vt:lpstr>Слайд 5</vt:lpstr>
      <vt:lpstr>Переваги формувального оцінювання </vt:lpstr>
      <vt:lpstr> Основні принципи  формувального оцінювання:</vt:lpstr>
      <vt:lpstr>Слайд 8</vt:lpstr>
      <vt:lpstr>Слайд 9</vt:lpstr>
      <vt:lpstr>Слайд 10</vt:lpstr>
      <vt:lpstr>Правила  формувального оцінювання:</vt:lpstr>
      <vt:lpstr>Слайд 12</vt:lpstr>
      <vt:lpstr>Слайд 13</vt:lpstr>
      <vt:lpstr>Слайд 14</vt:lpstr>
      <vt:lpstr>Слайд 15</vt:lpstr>
      <vt:lpstr>Слайд 16</vt:lpstr>
      <vt:lpstr>Використані інтернет-ресурси: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Пользователь</cp:lastModifiedBy>
  <cp:revision>24</cp:revision>
  <dcterms:created xsi:type="dcterms:W3CDTF">2019-09-07T14:18:43Z</dcterms:created>
  <dcterms:modified xsi:type="dcterms:W3CDTF">2024-10-30T16:32:53Z</dcterms:modified>
</cp:coreProperties>
</file>