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3" r:id="rId18"/>
  </p:sldIdLst>
  <p:sldSz cx="18288000" cy="10287000"/>
  <p:notesSz cx="6858000" cy="9144000"/>
  <p:embeddedFontLst>
    <p:embeddedFont>
      <p:font typeface="Poppins" panose="020B0604020202020204" charset="0"/>
      <p:regular r:id="rId19"/>
    </p:embeddedFont>
    <p:embeddedFont>
      <p:font typeface="Times New Roman" panose="02020603050405020304" pitchFamily="18" charset="0"/>
      <p:regular r:id="rId20"/>
    </p:embeddedFont>
    <p:embeddedFont>
      <p:font typeface="Noto Serif Display" panose="020B0604020202020204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Arimo Bold" panose="020B0604020202020204" charset="0"/>
      <p:regular r:id="rId26"/>
    </p:embeddedFont>
    <p:embeddedFont>
      <p:font typeface="Computer Says No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3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916" b="-86898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483276" y="8138681"/>
            <a:ext cx="4729467" cy="4047169"/>
          </a:xfrm>
          <a:custGeom>
            <a:avLst/>
            <a:gdLst/>
            <a:ahLst/>
            <a:cxnLst/>
            <a:rect l="l" t="t" r="r" b="b"/>
            <a:pathLst>
              <a:path w="4729467" h="4047169">
                <a:moveTo>
                  <a:pt x="0" y="0"/>
                </a:moveTo>
                <a:lnTo>
                  <a:pt x="4729467" y="0"/>
                </a:lnTo>
                <a:lnTo>
                  <a:pt x="4729467" y="4047169"/>
                </a:lnTo>
                <a:lnTo>
                  <a:pt x="0" y="40471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09600" y="3771900"/>
            <a:ext cx="12923413" cy="3420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54"/>
              </a:lnSpc>
            </a:pPr>
            <a:r>
              <a:rPr lang="uk-UA" sz="17200" dirty="0" smtClean="0">
                <a:solidFill>
                  <a:srgbClr val="6866E1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ЦИФРОВІ </a:t>
            </a:r>
          </a:p>
          <a:p>
            <a:pPr algn="ctr">
              <a:lnSpc>
                <a:spcPts val="8554"/>
              </a:lnSpc>
            </a:pPr>
            <a:r>
              <a:rPr lang="uk-UA" sz="17200" dirty="0" smtClean="0">
                <a:solidFill>
                  <a:srgbClr val="6866E1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ОНЛАЙН-ІНСТРУМЕНТИ В ОСВІТІ</a:t>
            </a:r>
            <a:endParaRPr lang="en-US" sz="17200" dirty="0">
              <a:solidFill>
                <a:srgbClr val="6866E1"/>
              </a:solidFill>
              <a:latin typeface="Computer Says No"/>
              <a:ea typeface="Computer Says No"/>
              <a:cs typeface="Computer Says No"/>
              <a:sym typeface="Computer Says No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12192000" y="1028700"/>
            <a:ext cx="5072140" cy="7434308"/>
          </a:xfrm>
          <a:custGeom>
            <a:avLst/>
            <a:gdLst/>
            <a:ahLst/>
            <a:cxnLst/>
            <a:rect l="l" t="t" r="r" b="b"/>
            <a:pathLst>
              <a:path w="5072140" h="7434308">
                <a:moveTo>
                  <a:pt x="5072140" y="0"/>
                </a:moveTo>
                <a:lnTo>
                  <a:pt x="0" y="0"/>
                </a:lnTo>
                <a:lnTo>
                  <a:pt x="0" y="7434308"/>
                </a:lnTo>
                <a:lnTo>
                  <a:pt x="5072140" y="7434308"/>
                </a:lnTo>
                <a:lnTo>
                  <a:pt x="507214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44EEA">
                <a:alpha val="100000"/>
              </a:srgbClr>
            </a:gs>
            <a:gs pos="50000">
              <a:srgbClr val="5527F5">
                <a:alpha val="100000"/>
              </a:srgbClr>
            </a:gs>
            <a:gs pos="100000">
              <a:srgbClr val="041069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443" y="657244"/>
            <a:ext cx="2829628" cy="2265552"/>
          </a:xfrm>
          <a:custGeom>
            <a:avLst/>
            <a:gdLst/>
            <a:ahLst/>
            <a:cxnLst/>
            <a:rect l="l" t="t" r="r" b="b"/>
            <a:pathLst>
              <a:path w="2829628" h="2265552">
                <a:moveTo>
                  <a:pt x="0" y="0"/>
                </a:moveTo>
                <a:lnTo>
                  <a:pt x="2829628" y="0"/>
                </a:lnTo>
                <a:lnTo>
                  <a:pt x="2829628" y="2265552"/>
                </a:lnTo>
                <a:lnTo>
                  <a:pt x="0" y="22655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972667" y="1485055"/>
            <a:ext cx="3286633" cy="1717531"/>
          </a:xfrm>
          <a:custGeom>
            <a:avLst/>
            <a:gdLst/>
            <a:ahLst/>
            <a:cxnLst/>
            <a:rect l="l" t="t" r="r" b="b"/>
            <a:pathLst>
              <a:path w="3286633" h="1717531">
                <a:moveTo>
                  <a:pt x="0" y="0"/>
                </a:moveTo>
                <a:lnTo>
                  <a:pt x="3286633" y="0"/>
                </a:lnTo>
                <a:lnTo>
                  <a:pt x="3286633" y="1717531"/>
                </a:lnTo>
                <a:lnTo>
                  <a:pt x="0" y="1717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441057">
            <a:off x="3485837" y="7465187"/>
            <a:ext cx="3524709" cy="2076199"/>
          </a:xfrm>
          <a:custGeom>
            <a:avLst/>
            <a:gdLst/>
            <a:ahLst/>
            <a:cxnLst/>
            <a:rect l="l" t="t" r="r" b="b"/>
            <a:pathLst>
              <a:path w="3524709" h="2076199">
                <a:moveTo>
                  <a:pt x="0" y="0"/>
                </a:moveTo>
                <a:lnTo>
                  <a:pt x="3524709" y="0"/>
                </a:lnTo>
                <a:lnTo>
                  <a:pt x="3524709" y="2076199"/>
                </a:lnTo>
                <a:lnTo>
                  <a:pt x="0" y="20761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33955">
            <a:off x="11837244" y="7182101"/>
            <a:ext cx="3985214" cy="2642370"/>
          </a:xfrm>
          <a:custGeom>
            <a:avLst/>
            <a:gdLst/>
            <a:ahLst/>
            <a:cxnLst/>
            <a:rect l="l" t="t" r="r" b="b"/>
            <a:pathLst>
              <a:path w="3985214" h="2642370">
                <a:moveTo>
                  <a:pt x="0" y="0"/>
                </a:moveTo>
                <a:lnTo>
                  <a:pt x="3985214" y="0"/>
                </a:lnTo>
                <a:lnTo>
                  <a:pt x="3985214" y="2642371"/>
                </a:lnTo>
                <a:lnTo>
                  <a:pt x="0" y="26423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799185" y="804013"/>
            <a:ext cx="12110665" cy="3307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235"/>
              </a:lnSpc>
            </a:pPr>
            <a:r>
              <a:rPr lang="en-US" sz="11438" spc="-285">
                <a:solidFill>
                  <a:srgbClr val="6866E1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 AI-ІНСТРУМЕНТ ДЛЯ РОБОТИ З ІНФОРМАЦІЄЮ І ТЕКСТОМ</a:t>
            </a:r>
          </a:p>
          <a:p>
            <a:pPr marL="0" lvl="0" indent="0" algn="just">
              <a:lnSpc>
                <a:spcPts val="8235"/>
              </a:lnSpc>
              <a:spcBef>
                <a:spcPct val="0"/>
              </a:spcBef>
            </a:pPr>
            <a:endParaRPr lang="en-US" sz="11438" spc="-285">
              <a:solidFill>
                <a:srgbClr val="6866E1"/>
              </a:solidFill>
              <a:latin typeface="Computer Says No"/>
              <a:ea typeface="Computer Says No"/>
              <a:cs typeface="Computer Says No"/>
              <a:sym typeface="Computer Says N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0" y="3792326"/>
            <a:ext cx="18288000" cy="3102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  <a:spcBef>
                <a:spcPct val="0"/>
              </a:spcBef>
            </a:pPr>
            <a:r>
              <a:rPr lang="en-US" sz="3466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BARD ВІД GOOGLE – ЦЕ ЧАТБОТ, ЯКИЙ ВИКОРИСТОВУЄ ШТУЧНИЙ ІНТЕЛЕКТ ДЛЯ ВІДПОВІДЕЙ НА ЗАПИТАННЯ, ПРОГРАМУВАННЯ, І НАВІТЬ СТВОРЕННЯ HTML-СТОРІНОК І РЕЙТИНГОВИХ ТАБЛИЦЬ. ВІН МОЖЕ ВИКОНУВАТИ ШИРОКИЙ СПЕКТР ЗАВДАНЬ, ВІД ПРОСТИХ ДО СКЛАДНИХ, ЩО РОБИТЬ ЙОГО КОРИСНИМ ІНСТРУМЕНТОМ ДЛЯ БАГАТЬОХ КОРИСТУВАЧІВ.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44EEA">
                <a:alpha val="100000"/>
              </a:srgbClr>
            </a:gs>
            <a:gs pos="50000">
              <a:srgbClr val="5527F5">
                <a:alpha val="100000"/>
              </a:srgbClr>
            </a:gs>
            <a:gs pos="100000">
              <a:srgbClr val="041069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864313" y="808775"/>
            <a:ext cx="13271683" cy="782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57912" lvl="1" indent="-478956" algn="l">
              <a:lnSpc>
                <a:spcPts val="6211"/>
              </a:lnSpc>
              <a:buFont typeface="Arial"/>
              <a:buChar char="•"/>
            </a:pPr>
            <a:r>
              <a:rPr lang="en-US" sz="4436">
                <a:solidFill>
                  <a:srgbClr val="FFFFFF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Bard  може шукати інформацію в Інтернеті, надаючи користувачам відповіді на їхні запити. </a:t>
            </a:r>
          </a:p>
          <a:p>
            <a:pPr marL="957912" lvl="1" indent="-478956" algn="l">
              <a:lnSpc>
                <a:spcPts val="6211"/>
              </a:lnSpc>
              <a:buFont typeface="Arial"/>
              <a:buChar char="•"/>
            </a:pPr>
            <a:r>
              <a:rPr lang="en-US" sz="4436">
                <a:solidFill>
                  <a:srgbClr val="FFFFFF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може бути корисним для роботи: під час підготовки до занять, для створення завдань різного формату, під час проведення уроків, перевірки знань тощо.</a:t>
            </a:r>
          </a:p>
          <a:p>
            <a:pPr marL="957912" lvl="1" indent="-478956" algn="l">
              <a:lnSpc>
                <a:spcPts val="6211"/>
              </a:lnSpc>
              <a:buFont typeface="Arial"/>
              <a:buChar char="•"/>
            </a:pPr>
            <a:r>
              <a:rPr lang="en-US" sz="4436">
                <a:solidFill>
                  <a:srgbClr val="FFFFFF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надає можливості, які раніше не могли дати інші сервіси.</a:t>
            </a:r>
          </a:p>
          <a:p>
            <a:pPr algn="ctr">
              <a:lnSpc>
                <a:spcPts val="6211"/>
              </a:lnSpc>
            </a:pPr>
            <a:endParaRPr lang="en-US" sz="4436">
              <a:solidFill>
                <a:srgbClr val="FFFFFF"/>
              </a:solidFill>
              <a:latin typeface="Noto Serif Display"/>
              <a:ea typeface="Noto Serif Display"/>
              <a:cs typeface="Noto Serif Display"/>
              <a:sym typeface="Noto Serif Display"/>
            </a:endParaRPr>
          </a:p>
        </p:txBody>
      </p:sp>
      <p:sp>
        <p:nvSpPr>
          <p:cNvPr id="4" name="Freeform 4"/>
          <p:cNvSpPr/>
          <p:nvPr/>
        </p:nvSpPr>
        <p:spPr>
          <a:xfrm rot="-734557">
            <a:off x="13092723" y="7194124"/>
            <a:ext cx="4665008" cy="2588227"/>
          </a:xfrm>
          <a:custGeom>
            <a:avLst/>
            <a:gdLst/>
            <a:ahLst/>
            <a:cxnLst/>
            <a:rect l="l" t="t" r="r" b="b"/>
            <a:pathLst>
              <a:path w="4665008" h="2588227">
                <a:moveTo>
                  <a:pt x="0" y="0"/>
                </a:moveTo>
                <a:lnTo>
                  <a:pt x="4665008" y="0"/>
                </a:lnTo>
                <a:lnTo>
                  <a:pt x="4665008" y="2588227"/>
                </a:lnTo>
                <a:lnTo>
                  <a:pt x="0" y="2588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923954">
            <a:off x="14724183" y="4429638"/>
            <a:ext cx="2718708" cy="1812472"/>
          </a:xfrm>
          <a:custGeom>
            <a:avLst/>
            <a:gdLst/>
            <a:ahLst/>
            <a:cxnLst/>
            <a:rect l="l" t="t" r="r" b="b"/>
            <a:pathLst>
              <a:path w="2718708" h="1812472">
                <a:moveTo>
                  <a:pt x="0" y="0"/>
                </a:moveTo>
                <a:lnTo>
                  <a:pt x="2718708" y="0"/>
                </a:lnTo>
                <a:lnTo>
                  <a:pt x="2718708" y="1812472"/>
                </a:lnTo>
                <a:lnTo>
                  <a:pt x="0" y="18124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44EEA">
                <a:alpha val="100000"/>
              </a:srgbClr>
            </a:gs>
            <a:gs pos="50000">
              <a:srgbClr val="5527F5">
                <a:alpha val="100000"/>
              </a:srgbClr>
            </a:gs>
            <a:gs pos="100000">
              <a:srgbClr val="041069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4722" y="244969"/>
            <a:ext cx="1957728" cy="1567462"/>
          </a:xfrm>
          <a:custGeom>
            <a:avLst/>
            <a:gdLst/>
            <a:ahLst/>
            <a:cxnLst/>
            <a:rect l="l" t="t" r="r" b="b"/>
            <a:pathLst>
              <a:path w="1957728" h="1567462">
                <a:moveTo>
                  <a:pt x="0" y="0"/>
                </a:moveTo>
                <a:lnTo>
                  <a:pt x="1957728" y="0"/>
                </a:lnTo>
                <a:lnTo>
                  <a:pt x="1957728" y="1567462"/>
                </a:lnTo>
                <a:lnTo>
                  <a:pt x="0" y="15674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973080" y="371344"/>
            <a:ext cx="3469811" cy="1943094"/>
          </a:xfrm>
          <a:custGeom>
            <a:avLst/>
            <a:gdLst/>
            <a:ahLst/>
            <a:cxnLst/>
            <a:rect l="l" t="t" r="r" b="b"/>
            <a:pathLst>
              <a:path w="3469811" h="1943094">
                <a:moveTo>
                  <a:pt x="0" y="0"/>
                </a:moveTo>
                <a:lnTo>
                  <a:pt x="3469811" y="0"/>
                </a:lnTo>
                <a:lnTo>
                  <a:pt x="3469811" y="1943094"/>
                </a:lnTo>
                <a:lnTo>
                  <a:pt x="0" y="19430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34722" y="8438386"/>
            <a:ext cx="2706240" cy="1501469"/>
          </a:xfrm>
          <a:custGeom>
            <a:avLst/>
            <a:gdLst/>
            <a:ahLst/>
            <a:cxnLst/>
            <a:rect l="l" t="t" r="r" b="b"/>
            <a:pathLst>
              <a:path w="2706240" h="1501469">
                <a:moveTo>
                  <a:pt x="0" y="0"/>
                </a:moveTo>
                <a:lnTo>
                  <a:pt x="2706240" y="0"/>
                </a:lnTo>
                <a:lnTo>
                  <a:pt x="2706240" y="1501468"/>
                </a:lnTo>
                <a:lnTo>
                  <a:pt x="0" y="15014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139238" y="3743587"/>
            <a:ext cx="9525" cy="1013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12"/>
              </a:lnSpc>
              <a:spcBef>
                <a:spcPct val="0"/>
              </a:spcBef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4784291" y="642345"/>
            <a:ext cx="3194596" cy="197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  <a:spcBef>
                <a:spcPct val="0"/>
              </a:spcBef>
            </a:pPr>
            <a:r>
              <a:rPr lang="en-US" sz="11499">
                <a:solidFill>
                  <a:srgbClr val="FFFFFF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CHATGPT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2512432"/>
            <a:ext cx="12836052" cy="1873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27"/>
              </a:lnSpc>
              <a:spcBef>
                <a:spcPct val="0"/>
              </a:spcBef>
            </a:pPr>
            <a:r>
              <a:rPr lang="en-US" sz="5376">
                <a:solidFill>
                  <a:srgbClr val="FFFFFF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ЧАТ-БОТ ІЗ ШТУЧНИМ ІНТЕЛЕКТОМ CHATGPT — ОДНА З НАЙБІЛЬШ ОБГОВОРЮВАНИХ ТЕМ В ІНТЕРНЕТІ ОСТАННІХ ТИЖНІВ.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0" y="4632816"/>
            <a:ext cx="17442891" cy="1981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14"/>
              </a:lnSpc>
              <a:spcBef>
                <a:spcPct val="0"/>
              </a:spcBef>
            </a:pPr>
            <a:r>
              <a:rPr lang="en-US" sz="5653">
                <a:solidFill>
                  <a:srgbClr val="FFFFFF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У «РОЗУМІ» CHATGPT ЗАКЛАДЕНО ВЕЛИЧЕЗНУ КІЛЬКІСТЬ РІЗНОМАНІТНОЇ ІНФОРМАЦІЇ І ВИ МОЖЕТЕ ВИКОРИСТОВУВАТИ ЇЇ ЯК НАТХНЕННЯ ДЛЯ СВОЄЇ РОБОТИ.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09358" y="6584991"/>
            <a:ext cx="9316456" cy="2910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14"/>
              </a:lnSpc>
              <a:spcBef>
                <a:spcPct val="0"/>
              </a:spcBef>
            </a:pPr>
            <a:r>
              <a:rPr lang="en-US" sz="5510">
                <a:solidFill>
                  <a:srgbClr val="FFFFFF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CHAT-GPT – ЦЕ ПОТУЖНИЙ ІНСТРУМЕНТ, ЯКИЙ МОЖЕ ДОПОМОГТИ ВЧИТЕЛЯМ ПОЛЕГШИТИ ТА ПОКРАЩИТИ СВОЮ РОБОТУ.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44EEA">
                <a:alpha val="100000"/>
              </a:srgbClr>
            </a:gs>
            <a:gs pos="50000">
              <a:srgbClr val="5527F5">
                <a:alpha val="100000"/>
              </a:srgbClr>
            </a:gs>
            <a:gs pos="100000">
              <a:srgbClr val="041069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4722" y="244969"/>
            <a:ext cx="1957728" cy="1567462"/>
          </a:xfrm>
          <a:custGeom>
            <a:avLst/>
            <a:gdLst/>
            <a:ahLst/>
            <a:cxnLst/>
            <a:rect l="l" t="t" r="r" b="b"/>
            <a:pathLst>
              <a:path w="1957728" h="1567462">
                <a:moveTo>
                  <a:pt x="0" y="0"/>
                </a:moveTo>
                <a:lnTo>
                  <a:pt x="1957728" y="0"/>
                </a:lnTo>
                <a:lnTo>
                  <a:pt x="1957728" y="1567462"/>
                </a:lnTo>
                <a:lnTo>
                  <a:pt x="0" y="15674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04143">
            <a:off x="14142553" y="8286753"/>
            <a:ext cx="3469811" cy="1943094"/>
          </a:xfrm>
          <a:custGeom>
            <a:avLst/>
            <a:gdLst/>
            <a:ahLst/>
            <a:cxnLst/>
            <a:rect l="l" t="t" r="r" b="b"/>
            <a:pathLst>
              <a:path w="3469811" h="1943094">
                <a:moveTo>
                  <a:pt x="0" y="0"/>
                </a:moveTo>
                <a:lnTo>
                  <a:pt x="3469811" y="0"/>
                </a:lnTo>
                <a:lnTo>
                  <a:pt x="3469811" y="1943094"/>
                </a:lnTo>
                <a:lnTo>
                  <a:pt x="0" y="19430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22239">
            <a:off x="486638" y="7606417"/>
            <a:ext cx="3404887" cy="2269925"/>
          </a:xfrm>
          <a:custGeom>
            <a:avLst/>
            <a:gdLst/>
            <a:ahLst/>
            <a:cxnLst/>
            <a:rect l="l" t="t" r="r" b="b"/>
            <a:pathLst>
              <a:path w="3404887" h="2269925">
                <a:moveTo>
                  <a:pt x="0" y="0"/>
                </a:moveTo>
                <a:lnTo>
                  <a:pt x="3404888" y="0"/>
                </a:lnTo>
                <a:lnTo>
                  <a:pt x="3404888" y="2269925"/>
                </a:lnTo>
                <a:lnTo>
                  <a:pt x="0" y="22699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139238" y="3743587"/>
            <a:ext cx="9525" cy="1013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12"/>
              </a:lnSpc>
              <a:spcBef>
                <a:spcPct val="0"/>
              </a:spcBef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915155" y="437401"/>
            <a:ext cx="17372845" cy="7418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>
                <a:solidFill>
                  <a:srgbClr val="000000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ПЕРЕВАГИ Й НЕДОЛІКИ</a:t>
            </a:r>
          </a:p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>
                <a:solidFill>
                  <a:srgbClr val="000000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ЧАТ ПОКРАЩУЄ ПРОДУКТИВНІСТЬ ВИКЛАДАЧІВ, АДЖЕ ЙОГО МОЖНА ВИКОРИСТОВУВАТИ ДЛЯ СТВОРЕННЯ ПЛАНІВ ЗАНЯТЬ, РОЗРОБКИ ЗАПИТАНЬ ДЛЯ ОЦІНЮВАННЯ, ГЕНЕРАЦІЇ ПІДКАЗОК, ПРИКЛАДІВ РОБОТИ ТА ІНШОГО.</a:t>
            </a:r>
          </a:p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>
                <a:solidFill>
                  <a:srgbClr val="000000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GPT ЛЕГКО АДАПТУЄТЬСЯ, ТОЖ МОЖЕ ЗАДОВОЛЬНИТИ МІНЛИВІ ПОТРЕБИ УЧНІВ ТА ВЧИТЕЛІВ. </a:t>
            </a:r>
          </a:p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>
                <a:solidFill>
                  <a:srgbClr val="000000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НАВЧАЄ УЧНІВ ПРАЦЮВАТИ З НОВИМИ ТЕХНОЛОГІЯМИ, ЩО ПІДГОТУЄ ЇХ ДО МАЙБУТНЬОЇ РОБОТИ. ВИ МОЖЕТЕ ПРОДЕМОНСТРУВАТИ ЇМ, ЯК ПРАВИЛЬНО ВИКОРИСТОВУВАТИ ЦІ ІНСТРУМЕНТИ ДЛЯ ДОСЯГНЕННЯ КРАЩИХ РЕЗУЛЬТАТІВ.</a:t>
            </a:r>
          </a:p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>
                <a:solidFill>
                  <a:srgbClr val="000000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НЕ ВАРТО ВИКОРИСТОВУВАТИ ЧАТ ДЛЯ ОЦІНЮВАННЯ РОБІТ. ТАКОЖ ПОТРІБНО СЛІДКУВАТИ, ЩОБ НИМ НЕ ЗЛОВЖИВАЛИ УЧНІ. </a:t>
            </a:r>
          </a:p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>
                <a:solidFill>
                  <a:srgbClr val="000000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ВАЖЛИВО ПІДВИЩУВАТИ ОБІЗНАНІСТЬ ТА РОЗВИВАТИ НАВИЧКИ ВИЯВЛЕННЯ УПЕРЕДЖЕНОЇ АБО НЕТОЧНОЇ ІНФОРМАЦІЇ, ЯКУ НАДАЄ ЧАТ-БОТ. ДЛЯ ЦЬОГО ТРЕБА ПРОВОДИТИ ДОДАТКОВІ ДОСЛІДЖЕННЯ.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44EEA">
                <a:alpha val="100000"/>
              </a:srgbClr>
            </a:gs>
            <a:gs pos="50000">
              <a:srgbClr val="5527F5">
                <a:alpha val="100000"/>
              </a:srgbClr>
            </a:gs>
            <a:gs pos="100000">
              <a:srgbClr val="041069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1876" y="6515473"/>
            <a:ext cx="1957728" cy="1567462"/>
          </a:xfrm>
          <a:custGeom>
            <a:avLst/>
            <a:gdLst/>
            <a:ahLst/>
            <a:cxnLst/>
            <a:rect l="l" t="t" r="r" b="b"/>
            <a:pathLst>
              <a:path w="1957728" h="1567462">
                <a:moveTo>
                  <a:pt x="0" y="0"/>
                </a:moveTo>
                <a:lnTo>
                  <a:pt x="1957727" y="0"/>
                </a:lnTo>
                <a:lnTo>
                  <a:pt x="1957727" y="1567462"/>
                </a:lnTo>
                <a:lnTo>
                  <a:pt x="0" y="15674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09634" y="5738336"/>
            <a:ext cx="8701502" cy="4245065"/>
          </a:xfrm>
          <a:custGeom>
            <a:avLst/>
            <a:gdLst/>
            <a:ahLst/>
            <a:cxnLst/>
            <a:rect l="l" t="t" r="r" b="b"/>
            <a:pathLst>
              <a:path w="8701502" h="4245065">
                <a:moveTo>
                  <a:pt x="0" y="0"/>
                </a:moveTo>
                <a:lnTo>
                  <a:pt x="8701501" y="0"/>
                </a:lnTo>
                <a:lnTo>
                  <a:pt x="8701501" y="4245065"/>
                </a:lnTo>
                <a:lnTo>
                  <a:pt x="0" y="42450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139238" y="3743587"/>
            <a:ext cx="9525" cy="1013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12"/>
              </a:lnSpc>
              <a:spcBef>
                <a:spcPct val="0"/>
              </a:spcBef>
            </a:pPr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769772" y="811016"/>
            <a:ext cx="17518228" cy="473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  <a:spcBef>
                <a:spcPct val="0"/>
              </a:spcBef>
            </a:pPr>
            <a:r>
              <a:rPr lang="en-US" sz="5400">
                <a:solidFill>
                  <a:srgbClr val="FFFFFF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ПЕРСОНАЛЬНИЙ ПОМІЧНИК ВЧИТЕЛЯ «НА УРОК» – СЕРЕДОВИЩЕ ДЛЯ РОБОТИ ВЧИТЕЛЯ, ЩО СКЛАДАЄТЬСЯ З НАБОРУ ІННОВАЦІЙНИХ ІНСТРУМЕНТІВ НА ОСНОВІ ШТУЧНОГО ІНТЕЛЕКТУ, ЯКИЙ ДОЗВОЛИТЬ ОПТИМІЗУВАТИ ЩОДЕННУ РОБОТУ ПЕДАГОГІВ, ОСКІЛЬКИ Є МОЖЛИВІСТЬ СТВОРЮВАТИ РІЗНОТИПНІ ВИДИ НАВЧАЛЬНИХ МАТЕРІАЛІВ, РОБИТИ ПЕРЕКЛАД, ГЕНЕРУВАТИ ЗОБРАЖЕННЯ, ОЗВУЧУВАТИ ТЕКСТ ТОЩО.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41069">
                <a:alpha val="100000"/>
              </a:srgbClr>
            </a:gs>
            <a:gs pos="50000">
              <a:srgbClr val="5527F5">
                <a:alpha val="100000"/>
              </a:srgbClr>
            </a:gs>
            <a:gs pos="100000">
              <a:srgbClr val="131FA8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flipH="1" flipV="1">
            <a:off x="17259300" y="1028700"/>
            <a:ext cx="0" cy="5786479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028700" y="4234201"/>
            <a:ext cx="9897232" cy="5006268"/>
            <a:chOff x="0" y="0"/>
            <a:chExt cx="13196309" cy="6675023"/>
          </a:xfrm>
        </p:grpSpPr>
        <p:sp>
          <p:nvSpPr>
            <p:cNvPr id="5" name="AutoShape 5"/>
            <p:cNvSpPr/>
            <p:nvPr/>
          </p:nvSpPr>
          <p:spPr>
            <a:xfrm flipV="1">
              <a:off x="25400" y="0"/>
              <a:ext cx="0" cy="667502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AutoShape 6"/>
            <p:cNvSpPr/>
            <p:nvPr/>
          </p:nvSpPr>
          <p:spPr>
            <a:xfrm>
              <a:off x="0" y="6649623"/>
              <a:ext cx="13196309" cy="0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7" name="Freeform 7"/>
          <p:cNvSpPr/>
          <p:nvPr/>
        </p:nvSpPr>
        <p:spPr>
          <a:xfrm>
            <a:off x="13336111" y="1331200"/>
            <a:ext cx="3267577" cy="1573101"/>
          </a:xfrm>
          <a:custGeom>
            <a:avLst/>
            <a:gdLst/>
            <a:ahLst/>
            <a:cxnLst/>
            <a:rect l="l" t="t" r="r" b="b"/>
            <a:pathLst>
              <a:path w="3267577" h="1573101">
                <a:moveTo>
                  <a:pt x="0" y="0"/>
                </a:moveTo>
                <a:lnTo>
                  <a:pt x="3267577" y="0"/>
                </a:lnTo>
                <a:lnTo>
                  <a:pt x="3267577" y="1573102"/>
                </a:lnTo>
                <a:lnTo>
                  <a:pt x="0" y="15731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670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52064" y="6737335"/>
            <a:ext cx="6740540" cy="2830500"/>
          </a:xfrm>
          <a:custGeom>
            <a:avLst/>
            <a:gdLst/>
            <a:ahLst/>
            <a:cxnLst/>
            <a:rect l="l" t="t" r="r" b="b"/>
            <a:pathLst>
              <a:path w="6740540" h="2830500">
                <a:moveTo>
                  <a:pt x="0" y="0"/>
                </a:moveTo>
                <a:lnTo>
                  <a:pt x="6740540" y="0"/>
                </a:lnTo>
                <a:lnTo>
                  <a:pt x="6740540" y="2830500"/>
                </a:lnTo>
                <a:lnTo>
                  <a:pt x="0" y="2830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328082" y="6728911"/>
            <a:ext cx="5510018" cy="3558089"/>
          </a:xfrm>
          <a:custGeom>
            <a:avLst/>
            <a:gdLst/>
            <a:ahLst/>
            <a:cxnLst/>
            <a:rect l="l" t="t" r="r" b="b"/>
            <a:pathLst>
              <a:path w="5510018" h="3558089">
                <a:moveTo>
                  <a:pt x="0" y="0"/>
                </a:moveTo>
                <a:lnTo>
                  <a:pt x="5510018" y="0"/>
                </a:lnTo>
                <a:lnTo>
                  <a:pt x="5510018" y="3558089"/>
                </a:lnTo>
                <a:lnTo>
                  <a:pt x="0" y="35580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86420" y="3641732"/>
            <a:ext cx="18288000" cy="2889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000000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WORDWALL- ІНТЕРАКТИВНИЙ НАВЧАЛЬНИЙ ЗАСТОСУНОК ЗА ДОПОМОГОЮ ЯКОГО МОЖНА СТВОРЮВАТИ ІНТЕРАКТИВНІ ВПРАВИ ДЛЯ НАВЧАННЯ. WORDWALL МОЖНА ВИКОРИСТОВУВАТИ ДЛЯ СТВОРЕННЯ ІНТЕРАКТИВНИХ ВПРАВ І МАТЕРІАЛІВ ДЛЯ ВИДРУКУ.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433812" y="714375"/>
            <a:ext cx="5174754" cy="2795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17"/>
              </a:lnSpc>
              <a:spcBef>
                <a:spcPct val="0"/>
              </a:spcBef>
            </a:pPr>
            <a:r>
              <a:rPr lang="en-US" sz="16298">
                <a:solidFill>
                  <a:srgbClr val="FFFFFF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WORDWALL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B60EB">
                <a:alpha val="100000"/>
              </a:srgbClr>
            </a:gs>
            <a:gs pos="50000">
              <a:srgbClr val="5527F5">
                <a:alpha val="100000"/>
              </a:srgbClr>
            </a:gs>
            <a:gs pos="100000">
              <a:srgbClr val="9B60E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5601849" y="7100342"/>
            <a:ext cx="11495135" cy="4845199"/>
          </a:xfrm>
          <a:custGeom>
            <a:avLst/>
            <a:gdLst/>
            <a:ahLst/>
            <a:cxnLst/>
            <a:rect l="l" t="t" r="r" b="b"/>
            <a:pathLst>
              <a:path w="11495135" h="4845199">
                <a:moveTo>
                  <a:pt x="0" y="0"/>
                </a:moveTo>
                <a:lnTo>
                  <a:pt x="11495135" y="0"/>
                </a:lnTo>
                <a:lnTo>
                  <a:pt x="11495135" y="4845199"/>
                </a:lnTo>
                <a:lnTo>
                  <a:pt x="0" y="48451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449585">
            <a:off x="457734" y="5698149"/>
            <a:ext cx="5910998" cy="2804386"/>
          </a:xfrm>
          <a:custGeom>
            <a:avLst/>
            <a:gdLst/>
            <a:ahLst/>
            <a:cxnLst/>
            <a:rect l="l" t="t" r="r" b="b"/>
            <a:pathLst>
              <a:path w="5910998" h="2804386">
                <a:moveTo>
                  <a:pt x="0" y="0"/>
                </a:moveTo>
                <a:lnTo>
                  <a:pt x="5910998" y="0"/>
                </a:lnTo>
                <a:lnTo>
                  <a:pt x="5910998" y="2804386"/>
                </a:lnTo>
                <a:lnTo>
                  <a:pt x="0" y="28043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361894" y="6808828"/>
            <a:ext cx="5475043" cy="2780519"/>
          </a:xfrm>
          <a:custGeom>
            <a:avLst/>
            <a:gdLst/>
            <a:ahLst/>
            <a:cxnLst/>
            <a:rect l="l" t="t" r="r" b="b"/>
            <a:pathLst>
              <a:path w="5475043" h="2780519">
                <a:moveTo>
                  <a:pt x="0" y="0"/>
                </a:moveTo>
                <a:lnTo>
                  <a:pt x="5475042" y="0"/>
                </a:lnTo>
                <a:lnTo>
                  <a:pt x="5475042" y="2780519"/>
                </a:lnTo>
                <a:lnTo>
                  <a:pt x="0" y="27805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120163">
            <a:off x="12125998" y="7291364"/>
            <a:ext cx="3847214" cy="2164058"/>
          </a:xfrm>
          <a:custGeom>
            <a:avLst/>
            <a:gdLst/>
            <a:ahLst/>
            <a:cxnLst/>
            <a:rect l="l" t="t" r="r" b="b"/>
            <a:pathLst>
              <a:path w="3847214" h="2164058">
                <a:moveTo>
                  <a:pt x="0" y="0"/>
                </a:moveTo>
                <a:lnTo>
                  <a:pt x="3847213" y="0"/>
                </a:lnTo>
                <a:lnTo>
                  <a:pt x="3847213" y="2164057"/>
                </a:lnTo>
                <a:lnTo>
                  <a:pt x="0" y="21640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903835" y="4426113"/>
            <a:ext cx="3080368" cy="3080368"/>
          </a:xfrm>
          <a:custGeom>
            <a:avLst/>
            <a:gdLst/>
            <a:ahLst/>
            <a:cxnLst/>
            <a:rect l="l" t="t" r="r" b="b"/>
            <a:pathLst>
              <a:path w="3080368" h="3080368">
                <a:moveTo>
                  <a:pt x="0" y="0"/>
                </a:moveTo>
                <a:lnTo>
                  <a:pt x="3080368" y="0"/>
                </a:lnTo>
                <a:lnTo>
                  <a:pt x="3080368" y="3080368"/>
                </a:lnTo>
                <a:lnTo>
                  <a:pt x="0" y="30803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259635" y="-270363"/>
            <a:ext cx="3768729" cy="2331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92"/>
              </a:lnSpc>
              <a:spcBef>
                <a:spcPct val="0"/>
              </a:spcBef>
            </a:pPr>
            <a:r>
              <a:rPr lang="en-US" sz="13565">
                <a:solidFill>
                  <a:srgbClr val="FFFFFF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PADLET 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1611597"/>
            <a:ext cx="16141430" cy="299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Padlet – це універсальна онлайн-дошка (онлайн-стіна) з інтуїтивним інтерфейсом, яку нескладно опанувати та легко застосовувати в навчальному процесі. Вона може бути використана для проектної роботи, індивідуальних завдань чи як інструмент збору інформації від всіх учасників процесу в одному місці.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41069">
                <a:alpha val="100000"/>
              </a:srgbClr>
            </a:gs>
            <a:gs pos="50000">
              <a:srgbClr val="5527F5">
                <a:alpha val="100000"/>
              </a:srgbClr>
            </a:gs>
            <a:gs pos="100000">
              <a:srgbClr val="131FA8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67165" y="3819212"/>
            <a:ext cx="2157465" cy="1846218"/>
          </a:xfrm>
          <a:custGeom>
            <a:avLst/>
            <a:gdLst/>
            <a:ahLst/>
            <a:cxnLst/>
            <a:rect l="l" t="t" r="r" b="b"/>
            <a:pathLst>
              <a:path w="2157465" h="1846218">
                <a:moveTo>
                  <a:pt x="0" y="0"/>
                </a:moveTo>
                <a:lnTo>
                  <a:pt x="2157465" y="0"/>
                </a:lnTo>
                <a:lnTo>
                  <a:pt x="2157465" y="1846218"/>
                </a:lnTo>
                <a:lnTo>
                  <a:pt x="0" y="18462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685829" y="3503896"/>
            <a:ext cx="1689859" cy="2476851"/>
          </a:xfrm>
          <a:custGeom>
            <a:avLst/>
            <a:gdLst/>
            <a:ahLst/>
            <a:cxnLst/>
            <a:rect l="l" t="t" r="r" b="b"/>
            <a:pathLst>
              <a:path w="1689859" h="2476851">
                <a:moveTo>
                  <a:pt x="1689859" y="0"/>
                </a:moveTo>
                <a:lnTo>
                  <a:pt x="0" y="0"/>
                </a:lnTo>
                <a:lnTo>
                  <a:pt x="0" y="2476850"/>
                </a:lnTo>
                <a:lnTo>
                  <a:pt x="1689859" y="2476850"/>
                </a:lnTo>
                <a:lnTo>
                  <a:pt x="168985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53970" y="4048013"/>
            <a:ext cx="2204284" cy="1686217"/>
          </a:xfrm>
          <a:custGeom>
            <a:avLst/>
            <a:gdLst/>
            <a:ahLst/>
            <a:cxnLst/>
            <a:rect l="l" t="t" r="r" b="b"/>
            <a:pathLst>
              <a:path w="2204284" h="1686217">
                <a:moveTo>
                  <a:pt x="0" y="0"/>
                </a:moveTo>
                <a:lnTo>
                  <a:pt x="2204284" y="0"/>
                </a:lnTo>
                <a:lnTo>
                  <a:pt x="2204284" y="1686218"/>
                </a:lnTo>
                <a:lnTo>
                  <a:pt x="0" y="16862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768142" y="3932617"/>
            <a:ext cx="2055418" cy="2048130"/>
          </a:xfrm>
          <a:custGeom>
            <a:avLst/>
            <a:gdLst/>
            <a:ahLst/>
            <a:cxnLst/>
            <a:rect l="l" t="t" r="r" b="b"/>
            <a:pathLst>
              <a:path w="2055418" h="2048130">
                <a:moveTo>
                  <a:pt x="0" y="0"/>
                </a:moveTo>
                <a:lnTo>
                  <a:pt x="2055419" y="0"/>
                </a:lnTo>
                <a:lnTo>
                  <a:pt x="2055419" y="2048129"/>
                </a:lnTo>
                <a:lnTo>
                  <a:pt x="0" y="20481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474805" y="3932617"/>
            <a:ext cx="2392360" cy="1915451"/>
          </a:xfrm>
          <a:custGeom>
            <a:avLst/>
            <a:gdLst/>
            <a:ahLst/>
            <a:cxnLst/>
            <a:rect l="l" t="t" r="r" b="b"/>
            <a:pathLst>
              <a:path w="2392360" h="1915451">
                <a:moveTo>
                  <a:pt x="0" y="0"/>
                </a:moveTo>
                <a:lnTo>
                  <a:pt x="2392360" y="0"/>
                </a:lnTo>
                <a:lnTo>
                  <a:pt x="2392360" y="1915451"/>
                </a:lnTo>
                <a:lnTo>
                  <a:pt x="0" y="19154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245465" y="5980746"/>
            <a:ext cx="2285731" cy="1998998"/>
          </a:xfrm>
          <a:custGeom>
            <a:avLst/>
            <a:gdLst/>
            <a:ahLst/>
            <a:cxnLst/>
            <a:rect l="l" t="t" r="r" b="b"/>
            <a:pathLst>
              <a:path w="2285731" h="1998998">
                <a:moveTo>
                  <a:pt x="0" y="0"/>
                </a:moveTo>
                <a:lnTo>
                  <a:pt x="2285731" y="0"/>
                </a:lnTo>
                <a:lnTo>
                  <a:pt x="2285731" y="1998998"/>
                </a:lnTo>
                <a:lnTo>
                  <a:pt x="0" y="19989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867165" y="5893761"/>
            <a:ext cx="2154120" cy="2172969"/>
          </a:xfrm>
          <a:custGeom>
            <a:avLst/>
            <a:gdLst/>
            <a:ahLst/>
            <a:cxnLst/>
            <a:rect l="l" t="t" r="r" b="b"/>
            <a:pathLst>
              <a:path w="2154120" h="2172969">
                <a:moveTo>
                  <a:pt x="0" y="0"/>
                </a:moveTo>
                <a:lnTo>
                  <a:pt x="2154120" y="0"/>
                </a:lnTo>
                <a:lnTo>
                  <a:pt x="2154120" y="2172969"/>
                </a:lnTo>
                <a:lnTo>
                  <a:pt x="0" y="21729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718025" y="6048601"/>
            <a:ext cx="1740229" cy="1863288"/>
          </a:xfrm>
          <a:custGeom>
            <a:avLst/>
            <a:gdLst/>
            <a:ahLst/>
            <a:cxnLst/>
            <a:rect l="l" t="t" r="r" b="b"/>
            <a:pathLst>
              <a:path w="1740229" h="1863288">
                <a:moveTo>
                  <a:pt x="0" y="0"/>
                </a:moveTo>
                <a:lnTo>
                  <a:pt x="1740229" y="0"/>
                </a:lnTo>
                <a:lnTo>
                  <a:pt x="1740229" y="1863288"/>
                </a:lnTo>
                <a:lnTo>
                  <a:pt x="0" y="18632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836122" y="6711237"/>
            <a:ext cx="1932020" cy="843804"/>
          </a:xfrm>
          <a:custGeom>
            <a:avLst/>
            <a:gdLst/>
            <a:ahLst/>
            <a:cxnLst/>
            <a:rect l="l" t="t" r="r" b="b"/>
            <a:pathLst>
              <a:path w="1932020" h="843804">
                <a:moveTo>
                  <a:pt x="0" y="0"/>
                </a:moveTo>
                <a:lnTo>
                  <a:pt x="1932020" y="0"/>
                </a:lnTo>
                <a:lnTo>
                  <a:pt x="1932020" y="843803"/>
                </a:lnTo>
                <a:lnTo>
                  <a:pt x="0" y="8438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456123" y="4048013"/>
            <a:ext cx="1627955" cy="1312867"/>
          </a:xfrm>
          <a:custGeom>
            <a:avLst/>
            <a:gdLst/>
            <a:ahLst/>
            <a:cxnLst/>
            <a:rect l="l" t="t" r="r" b="b"/>
            <a:pathLst>
              <a:path w="1627955" h="1312867">
                <a:moveTo>
                  <a:pt x="0" y="0"/>
                </a:moveTo>
                <a:lnTo>
                  <a:pt x="1627955" y="0"/>
                </a:lnTo>
                <a:lnTo>
                  <a:pt x="1627955" y="1312867"/>
                </a:lnTo>
                <a:lnTo>
                  <a:pt x="0" y="131286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315420" y="6203369"/>
            <a:ext cx="1556307" cy="1351671"/>
          </a:xfrm>
          <a:custGeom>
            <a:avLst/>
            <a:gdLst/>
            <a:ahLst/>
            <a:cxnLst/>
            <a:rect l="l" t="t" r="r" b="b"/>
            <a:pathLst>
              <a:path w="1556307" h="1351671">
                <a:moveTo>
                  <a:pt x="0" y="0"/>
                </a:moveTo>
                <a:lnTo>
                  <a:pt x="1556306" y="0"/>
                </a:lnTo>
                <a:lnTo>
                  <a:pt x="1556306" y="1351671"/>
                </a:lnTo>
                <a:lnTo>
                  <a:pt x="0" y="135167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107905" y="6323569"/>
            <a:ext cx="1479632" cy="1619140"/>
          </a:xfrm>
          <a:custGeom>
            <a:avLst/>
            <a:gdLst/>
            <a:ahLst/>
            <a:cxnLst/>
            <a:rect l="l" t="t" r="r" b="b"/>
            <a:pathLst>
              <a:path w="1479632" h="1619140">
                <a:moveTo>
                  <a:pt x="0" y="0"/>
                </a:moveTo>
                <a:lnTo>
                  <a:pt x="1479632" y="0"/>
                </a:lnTo>
                <a:lnTo>
                  <a:pt x="1479632" y="1619139"/>
                </a:lnTo>
                <a:lnTo>
                  <a:pt x="0" y="161913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4865985" y="2332136"/>
            <a:ext cx="8556030" cy="1171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80"/>
              </a:lnSpc>
              <a:spcBef>
                <a:spcPct val="0"/>
              </a:spcBef>
            </a:pPr>
            <a:r>
              <a:rPr lang="en-US" sz="10944">
                <a:solidFill>
                  <a:srgbClr val="6866E1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ДЯКУЮ ЗА УВАГУ!</a:t>
            </a:r>
          </a:p>
        </p:txBody>
      </p:sp>
      <p:sp>
        <p:nvSpPr>
          <p:cNvPr id="15" name="Freeform 15"/>
          <p:cNvSpPr/>
          <p:nvPr/>
        </p:nvSpPr>
        <p:spPr>
          <a:xfrm>
            <a:off x="1464439" y="6367522"/>
            <a:ext cx="1216746" cy="1023366"/>
          </a:xfrm>
          <a:custGeom>
            <a:avLst/>
            <a:gdLst/>
            <a:ahLst/>
            <a:cxnLst/>
            <a:rect l="l" t="t" r="r" b="b"/>
            <a:pathLst>
              <a:path w="1216746" h="1023366">
                <a:moveTo>
                  <a:pt x="0" y="0"/>
                </a:moveTo>
                <a:lnTo>
                  <a:pt x="1216747" y="0"/>
                </a:lnTo>
                <a:lnTo>
                  <a:pt x="1216747" y="1023366"/>
                </a:lnTo>
                <a:lnTo>
                  <a:pt x="0" y="102336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966065" y="3658930"/>
            <a:ext cx="916038" cy="2075301"/>
          </a:xfrm>
          <a:custGeom>
            <a:avLst/>
            <a:gdLst/>
            <a:ahLst/>
            <a:cxnLst/>
            <a:rect l="l" t="t" r="r" b="b"/>
            <a:pathLst>
              <a:path w="916038" h="2075301">
                <a:moveTo>
                  <a:pt x="0" y="0"/>
                </a:moveTo>
                <a:lnTo>
                  <a:pt x="916038" y="0"/>
                </a:lnTo>
                <a:lnTo>
                  <a:pt x="916038" y="2075301"/>
                </a:lnTo>
                <a:lnTo>
                  <a:pt x="0" y="207530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916" b="-86898"/>
            </a:stretch>
          </a:blipFill>
        </p:spPr>
      </p:sp>
      <p:sp>
        <p:nvSpPr>
          <p:cNvPr id="5" name="Freeform 5"/>
          <p:cNvSpPr/>
          <p:nvPr/>
        </p:nvSpPr>
        <p:spPr>
          <a:xfrm rot="-1055233">
            <a:off x="951418" y="5115789"/>
            <a:ext cx="3247136" cy="1826514"/>
          </a:xfrm>
          <a:custGeom>
            <a:avLst/>
            <a:gdLst/>
            <a:ahLst/>
            <a:cxnLst/>
            <a:rect l="l" t="t" r="r" b="b"/>
            <a:pathLst>
              <a:path w="3247136" h="1826514">
                <a:moveTo>
                  <a:pt x="0" y="0"/>
                </a:moveTo>
                <a:lnTo>
                  <a:pt x="3247135" y="0"/>
                </a:lnTo>
                <a:lnTo>
                  <a:pt x="3247135" y="1826514"/>
                </a:lnTo>
                <a:lnTo>
                  <a:pt x="0" y="18265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18103">
            <a:off x="497002" y="7482507"/>
            <a:ext cx="3534138" cy="1979117"/>
          </a:xfrm>
          <a:custGeom>
            <a:avLst/>
            <a:gdLst/>
            <a:ahLst/>
            <a:cxnLst/>
            <a:rect l="l" t="t" r="r" b="b"/>
            <a:pathLst>
              <a:path w="3534138" h="1979117">
                <a:moveTo>
                  <a:pt x="0" y="0"/>
                </a:moveTo>
                <a:lnTo>
                  <a:pt x="3534138" y="0"/>
                </a:lnTo>
                <a:lnTo>
                  <a:pt x="3534138" y="1979118"/>
                </a:lnTo>
                <a:lnTo>
                  <a:pt x="0" y="19791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594724" y="6120941"/>
            <a:ext cx="5693276" cy="3137359"/>
          </a:xfrm>
          <a:custGeom>
            <a:avLst/>
            <a:gdLst/>
            <a:ahLst/>
            <a:cxnLst/>
            <a:rect l="l" t="t" r="r" b="b"/>
            <a:pathLst>
              <a:path w="5693276" h="3137359">
                <a:moveTo>
                  <a:pt x="0" y="0"/>
                </a:moveTo>
                <a:lnTo>
                  <a:pt x="5693276" y="0"/>
                </a:lnTo>
                <a:lnTo>
                  <a:pt x="5693276" y="3137359"/>
                </a:lnTo>
                <a:lnTo>
                  <a:pt x="0" y="31373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60691">
            <a:off x="5590279" y="5386957"/>
            <a:ext cx="2843248" cy="3786086"/>
          </a:xfrm>
          <a:custGeom>
            <a:avLst/>
            <a:gdLst/>
            <a:ahLst/>
            <a:cxnLst/>
            <a:rect l="l" t="t" r="r" b="b"/>
            <a:pathLst>
              <a:path w="2843248" h="3786086">
                <a:moveTo>
                  <a:pt x="0" y="0"/>
                </a:moveTo>
                <a:lnTo>
                  <a:pt x="2843248" y="0"/>
                </a:lnTo>
                <a:lnTo>
                  <a:pt x="2843248" y="3786086"/>
                </a:lnTo>
                <a:lnTo>
                  <a:pt x="0" y="37860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94794">
            <a:off x="9200178" y="5386957"/>
            <a:ext cx="2835882" cy="3786086"/>
          </a:xfrm>
          <a:custGeom>
            <a:avLst/>
            <a:gdLst/>
            <a:ahLst/>
            <a:cxnLst/>
            <a:rect l="l" t="t" r="r" b="b"/>
            <a:pathLst>
              <a:path w="2835882" h="3786086">
                <a:moveTo>
                  <a:pt x="0" y="0"/>
                </a:moveTo>
                <a:lnTo>
                  <a:pt x="2835882" y="0"/>
                </a:lnTo>
                <a:lnTo>
                  <a:pt x="2835882" y="3786086"/>
                </a:lnTo>
                <a:lnTo>
                  <a:pt x="0" y="37860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553201" y="-3543301"/>
            <a:ext cx="5414636" cy="57964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624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22624"/>
              </a:lnSpc>
              <a:spcBef>
                <a:spcPct val="0"/>
              </a:spcBef>
            </a:pPr>
            <a:r>
              <a:rPr lang="en-US" sz="16160" dirty="0">
                <a:solidFill>
                  <a:srgbClr val="FFFFFF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KAHOOT!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58213" y="2304047"/>
            <a:ext cx="17129787" cy="2644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>
                <a:solidFill>
                  <a:srgbClr val="FFFFFF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ІГРОВА НАВЧАЛЬНА ПЛАТФОРМА, ЩО ВИКОРИСТОВУЄТЬСЯ В КЛАСІ, В ШКОЛАХ, ТА ІНШИХ НАВЧАЛЬНИХ ЗАКЛАДАХ. НА САЙТІ НАДАНО КАТАЛОГ ІГОР — «KAHOOTS» — КОЖНА З ЯКИХ Є ВІКТОРИНОЮ, ЩО МІСТИТЬ ПИТАННЯ З ДЕКІЛЬКОМА ВАРІАНТАМИ ВІДПОВІДЕЙ.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1250504"/>
            <a:ext cx="14948658" cy="898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98"/>
              </a:lnSpc>
              <a:spcBef>
                <a:spcPct val="0"/>
              </a:spcBef>
            </a:pPr>
            <a:r>
              <a:rPr lang="en-US" sz="5213" dirty="0">
                <a:solidFill>
                  <a:srgbClr val="FFFFFF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KAHOOT!—ОНЛАЙН-СЕРВІС ДЛЯ СТВОРЕННЯ ІНТЕРАКТИВНИХ  ТЕСТІВ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4800" y="2886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916" b="-86898"/>
            </a:stretch>
          </a:blipFill>
        </p:spPr>
      </p:sp>
      <p:sp>
        <p:nvSpPr>
          <p:cNvPr id="5" name="Freeform 5"/>
          <p:cNvSpPr/>
          <p:nvPr/>
        </p:nvSpPr>
        <p:spPr>
          <a:xfrm rot="-480562">
            <a:off x="2574359" y="160051"/>
            <a:ext cx="2310459" cy="2310459"/>
          </a:xfrm>
          <a:custGeom>
            <a:avLst/>
            <a:gdLst/>
            <a:ahLst/>
            <a:cxnLst/>
            <a:rect l="l" t="t" r="r" b="b"/>
            <a:pathLst>
              <a:path w="2310459" h="2310459">
                <a:moveTo>
                  <a:pt x="0" y="0"/>
                </a:moveTo>
                <a:lnTo>
                  <a:pt x="2310459" y="0"/>
                </a:lnTo>
                <a:lnTo>
                  <a:pt x="2310459" y="2310459"/>
                </a:lnTo>
                <a:lnTo>
                  <a:pt x="0" y="2310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8631" y="2413725"/>
            <a:ext cx="18288000" cy="377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  <a:spcBef>
                <a:spcPct val="0"/>
              </a:spcBef>
            </a:pPr>
            <a:r>
              <a:rPr lang="en-US" sz="5400">
                <a:solidFill>
                  <a:srgbClr val="FFFFFF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CANVA — ПЛАТФОРМА ГРАФІЧНОГО ДИЗАЙНУ, ЩО ДОЗВОЛЯЄ КОРИСТУВАЧАМ СТВОРЮВАТИ ГРАФІКУ, ПРЕЗЕНТАЦІЇ, АФІШІ ТА ІНШИЙ ВІЗУАЛЬНИЙ КОНТЕНТ ДЛЯ СОЦІАЛЬНИХ МЕРЕЖ. ДОСТУПНА ЯК ВЕБВЕРСІЯ, ТАК І МОБІЛЬНА. СЕРВІС ПРОПОНУЄ ВЕЛИКИЙ БАНК ЗОБРАЖЕНЬ, ШРИФТІВ, ШАБЛОНІВ ТА ІЛЮСТРАЦІЙ.</a:t>
            </a:r>
          </a:p>
        </p:txBody>
      </p:sp>
      <p:sp>
        <p:nvSpPr>
          <p:cNvPr id="7" name="Freeform 7"/>
          <p:cNvSpPr/>
          <p:nvPr/>
        </p:nvSpPr>
        <p:spPr>
          <a:xfrm>
            <a:off x="2942344" y="6447098"/>
            <a:ext cx="12147603" cy="3538761"/>
          </a:xfrm>
          <a:custGeom>
            <a:avLst/>
            <a:gdLst/>
            <a:ahLst/>
            <a:cxnLst/>
            <a:rect l="l" t="t" r="r" b="b"/>
            <a:pathLst>
              <a:path w="12147603" h="3538761">
                <a:moveTo>
                  <a:pt x="0" y="0"/>
                </a:moveTo>
                <a:lnTo>
                  <a:pt x="12147602" y="0"/>
                </a:lnTo>
                <a:lnTo>
                  <a:pt x="12147602" y="3538762"/>
                </a:lnTo>
                <a:lnTo>
                  <a:pt x="0" y="35387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360602" y="-518410"/>
            <a:ext cx="5059998" cy="2547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652"/>
              </a:lnSpc>
              <a:spcBef>
                <a:spcPct val="0"/>
              </a:spcBef>
            </a:pPr>
            <a:r>
              <a:rPr lang="en-US" sz="16180" dirty="0" smtClean="0">
                <a:solidFill>
                  <a:srgbClr val="FFFFFF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CANVA</a:t>
            </a:r>
            <a:endParaRPr lang="en-US" sz="16180" dirty="0">
              <a:solidFill>
                <a:srgbClr val="FFFFFF"/>
              </a:solidFill>
              <a:latin typeface="Computer Says No"/>
              <a:ea typeface="Computer Says No"/>
              <a:cs typeface="Computer Says No"/>
              <a:sym typeface="Computer Says N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916" b="-86898"/>
            </a:stretch>
          </a:blipFill>
        </p:spPr>
      </p:sp>
      <p:sp>
        <p:nvSpPr>
          <p:cNvPr id="5" name="Freeform 5"/>
          <p:cNvSpPr/>
          <p:nvPr/>
        </p:nvSpPr>
        <p:spPr>
          <a:xfrm rot="-901753">
            <a:off x="519815" y="987618"/>
            <a:ext cx="4318303" cy="2418250"/>
          </a:xfrm>
          <a:custGeom>
            <a:avLst/>
            <a:gdLst/>
            <a:ahLst/>
            <a:cxnLst/>
            <a:rect l="l" t="t" r="r" b="b"/>
            <a:pathLst>
              <a:path w="4318303" h="2418250">
                <a:moveTo>
                  <a:pt x="0" y="0"/>
                </a:moveTo>
                <a:lnTo>
                  <a:pt x="4318303" y="0"/>
                </a:lnTo>
                <a:lnTo>
                  <a:pt x="4318303" y="2418250"/>
                </a:lnTo>
                <a:lnTo>
                  <a:pt x="0" y="24182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257869" y="2413725"/>
            <a:ext cx="9525" cy="92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  <a:spcBef>
                <a:spcPct val="0"/>
              </a:spcBef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9393447" y="1936558"/>
            <a:ext cx="9525" cy="1203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  <a:spcBef>
                <a:spcPct val="0"/>
              </a:spcBef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5638800" y="-314325"/>
            <a:ext cx="7554622" cy="29110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677"/>
              </a:lnSpc>
              <a:spcBef>
                <a:spcPct val="0"/>
              </a:spcBef>
            </a:pPr>
            <a:r>
              <a:rPr lang="en-US" sz="16198" dirty="0">
                <a:solidFill>
                  <a:srgbClr val="FFFFFF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MENTIMETER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828448" y="2773763"/>
            <a:ext cx="14301465" cy="6592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85"/>
              </a:lnSpc>
              <a:spcBef>
                <a:spcPct val="0"/>
              </a:spcBef>
            </a:pPr>
            <a:r>
              <a:rPr lang="en-US" sz="7489" dirty="0">
                <a:solidFill>
                  <a:srgbClr val="FFFFFF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 ОНЛАЙН-СЕРВІС ДЛЯ СТВОРЕННЯ ТА ПРОВЕДЕННЯ МИТТЄВИХ ОПИТУВАНЬ, ОНЛАЙН ІНСТРУМЕНТ ДЛЯ СТВОРЕННЯ ПРЕЗЕНТАЦІЙ З ІНТЕРАКТИВНИМИ ЕЛЕМЕНТАМИ ДЛЯ НАВЧАННЯ, ІЗ ЗВОРОТНИМ ЗВ’ЯЗКОМ У РЕАЛЬНОМУ ЧАСІ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506239" y="268370"/>
            <a:ext cx="3428218" cy="1928373"/>
          </a:xfrm>
          <a:custGeom>
            <a:avLst/>
            <a:gdLst/>
            <a:ahLst/>
            <a:cxnLst/>
            <a:rect l="l" t="t" r="r" b="b"/>
            <a:pathLst>
              <a:path w="3428218" h="1928373">
                <a:moveTo>
                  <a:pt x="0" y="0"/>
                </a:moveTo>
                <a:lnTo>
                  <a:pt x="3428218" y="0"/>
                </a:lnTo>
                <a:lnTo>
                  <a:pt x="3428218" y="1928372"/>
                </a:lnTo>
                <a:lnTo>
                  <a:pt x="0" y="19283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916" b="-8689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900367" y="4901156"/>
            <a:ext cx="10487267" cy="4779911"/>
          </a:xfrm>
          <a:custGeom>
            <a:avLst/>
            <a:gdLst/>
            <a:ahLst/>
            <a:cxnLst/>
            <a:rect l="l" t="t" r="r" b="b"/>
            <a:pathLst>
              <a:path w="10487267" h="4779911">
                <a:moveTo>
                  <a:pt x="0" y="0"/>
                </a:moveTo>
                <a:lnTo>
                  <a:pt x="10487266" y="0"/>
                </a:lnTo>
                <a:lnTo>
                  <a:pt x="10487266" y="4779911"/>
                </a:lnTo>
                <a:lnTo>
                  <a:pt x="0" y="47799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257869" y="2413725"/>
            <a:ext cx="9525" cy="92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  <a:spcBef>
                <a:spcPct val="0"/>
              </a:spcBef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3996028" y="270373"/>
            <a:ext cx="8825602" cy="2248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313"/>
              </a:lnSpc>
              <a:spcBef>
                <a:spcPct val="0"/>
              </a:spcBef>
            </a:pPr>
            <a:r>
              <a:rPr lang="en-US" sz="13081">
                <a:solidFill>
                  <a:srgbClr val="FFFFFF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ГЕНЕРАТОР РЕБУСІВ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08419" y="1936558"/>
            <a:ext cx="17779581" cy="2441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  <a:spcBef>
                <a:spcPct val="0"/>
              </a:spcBef>
            </a:pPr>
            <a:r>
              <a:rPr lang="en-US" sz="7000">
                <a:solidFill>
                  <a:srgbClr val="FFFFFF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 УКРАЇНОМОВНИЙ ГЕНЕРАТОР РЕБУСІВ. ЗАДАЙТЕ БУДЬ-ЯКЕ СЛОВО АБО ФРАЗУ, І ПРОГРАМА МИТТЄВО ЗГЕНЕРУЄ ПО ВАШОМУ ЗАПИТУ РЕБУС!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916" b="-8689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849044" y="142365"/>
            <a:ext cx="2783798" cy="2783798"/>
          </a:xfrm>
          <a:custGeom>
            <a:avLst/>
            <a:gdLst/>
            <a:ahLst/>
            <a:cxnLst/>
            <a:rect l="l" t="t" r="r" b="b"/>
            <a:pathLst>
              <a:path w="2783798" h="2783798">
                <a:moveTo>
                  <a:pt x="0" y="0"/>
                </a:moveTo>
                <a:lnTo>
                  <a:pt x="2783798" y="0"/>
                </a:lnTo>
                <a:lnTo>
                  <a:pt x="2783798" y="2783798"/>
                </a:lnTo>
                <a:lnTo>
                  <a:pt x="0" y="2783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37201" y="205426"/>
            <a:ext cx="5405555" cy="2934444"/>
          </a:xfrm>
          <a:custGeom>
            <a:avLst/>
            <a:gdLst/>
            <a:ahLst/>
            <a:cxnLst/>
            <a:rect l="l" t="t" r="r" b="b"/>
            <a:pathLst>
              <a:path w="5405555" h="2934444">
                <a:moveTo>
                  <a:pt x="0" y="0"/>
                </a:moveTo>
                <a:lnTo>
                  <a:pt x="5405555" y="0"/>
                </a:lnTo>
                <a:lnTo>
                  <a:pt x="5405555" y="2934444"/>
                </a:lnTo>
                <a:lnTo>
                  <a:pt x="0" y="29344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60212">
            <a:off x="14601394" y="8497057"/>
            <a:ext cx="2563048" cy="1281524"/>
          </a:xfrm>
          <a:custGeom>
            <a:avLst/>
            <a:gdLst/>
            <a:ahLst/>
            <a:cxnLst/>
            <a:rect l="l" t="t" r="r" b="b"/>
            <a:pathLst>
              <a:path w="2563048" h="1281524">
                <a:moveTo>
                  <a:pt x="0" y="0"/>
                </a:moveTo>
                <a:lnTo>
                  <a:pt x="2563047" y="0"/>
                </a:lnTo>
                <a:lnTo>
                  <a:pt x="2563047" y="1281524"/>
                </a:lnTo>
                <a:lnTo>
                  <a:pt x="0" y="12815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257869" y="2413725"/>
            <a:ext cx="9525" cy="92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  <a:spcBef>
                <a:spcPct val="0"/>
              </a:spcBef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9393447" y="1936558"/>
            <a:ext cx="9525" cy="1203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  <a:spcBef>
                <a:spcPct val="0"/>
              </a:spcBef>
            </a:pPr>
            <a:endParaRPr/>
          </a:p>
        </p:txBody>
      </p:sp>
      <p:sp>
        <p:nvSpPr>
          <p:cNvPr id="10" name="TextBox 10"/>
          <p:cNvSpPr txBox="1"/>
          <p:nvPr/>
        </p:nvSpPr>
        <p:spPr>
          <a:xfrm>
            <a:off x="9139238" y="1677224"/>
            <a:ext cx="9525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3933394" y="-158280"/>
            <a:ext cx="10668000" cy="2795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17"/>
              </a:lnSpc>
              <a:spcBef>
                <a:spcPct val="0"/>
              </a:spcBef>
            </a:pPr>
            <a:r>
              <a:rPr lang="en-US" sz="16298">
                <a:solidFill>
                  <a:srgbClr val="FFFFFF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CLASSTIME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525" y="2987470"/>
            <a:ext cx="18278475" cy="5001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40"/>
              </a:lnSpc>
              <a:spcBef>
                <a:spcPct val="0"/>
              </a:spcBef>
            </a:pPr>
            <a:r>
              <a:rPr lang="en-US" sz="7100">
                <a:solidFill>
                  <a:srgbClr val="FFFFFF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ЦЕ ПОМІЧНИК ВЧИТЕЛЯ. ЗРУЧНА ПЛАТФОРМА ДЛЯ СТВОРЕННЯ ТА ПРОВЕДЕННЯ ТЕСТОВИХ ЗАВДАНЬ.ДОЗВОЛЯЄ СТВОРЮВАТИ РІЗНІ ТИПИ ТЕСТОВИХ ЗАВДАНЬ, ВІДСТЕЖУВАТИ ПРОГРЕС УЧНІВ ТА НАДАВАТИ ВІДПОВІДІ У РЕЖИМІ РЕАЛЬНОГО ЧАСУ, ЩО СПРИЯЄ АКТИВНОМУ НАВЧАННЮ.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916" b="-8689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460801" y="156045"/>
            <a:ext cx="2515223" cy="2176092"/>
          </a:xfrm>
          <a:custGeom>
            <a:avLst/>
            <a:gdLst/>
            <a:ahLst/>
            <a:cxnLst/>
            <a:rect l="l" t="t" r="r" b="b"/>
            <a:pathLst>
              <a:path w="2515223" h="2176092">
                <a:moveTo>
                  <a:pt x="0" y="0"/>
                </a:moveTo>
                <a:lnTo>
                  <a:pt x="2515223" y="0"/>
                </a:lnTo>
                <a:lnTo>
                  <a:pt x="2515223" y="2176092"/>
                </a:lnTo>
                <a:lnTo>
                  <a:pt x="0" y="21760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257869" y="2413725"/>
            <a:ext cx="9525" cy="92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  <a:spcBef>
                <a:spcPct val="0"/>
              </a:spcBef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9393447" y="1936558"/>
            <a:ext cx="9525" cy="1203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  <a:spcBef>
                <a:spcPct val="0"/>
              </a:spcBef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9139238" y="1677224"/>
            <a:ext cx="9525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3933394" y="-158280"/>
            <a:ext cx="10668000" cy="458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17"/>
              </a:lnSpc>
            </a:pPr>
            <a:r>
              <a:rPr lang="en-US" sz="16298">
                <a:solidFill>
                  <a:srgbClr val="FFFFFF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GENIAL.LY</a:t>
            </a:r>
          </a:p>
          <a:p>
            <a:pPr algn="ctr">
              <a:lnSpc>
                <a:spcPts val="13439"/>
              </a:lnSpc>
              <a:spcBef>
                <a:spcPct val="0"/>
              </a:spcBef>
            </a:pPr>
            <a:endParaRPr lang="en-US" sz="16298">
              <a:solidFill>
                <a:srgbClr val="FFFFFF"/>
              </a:solidFill>
              <a:latin typeface="Computer Says No"/>
              <a:ea typeface="Computer Says No"/>
              <a:cs typeface="Computer Says No"/>
              <a:sym typeface="Computer Says N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13869" y="2811863"/>
            <a:ext cx="18288000" cy="5302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FFFFF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GENIALLY – МУЛЬТИЗАДАЧНИЙ ОНЛАЙН-СЕРВІС ДЛЯ СТВОРЕННЯ ПРЕЗЕНТАЦІЙ, ІНТЕРАКТИВНИХ ЗОБРАЖЕНЬ, КАРТ, ЗВІТІВ, ІНФОГРАФІК, ВІКТОРИН, ПЛАКАТІВ, ВІДЕО, СТРІЧОК ЧАСУ, ІГОР ТА ВІРТУАЛЬНИХ ПОСІБНИКІВ… І ЦЕ ЩЕ ДАЛЕКО НЕ ПОВНИЙ ПЕРЕЛІК! СЕРВІС МІСТИТЬ ПОНАД ТИСЯЧУ РІЗНОМАНІТНИХ ШАБЛОНІВ, ЗА ДОПОМОГОЮ ЯКИХ МОЖНА ШВИДКО І БЕЗ ЗАЙВИХ ЗУСИЛЬ СТВОРЮВАТИ ІНТЕРАКТИВНИЙ КОНТЕНТ. Є БЕЗКОШТОВНА ТА ПЛАТНА ВЕРСІЇ. У БАЗОВІЙ ВЕРСІЇ ЦІЛКОМ ДОСТАТНЬО ШАБЛОНІВ ДЛЯ СТВОРЕННЯ РОБІТ, ЯКІ ВРАЖАЮТЬ! </a:t>
            </a:r>
          </a:p>
        </p:txBody>
      </p:sp>
      <p:sp>
        <p:nvSpPr>
          <p:cNvPr id="11" name="Freeform 11"/>
          <p:cNvSpPr/>
          <p:nvPr/>
        </p:nvSpPr>
        <p:spPr>
          <a:xfrm>
            <a:off x="1258739" y="7431919"/>
            <a:ext cx="3946617" cy="2367970"/>
          </a:xfrm>
          <a:custGeom>
            <a:avLst/>
            <a:gdLst/>
            <a:ahLst/>
            <a:cxnLst/>
            <a:rect l="l" t="t" r="r" b="b"/>
            <a:pathLst>
              <a:path w="3946617" h="2367970">
                <a:moveTo>
                  <a:pt x="0" y="0"/>
                </a:moveTo>
                <a:lnTo>
                  <a:pt x="3946617" y="0"/>
                </a:lnTo>
                <a:lnTo>
                  <a:pt x="3946617" y="2367970"/>
                </a:lnTo>
                <a:lnTo>
                  <a:pt x="0" y="23679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916" b="-86898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257869" y="2413725"/>
            <a:ext cx="9525" cy="92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  <a:spcBef>
                <a:spcPct val="0"/>
              </a:spcBef>
            </a:pPr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9393447" y="1936558"/>
            <a:ext cx="9525" cy="1203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  <a:spcBef>
                <a:spcPct val="0"/>
              </a:spcBef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9139238" y="1677224"/>
            <a:ext cx="9525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0" y="885825"/>
            <a:ext cx="18288000" cy="6063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60"/>
              </a:lnSpc>
              <a:spcBef>
                <a:spcPct val="0"/>
              </a:spcBef>
            </a:pPr>
            <a:r>
              <a:rPr lang="en-US" sz="6900">
                <a:solidFill>
                  <a:srgbClr val="FFFFFF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ВАЖЛИВО, ЩО ДЛЯ ПОЧАТКУ РОЗРОБКИ ЕЛЕКТРОННИХ ОСВІТНІХ РЕСУРСІВ У ПРОГРАМІ GENIALLY НЕ ПОТРІБНО ВИТРАЧАТИ КУПУ ЧАСУ НА ОСВОЄННЯ ІНСТРУМЕНТІВ СЕРВІСУ: ВСЕ ЗРОЗУМІЛО НА ІНТУЇТИВНОМУ РІВНІ. GENIALLY ДОЗВОЛЯЄ ОРГАНІЗУВАТИ ПРОЄКТНУ ДІЯЛЬНІСТЬ, ЩО ВАЖЛИВО ДЛЯ ФОРМУВАННЯ В УЧНІВ НАВИЧОК СПІЛЬНОЇ РОБОТИ.</a:t>
            </a:r>
          </a:p>
        </p:txBody>
      </p:sp>
      <p:sp>
        <p:nvSpPr>
          <p:cNvPr id="9" name="Freeform 9"/>
          <p:cNvSpPr/>
          <p:nvPr/>
        </p:nvSpPr>
        <p:spPr>
          <a:xfrm rot="-1034247">
            <a:off x="2779563" y="7299186"/>
            <a:ext cx="4129426" cy="2312479"/>
          </a:xfrm>
          <a:custGeom>
            <a:avLst/>
            <a:gdLst/>
            <a:ahLst/>
            <a:cxnLst/>
            <a:rect l="l" t="t" r="r" b="b"/>
            <a:pathLst>
              <a:path w="4129426" h="2312479">
                <a:moveTo>
                  <a:pt x="0" y="0"/>
                </a:moveTo>
                <a:lnTo>
                  <a:pt x="4129426" y="0"/>
                </a:lnTo>
                <a:lnTo>
                  <a:pt x="4129426" y="2312478"/>
                </a:lnTo>
                <a:lnTo>
                  <a:pt x="0" y="23124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378987" y="6947188"/>
            <a:ext cx="5923248" cy="2678338"/>
          </a:xfrm>
          <a:custGeom>
            <a:avLst/>
            <a:gdLst/>
            <a:ahLst/>
            <a:cxnLst/>
            <a:rect l="l" t="t" r="r" b="b"/>
            <a:pathLst>
              <a:path w="5923248" h="2678338">
                <a:moveTo>
                  <a:pt x="0" y="0"/>
                </a:moveTo>
                <a:lnTo>
                  <a:pt x="5923248" y="0"/>
                </a:lnTo>
                <a:lnTo>
                  <a:pt x="5923248" y="2678338"/>
                </a:lnTo>
                <a:lnTo>
                  <a:pt x="0" y="26783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B60EB">
                <a:alpha val="100000"/>
              </a:srgbClr>
            </a:gs>
            <a:gs pos="50000">
              <a:srgbClr val="5527F5">
                <a:alpha val="100000"/>
              </a:srgbClr>
            </a:gs>
            <a:gs pos="100000">
              <a:srgbClr val="9B60E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2360518" y="5797079"/>
            <a:ext cx="2330969" cy="6916979"/>
          </a:xfrm>
          <a:custGeom>
            <a:avLst/>
            <a:gdLst/>
            <a:ahLst/>
            <a:cxnLst/>
            <a:rect l="l" t="t" r="r" b="b"/>
            <a:pathLst>
              <a:path w="2330969" h="6916979">
                <a:moveTo>
                  <a:pt x="0" y="0"/>
                </a:moveTo>
                <a:lnTo>
                  <a:pt x="2330969" y="0"/>
                </a:lnTo>
                <a:lnTo>
                  <a:pt x="2330969" y="6916978"/>
                </a:lnTo>
                <a:lnTo>
                  <a:pt x="0" y="69169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24009" y="5797079"/>
            <a:ext cx="4639983" cy="4029665"/>
          </a:xfrm>
          <a:custGeom>
            <a:avLst/>
            <a:gdLst/>
            <a:ahLst/>
            <a:cxnLst/>
            <a:rect l="l" t="t" r="r" b="b"/>
            <a:pathLst>
              <a:path w="4639983" h="4029665">
                <a:moveTo>
                  <a:pt x="0" y="0"/>
                </a:moveTo>
                <a:lnTo>
                  <a:pt x="4639982" y="0"/>
                </a:lnTo>
                <a:lnTo>
                  <a:pt x="4639982" y="4029664"/>
                </a:lnTo>
                <a:lnTo>
                  <a:pt x="0" y="40296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657856" y="5271069"/>
            <a:ext cx="4384042" cy="4724694"/>
          </a:xfrm>
          <a:custGeom>
            <a:avLst/>
            <a:gdLst/>
            <a:ahLst/>
            <a:cxnLst/>
            <a:rect l="l" t="t" r="r" b="b"/>
            <a:pathLst>
              <a:path w="4384042" h="4724694">
                <a:moveTo>
                  <a:pt x="0" y="0"/>
                </a:moveTo>
                <a:lnTo>
                  <a:pt x="4384041" y="0"/>
                </a:lnTo>
                <a:lnTo>
                  <a:pt x="4384041" y="4724693"/>
                </a:lnTo>
                <a:lnTo>
                  <a:pt x="0" y="47246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189338" y="703129"/>
            <a:ext cx="7678893" cy="1117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490"/>
              </a:lnSpc>
              <a:spcBef>
                <a:spcPct val="0"/>
              </a:spcBef>
            </a:pPr>
            <a:r>
              <a:rPr lang="en-US" sz="10403">
                <a:solidFill>
                  <a:srgbClr val="6866E1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WORDART.COM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18265" y="1646013"/>
            <a:ext cx="16369735" cy="4276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ЦЕ ОНЛАЙН-ГЕНЕРАТОР ХМАР СЛІВ, ЯКИЙ ДАЄ ЗМОГУ ЛЕГКО СТВОРЮВАТИ ДИВОВИЖНІ ТА УНІКАЛЬНІ ХМАРИ СЛІВ.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РЕЗУЛЬТАТИ ПРОФЕСІЙНОЇ ЯКОСТІ МОЖУТЬ БУТИ ДОСЯГНУТІ В НАЙКОРОТШІ ТЕРМІНИ НАВІТЬ ДЛЯ КОРИСТУВАЧІВ БЕЗ ПОПЕРЕДНІХ ЗНАНЬ ГРАФІЧНОГО ДИЗАЙНУ.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ХМАРИ СЛІВ (ТАКОЖ ВІДОМІ ЯК ХМАРА ТЕГІВ, КОЛАЖ СЛІВ АБО WORDLE) — ЦЕ ВІЗУАЛЬНЕ ПРЕДСТАВЛЕННЯ ТЕКСТУ, ЯКЕ НАДАЄ БІЛЬШОГО РАНГУ СЛОВАМ, ЯКІ З’ЯВЛЯЮТЬСЯ ЧАСТІШЕ.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endParaRPr lang="en-US" sz="3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773</Words>
  <Application>Microsoft Office PowerPoint</Application>
  <PresentationFormat>Довільний</PresentationFormat>
  <Paragraphs>42</Paragraphs>
  <Slides>17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17</vt:i4>
      </vt:variant>
    </vt:vector>
  </HeadingPairs>
  <TitlesOfParts>
    <vt:vector size="25" baseType="lpstr">
      <vt:lpstr>Poppins</vt:lpstr>
      <vt:lpstr>Arial</vt:lpstr>
      <vt:lpstr>Times New Roman</vt:lpstr>
      <vt:lpstr>Noto Serif Display</vt:lpstr>
      <vt:lpstr>Calibri</vt:lpstr>
      <vt:lpstr>Arimo Bold</vt:lpstr>
      <vt:lpstr>Computer Says No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Зносицький ліцей</dc:title>
  <dc:creator>Vitya</dc:creator>
  <cp:lastModifiedBy>Vitya</cp:lastModifiedBy>
  <cp:revision>4</cp:revision>
  <dcterms:created xsi:type="dcterms:W3CDTF">2006-08-16T00:00:00Z</dcterms:created>
  <dcterms:modified xsi:type="dcterms:W3CDTF">2024-10-21T18:23:54Z</dcterms:modified>
  <dc:identifier>DAGCmO7FMTA</dc:identifier>
</cp:coreProperties>
</file>