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dlery Blockletter" panose="020B0604020202020204" charset="0"/>
      <p:regular r:id="rId21"/>
    </p:embeddedFont>
    <p:embeddedFont>
      <p:font typeface="Anaktoria" panose="020B0604020202020204" charset="0"/>
      <p:regular r:id="rId22"/>
    </p:embeddedFont>
    <p:embeddedFont>
      <p:font typeface="Andika" panose="020B0604020202020204" charset="-52"/>
      <p:regular r:id="rId23"/>
    </p:embeddedFont>
    <p:embeddedFont>
      <p:font typeface="Another Shabby Heavy" panose="020B0604020202020204" charset="0"/>
      <p:regular r:id="rId24"/>
    </p:embeddedFont>
    <p:embeddedFont>
      <p:font typeface="Bebas Neue Cyrillic" panose="020B0604020202020204" charset="0"/>
      <p:regular r:id="rId25"/>
    </p:embeddedFont>
    <p:embeddedFont>
      <p:font typeface="Prompt Medium" panose="00000600000000000000" pitchFamily="2" charset="-34"/>
      <p:regular r:id="rId26"/>
    </p:embeddedFont>
    <p:embeddedFont>
      <p:font typeface="Prompt Medium Bold Italics" panose="020B0604020202020204" charset="-3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3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12" Type="http://schemas.openxmlformats.org/officeDocument/2006/relationships/image" Target="../media/image62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37.svg"/><Relationship Id="rId10" Type="http://schemas.openxmlformats.org/officeDocument/2006/relationships/image" Target="../media/image60.png"/><Relationship Id="rId4" Type="http://schemas.openxmlformats.org/officeDocument/2006/relationships/image" Target="../media/image3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6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7.svg"/><Relationship Id="rId5" Type="http://schemas.openxmlformats.org/officeDocument/2006/relationships/image" Target="../media/image24.svg"/><Relationship Id="rId15" Type="http://schemas.openxmlformats.org/officeDocument/2006/relationships/image" Target="../media/image49.sv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youtu.be/RvbEX2b5wDs?si=NgUhnKIftZ-FIC3D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youtu.be/4H76kbqmKcs?si=fTOSp5GP7stvtsYH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6.svg"/><Relationship Id="rId5" Type="http://schemas.openxmlformats.org/officeDocument/2006/relationships/image" Target="../media/image12.sv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7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8.sv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12" Type="http://schemas.openxmlformats.org/officeDocument/2006/relationships/image" Target="../media/image77.png"/><Relationship Id="rId17" Type="http://schemas.openxmlformats.org/officeDocument/2006/relationships/image" Target="../media/image4.svg"/><Relationship Id="rId2" Type="http://schemas.openxmlformats.org/officeDocument/2006/relationships/image" Target="../media/image73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5.svg"/><Relationship Id="rId5" Type="http://schemas.openxmlformats.org/officeDocument/2006/relationships/image" Target="../media/image12.svg"/><Relationship Id="rId15" Type="http://schemas.openxmlformats.org/officeDocument/2006/relationships/image" Target="../media/image80.sv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61.sv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.svg"/><Relationship Id="rId5" Type="http://schemas.openxmlformats.org/officeDocument/2006/relationships/image" Target="../media/image24.sv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svg"/><Relationship Id="rId3" Type="http://schemas.openxmlformats.org/officeDocument/2006/relationships/image" Target="../media/image45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7.svg"/><Relationship Id="rId5" Type="http://schemas.openxmlformats.org/officeDocument/2006/relationships/image" Target="../media/image24.svg"/><Relationship Id="rId15" Type="http://schemas.openxmlformats.org/officeDocument/2006/relationships/image" Target="../media/image49.sv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youtu.be/jTWryZ8fDww?si=SXvFWLhv_4KbmnEd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youtu.be/bUKs6Ft5xCM?si=DggFqpRqqQorXxl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849385" y="631108"/>
            <a:ext cx="13214214" cy="7319363"/>
            <a:chOff x="0" y="0"/>
            <a:chExt cx="964882" cy="534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4882" cy="534449"/>
            </a:xfrm>
            <a:custGeom>
              <a:avLst/>
              <a:gdLst/>
              <a:ahLst/>
              <a:cxnLst/>
              <a:rect l="l" t="t" r="r" b="b"/>
              <a:pathLst>
                <a:path w="964882" h="534449">
                  <a:moveTo>
                    <a:pt x="482441" y="0"/>
                  </a:moveTo>
                  <a:lnTo>
                    <a:pt x="553663" y="57575"/>
                  </a:lnTo>
                  <a:lnTo>
                    <a:pt x="657466" y="18200"/>
                  </a:lnTo>
                  <a:lnTo>
                    <a:pt x="686489" y="86199"/>
                  </a:lnTo>
                  <a:lnTo>
                    <a:pt x="808852" y="70342"/>
                  </a:lnTo>
                  <a:lnTo>
                    <a:pt x="791758" y="139582"/>
                  </a:lnTo>
                  <a:lnTo>
                    <a:pt x="916154" y="149384"/>
                  </a:lnTo>
                  <a:lnTo>
                    <a:pt x="855250" y="210513"/>
                  </a:lnTo>
                  <a:lnTo>
                    <a:pt x="964882" y="244651"/>
                  </a:lnTo>
                  <a:lnTo>
                    <a:pt x="868394" y="289413"/>
                  </a:lnTo>
                  <a:lnTo>
                    <a:pt x="948454" y="343277"/>
                  </a:lnTo>
                  <a:lnTo>
                    <a:pt x="829411" y="365627"/>
                  </a:lnTo>
                  <a:lnTo>
                    <a:pt x="869087" y="431941"/>
                  </a:lnTo>
                  <a:lnTo>
                    <a:pt x="743570" y="428860"/>
                  </a:lnTo>
                  <a:lnTo>
                    <a:pt x="737502" y="498668"/>
                  </a:lnTo>
                  <a:lnTo>
                    <a:pt x="622461" y="470574"/>
                  </a:lnTo>
                  <a:lnTo>
                    <a:pt x="571470" y="534449"/>
                  </a:lnTo>
                  <a:lnTo>
                    <a:pt x="482441" y="485134"/>
                  </a:lnTo>
                  <a:lnTo>
                    <a:pt x="393413" y="534449"/>
                  </a:lnTo>
                  <a:lnTo>
                    <a:pt x="342422" y="470574"/>
                  </a:lnTo>
                  <a:lnTo>
                    <a:pt x="227381" y="498668"/>
                  </a:lnTo>
                  <a:lnTo>
                    <a:pt x="221312" y="428860"/>
                  </a:lnTo>
                  <a:lnTo>
                    <a:pt x="95795" y="431941"/>
                  </a:lnTo>
                  <a:lnTo>
                    <a:pt x="135470" y="365627"/>
                  </a:lnTo>
                  <a:lnTo>
                    <a:pt x="16429" y="343277"/>
                  </a:lnTo>
                  <a:lnTo>
                    <a:pt x="96488" y="289413"/>
                  </a:lnTo>
                  <a:lnTo>
                    <a:pt x="0" y="244651"/>
                  </a:lnTo>
                  <a:lnTo>
                    <a:pt x="109631" y="210513"/>
                  </a:lnTo>
                  <a:lnTo>
                    <a:pt x="48727" y="149384"/>
                  </a:lnTo>
                  <a:lnTo>
                    <a:pt x="173124" y="139582"/>
                  </a:lnTo>
                  <a:lnTo>
                    <a:pt x="156030" y="70342"/>
                  </a:lnTo>
                  <a:lnTo>
                    <a:pt x="278393" y="86199"/>
                  </a:lnTo>
                  <a:lnTo>
                    <a:pt x="307416" y="18200"/>
                  </a:lnTo>
                  <a:lnTo>
                    <a:pt x="411219" y="57575"/>
                  </a:lnTo>
                  <a:lnTo>
                    <a:pt x="482441" y="0"/>
                  </a:lnTo>
                  <a:close/>
                </a:path>
              </a:pathLst>
            </a:custGeom>
            <a:solidFill>
              <a:srgbClr val="FFC3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50763" y="83508"/>
              <a:ext cx="663356" cy="367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56947" y="354181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77472" y="4616256"/>
            <a:ext cx="8280648" cy="7573029"/>
          </a:xfrm>
          <a:custGeom>
            <a:avLst/>
            <a:gdLst/>
            <a:ahLst/>
            <a:cxnLst/>
            <a:rect l="l" t="t" r="r" b="b"/>
            <a:pathLst>
              <a:path w="8280648" h="7573029">
                <a:moveTo>
                  <a:pt x="0" y="0"/>
                </a:moveTo>
                <a:lnTo>
                  <a:pt x="8280648" y="0"/>
                </a:lnTo>
                <a:lnTo>
                  <a:pt x="8280648" y="7573029"/>
                </a:lnTo>
                <a:lnTo>
                  <a:pt x="0" y="7573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50494" y="2736204"/>
            <a:ext cx="10611995" cy="326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</a:pPr>
            <a:r>
              <a:rPr lang="en-US" sz="8408" spc="-327">
                <a:solidFill>
                  <a:srgbClr val="14245D"/>
                </a:solidFill>
                <a:latin typeface="Anaktoria"/>
                <a:ea typeface="Anaktoria"/>
                <a:cs typeface="Anaktoria"/>
                <a:sym typeface="Anaktoria"/>
              </a:rPr>
              <a:t>ФІЗХВИЛИНКИ НА УРОКАХ ІНФОРМАТИКИ</a:t>
            </a:r>
          </a:p>
        </p:txBody>
      </p:sp>
      <p:sp>
        <p:nvSpPr>
          <p:cNvPr id="8" name="Freeform 8"/>
          <p:cNvSpPr/>
          <p:nvPr/>
        </p:nvSpPr>
        <p:spPr>
          <a:xfrm>
            <a:off x="850741" y="740427"/>
            <a:ext cx="1052286" cy="1052286"/>
          </a:xfrm>
          <a:custGeom>
            <a:avLst/>
            <a:gdLst/>
            <a:ahLst/>
            <a:cxnLst/>
            <a:rect l="l" t="t" r="r" b="b"/>
            <a:pathLst>
              <a:path w="1052286" h="1052286">
                <a:moveTo>
                  <a:pt x="0" y="0"/>
                </a:moveTo>
                <a:lnTo>
                  <a:pt x="1052286" y="0"/>
                </a:lnTo>
                <a:lnTo>
                  <a:pt x="1052286" y="1052286"/>
                </a:lnTo>
                <a:lnTo>
                  <a:pt x="0" y="1052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93555" y="2060202"/>
            <a:ext cx="806037" cy="806037"/>
          </a:xfrm>
          <a:custGeom>
            <a:avLst/>
            <a:gdLst/>
            <a:ahLst/>
            <a:cxnLst/>
            <a:rect l="l" t="t" r="r" b="b"/>
            <a:pathLst>
              <a:path w="806037" h="806037">
                <a:moveTo>
                  <a:pt x="0" y="0"/>
                </a:moveTo>
                <a:lnTo>
                  <a:pt x="806037" y="0"/>
                </a:lnTo>
                <a:lnTo>
                  <a:pt x="806037" y="806037"/>
                </a:lnTo>
                <a:lnTo>
                  <a:pt x="0" y="80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41661" y="8315886"/>
            <a:ext cx="806037" cy="806037"/>
          </a:xfrm>
          <a:custGeom>
            <a:avLst/>
            <a:gdLst/>
            <a:ahLst/>
            <a:cxnLst/>
            <a:rect l="l" t="t" r="r" b="b"/>
            <a:pathLst>
              <a:path w="806037" h="806037">
                <a:moveTo>
                  <a:pt x="0" y="0"/>
                </a:moveTo>
                <a:lnTo>
                  <a:pt x="806037" y="0"/>
                </a:lnTo>
                <a:lnTo>
                  <a:pt x="806037" y="806037"/>
                </a:lnTo>
                <a:lnTo>
                  <a:pt x="0" y="80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70880" y="8728076"/>
            <a:ext cx="8771223" cy="53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ПІДГОТУВАЛА: ПРОРОЧУК М.М.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7231871" y="-62698"/>
            <a:ext cx="13021041" cy="9837050"/>
            <a:chOff x="0" y="0"/>
            <a:chExt cx="1065869" cy="80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5869" cy="805235"/>
            </a:xfrm>
            <a:custGeom>
              <a:avLst/>
              <a:gdLst/>
              <a:ahLst/>
              <a:cxnLst/>
              <a:rect l="l" t="t" r="r" b="b"/>
              <a:pathLst>
                <a:path w="1065869" h="805235">
                  <a:moveTo>
                    <a:pt x="532934" y="0"/>
                  </a:moveTo>
                  <a:lnTo>
                    <a:pt x="611610" y="86746"/>
                  </a:lnTo>
                  <a:lnTo>
                    <a:pt x="726278" y="27421"/>
                  </a:lnTo>
                  <a:lnTo>
                    <a:pt x="758339" y="129873"/>
                  </a:lnTo>
                  <a:lnTo>
                    <a:pt x="893508" y="105982"/>
                  </a:lnTo>
                  <a:lnTo>
                    <a:pt x="874625" y="210304"/>
                  </a:lnTo>
                  <a:lnTo>
                    <a:pt x="1012041" y="225072"/>
                  </a:lnTo>
                  <a:lnTo>
                    <a:pt x="944763" y="317172"/>
                  </a:lnTo>
                  <a:lnTo>
                    <a:pt x="1065869" y="368607"/>
                  </a:lnTo>
                  <a:lnTo>
                    <a:pt x="959282" y="436049"/>
                  </a:lnTo>
                  <a:lnTo>
                    <a:pt x="1047721" y="517203"/>
                  </a:lnTo>
                  <a:lnTo>
                    <a:pt x="916219" y="550878"/>
                  </a:lnTo>
                  <a:lnTo>
                    <a:pt x="960048" y="650790"/>
                  </a:lnTo>
                  <a:lnTo>
                    <a:pt x="821393" y="646149"/>
                  </a:lnTo>
                  <a:lnTo>
                    <a:pt x="814690" y="751326"/>
                  </a:lnTo>
                  <a:lnTo>
                    <a:pt x="687609" y="708997"/>
                  </a:lnTo>
                  <a:lnTo>
                    <a:pt x="631281" y="805235"/>
                  </a:lnTo>
                  <a:lnTo>
                    <a:pt x="532934" y="730935"/>
                  </a:lnTo>
                  <a:lnTo>
                    <a:pt x="434588" y="805235"/>
                  </a:lnTo>
                  <a:lnTo>
                    <a:pt x="378260" y="708997"/>
                  </a:lnTo>
                  <a:lnTo>
                    <a:pt x="251179" y="751326"/>
                  </a:lnTo>
                  <a:lnTo>
                    <a:pt x="244475" y="646149"/>
                  </a:lnTo>
                  <a:lnTo>
                    <a:pt x="105822" y="650790"/>
                  </a:lnTo>
                  <a:lnTo>
                    <a:pt x="149649" y="550878"/>
                  </a:lnTo>
                  <a:lnTo>
                    <a:pt x="18148" y="517203"/>
                  </a:lnTo>
                  <a:lnTo>
                    <a:pt x="106587" y="436049"/>
                  </a:lnTo>
                  <a:lnTo>
                    <a:pt x="0" y="368607"/>
                  </a:lnTo>
                  <a:lnTo>
                    <a:pt x="121106" y="317172"/>
                  </a:lnTo>
                  <a:lnTo>
                    <a:pt x="53827" y="225072"/>
                  </a:lnTo>
                  <a:lnTo>
                    <a:pt x="191244" y="210304"/>
                  </a:lnTo>
                  <a:lnTo>
                    <a:pt x="172361" y="105982"/>
                  </a:lnTo>
                  <a:lnTo>
                    <a:pt x="307530" y="129873"/>
                  </a:lnTo>
                  <a:lnTo>
                    <a:pt x="339591" y="27421"/>
                  </a:lnTo>
                  <a:lnTo>
                    <a:pt x="454258" y="86746"/>
                  </a:lnTo>
                  <a:lnTo>
                    <a:pt x="532934" y="0"/>
                  </a:lnTo>
                  <a:close/>
                </a:path>
              </a:pathLst>
            </a:custGeom>
            <a:solidFill>
              <a:srgbClr val="FFC3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66542" y="116293"/>
              <a:ext cx="732785" cy="563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77996" y="7370841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08727" y="2974975"/>
            <a:ext cx="9679273" cy="443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195">
                <a:solidFill>
                  <a:srgbClr val="14245D"/>
                </a:solidFill>
                <a:latin typeface="Andika"/>
                <a:ea typeface="Andika"/>
                <a:cs typeface="Andika"/>
                <a:sym typeface="Andika"/>
              </a:rPr>
              <a:t>ЦІ ВПРАВИ СПРЯМОВАНІ НА ПОКРАЩЕННЯ ДИХАЛЬНОЇ ФУНКЦІЇ. ЦЕ МОЖУТЬ БУТИ ПРОСТІ ВПРАВИ НА ГЛИБОКЕ ДИХАННЯ, ВПРАВИ НА РОЗШИРЕННЯ ГРУДНОЇ КЛІТКИ ТА ІНШІ.</a:t>
            </a:r>
          </a:p>
        </p:txBody>
      </p:sp>
      <p:sp>
        <p:nvSpPr>
          <p:cNvPr id="7" name="Freeform 7"/>
          <p:cNvSpPr/>
          <p:nvPr/>
        </p:nvSpPr>
        <p:spPr>
          <a:xfrm>
            <a:off x="15197384" y="1376538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5886" y="912318"/>
            <a:ext cx="891247" cy="891247"/>
          </a:xfrm>
          <a:custGeom>
            <a:avLst/>
            <a:gdLst/>
            <a:ahLst/>
            <a:cxnLst/>
            <a:rect l="l" t="t" r="r" b="b"/>
            <a:pathLst>
              <a:path w="891247" h="891247">
                <a:moveTo>
                  <a:pt x="0" y="0"/>
                </a:moveTo>
                <a:lnTo>
                  <a:pt x="891247" y="0"/>
                </a:lnTo>
                <a:lnTo>
                  <a:pt x="891247" y="891246"/>
                </a:lnTo>
                <a:lnTo>
                  <a:pt x="0" y="89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49863" y="6337550"/>
            <a:ext cx="856266" cy="856266"/>
          </a:xfrm>
          <a:custGeom>
            <a:avLst/>
            <a:gdLst/>
            <a:ahLst/>
            <a:cxnLst/>
            <a:rect l="l" t="t" r="r" b="b"/>
            <a:pathLst>
              <a:path w="856266" h="856266">
                <a:moveTo>
                  <a:pt x="0" y="0"/>
                </a:moveTo>
                <a:lnTo>
                  <a:pt x="856266" y="0"/>
                </a:lnTo>
                <a:lnTo>
                  <a:pt x="856266" y="856266"/>
                </a:lnTo>
                <a:lnTo>
                  <a:pt x="0" y="85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80482">
            <a:off x="-1969218" y="1431630"/>
            <a:ext cx="4309270" cy="3988034"/>
          </a:xfrm>
          <a:custGeom>
            <a:avLst/>
            <a:gdLst/>
            <a:ahLst/>
            <a:cxnLst/>
            <a:rect l="l" t="t" r="r" b="b"/>
            <a:pathLst>
              <a:path w="4309270" h="3988034">
                <a:moveTo>
                  <a:pt x="0" y="0"/>
                </a:moveTo>
                <a:lnTo>
                  <a:pt x="4309270" y="0"/>
                </a:lnTo>
                <a:lnTo>
                  <a:pt x="4309270" y="3988033"/>
                </a:lnTo>
                <a:lnTo>
                  <a:pt x="0" y="398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53359" y="8817795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14309" y="2203700"/>
            <a:ext cx="13668108" cy="63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ДИХАЛЬНІ ВПРАВИ: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234112" y="1357941"/>
            <a:ext cx="10378112" cy="9717686"/>
          </a:xfrm>
          <a:custGeom>
            <a:avLst/>
            <a:gdLst/>
            <a:ahLst/>
            <a:cxnLst/>
            <a:rect l="l" t="t" r="r" b="b"/>
            <a:pathLst>
              <a:path w="10378112" h="9717686">
                <a:moveTo>
                  <a:pt x="0" y="0"/>
                </a:moveTo>
                <a:lnTo>
                  <a:pt x="10378112" y="0"/>
                </a:lnTo>
                <a:lnTo>
                  <a:pt x="10378112" y="9717687"/>
                </a:lnTo>
                <a:lnTo>
                  <a:pt x="0" y="9717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4818591" y="5233142"/>
            <a:ext cx="13636809" cy="4852437"/>
            <a:chOff x="0" y="0"/>
            <a:chExt cx="1649703" cy="587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9703" cy="587020"/>
            </a:xfrm>
            <a:custGeom>
              <a:avLst/>
              <a:gdLst/>
              <a:ahLst/>
              <a:cxnLst/>
              <a:rect l="l" t="t" r="r" b="b"/>
              <a:pathLst>
                <a:path w="1649703" h="587020">
                  <a:moveTo>
                    <a:pt x="824851" y="0"/>
                  </a:moveTo>
                  <a:lnTo>
                    <a:pt x="946623" y="63238"/>
                  </a:lnTo>
                  <a:lnTo>
                    <a:pt x="1124100" y="19990"/>
                  </a:lnTo>
                  <a:lnTo>
                    <a:pt x="1173722" y="94678"/>
                  </a:lnTo>
                  <a:lnTo>
                    <a:pt x="1382931" y="77261"/>
                  </a:lnTo>
                  <a:lnTo>
                    <a:pt x="1353705" y="153312"/>
                  </a:lnTo>
                  <a:lnTo>
                    <a:pt x="1566390" y="164079"/>
                  </a:lnTo>
                  <a:lnTo>
                    <a:pt x="1462261" y="231220"/>
                  </a:lnTo>
                  <a:lnTo>
                    <a:pt x="1649703" y="268716"/>
                  </a:lnTo>
                  <a:lnTo>
                    <a:pt x="1484733" y="317881"/>
                  </a:lnTo>
                  <a:lnTo>
                    <a:pt x="1621614" y="377043"/>
                  </a:lnTo>
                  <a:lnTo>
                    <a:pt x="1418082" y="401592"/>
                  </a:lnTo>
                  <a:lnTo>
                    <a:pt x="1485918" y="474429"/>
                  </a:lnTo>
                  <a:lnTo>
                    <a:pt x="1271315" y="471045"/>
                  </a:lnTo>
                  <a:lnTo>
                    <a:pt x="1260940" y="547720"/>
                  </a:lnTo>
                  <a:lnTo>
                    <a:pt x="1064249" y="516862"/>
                  </a:lnTo>
                  <a:lnTo>
                    <a:pt x="977068" y="587020"/>
                  </a:lnTo>
                  <a:lnTo>
                    <a:pt x="824851" y="532855"/>
                  </a:lnTo>
                  <a:lnTo>
                    <a:pt x="672635" y="587020"/>
                  </a:lnTo>
                  <a:lnTo>
                    <a:pt x="585454" y="516862"/>
                  </a:lnTo>
                  <a:lnTo>
                    <a:pt x="388763" y="547720"/>
                  </a:lnTo>
                  <a:lnTo>
                    <a:pt x="378388" y="471045"/>
                  </a:lnTo>
                  <a:lnTo>
                    <a:pt x="163786" y="474429"/>
                  </a:lnTo>
                  <a:lnTo>
                    <a:pt x="231619" y="401592"/>
                  </a:lnTo>
                  <a:lnTo>
                    <a:pt x="28089" y="377043"/>
                  </a:lnTo>
                  <a:lnTo>
                    <a:pt x="164970" y="317881"/>
                  </a:lnTo>
                  <a:lnTo>
                    <a:pt x="0" y="268716"/>
                  </a:lnTo>
                  <a:lnTo>
                    <a:pt x="187442" y="231220"/>
                  </a:lnTo>
                  <a:lnTo>
                    <a:pt x="83311" y="164079"/>
                  </a:lnTo>
                  <a:lnTo>
                    <a:pt x="295998" y="153312"/>
                  </a:lnTo>
                  <a:lnTo>
                    <a:pt x="266772" y="77261"/>
                  </a:lnTo>
                  <a:lnTo>
                    <a:pt x="475981" y="94678"/>
                  </a:lnTo>
                  <a:lnTo>
                    <a:pt x="525603" y="19990"/>
                  </a:lnTo>
                  <a:lnTo>
                    <a:pt x="703080" y="63238"/>
                  </a:lnTo>
                  <a:lnTo>
                    <a:pt x="824851" y="0"/>
                  </a:lnTo>
                  <a:close/>
                </a:path>
              </a:pathLst>
            </a:custGeom>
            <a:solidFill>
              <a:srgbClr val="D0FAB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57766" y="82197"/>
              <a:ext cx="1134171" cy="413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83455" y="8226493"/>
            <a:ext cx="1332299" cy="1332299"/>
          </a:xfrm>
          <a:custGeom>
            <a:avLst/>
            <a:gdLst/>
            <a:ahLst/>
            <a:cxnLst/>
            <a:rect l="l" t="t" r="r" b="b"/>
            <a:pathLst>
              <a:path w="1332299" h="1332299">
                <a:moveTo>
                  <a:pt x="0" y="0"/>
                </a:moveTo>
                <a:lnTo>
                  <a:pt x="1332300" y="0"/>
                </a:lnTo>
                <a:lnTo>
                  <a:pt x="1332300" y="1332299"/>
                </a:lnTo>
                <a:lnTo>
                  <a:pt x="0" y="1332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2108">
            <a:off x="71561" y="342892"/>
            <a:ext cx="15340333" cy="5047153"/>
            <a:chOff x="0" y="0"/>
            <a:chExt cx="1855785" cy="6105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5786" cy="610576"/>
            </a:xfrm>
            <a:custGeom>
              <a:avLst/>
              <a:gdLst/>
              <a:ahLst/>
              <a:cxnLst/>
              <a:rect l="l" t="t" r="r" b="b"/>
              <a:pathLst>
                <a:path w="1855786" h="610576">
                  <a:moveTo>
                    <a:pt x="927893" y="0"/>
                  </a:moveTo>
                  <a:lnTo>
                    <a:pt x="1064876" y="65776"/>
                  </a:lnTo>
                  <a:lnTo>
                    <a:pt x="1264523" y="20792"/>
                  </a:lnTo>
                  <a:lnTo>
                    <a:pt x="1320345" y="98477"/>
                  </a:lnTo>
                  <a:lnTo>
                    <a:pt x="1555688" y="80362"/>
                  </a:lnTo>
                  <a:lnTo>
                    <a:pt x="1522811" y="159464"/>
                  </a:lnTo>
                  <a:lnTo>
                    <a:pt x="1762065" y="170663"/>
                  </a:lnTo>
                  <a:lnTo>
                    <a:pt x="1644928" y="240498"/>
                  </a:lnTo>
                  <a:lnTo>
                    <a:pt x="1855786" y="279499"/>
                  </a:lnTo>
                  <a:lnTo>
                    <a:pt x="1670207" y="330637"/>
                  </a:lnTo>
                  <a:lnTo>
                    <a:pt x="1824188" y="392173"/>
                  </a:lnTo>
                  <a:lnTo>
                    <a:pt x="1595230" y="417707"/>
                  </a:lnTo>
                  <a:lnTo>
                    <a:pt x="1671541" y="493466"/>
                  </a:lnTo>
                  <a:lnTo>
                    <a:pt x="1430129" y="489947"/>
                  </a:lnTo>
                  <a:lnTo>
                    <a:pt x="1418458" y="569699"/>
                  </a:lnTo>
                  <a:lnTo>
                    <a:pt x="1197196" y="537602"/>
                  </a:lnTo>
                  <a:lnTo>
                    <a:pt x="1099124" y="610576"/>
                  </a:lnTo>
                  <a:lnTo>
                    <a:pt x="927893" y="554237"/>
                  </a:lnTo>
                  <a:lnTo>
                    <a:pt x="756662" y="610576"/>
                  </a:lnTo>
                  <a:lnTo>
                    <a:pt x="658589" y="537602"/>
                  </a:lnTo>
                  <a:lnTo>
                    <a:pt x="437327" y="569699"/>
                  </a:lnTo>
                  <a:lnTo>
                    <a:pt x="425656" y="489947"/>
                  </a:lnTo>
                  <a:lnTo>
                    <a:pt x="184246" y="493466"/>
                  </a:lnTo>
                  <a:lnTo>
                    <a:pt x="260553" y="417707"/>
                  </a:lnTo>
                  <a:lnTo>
                    <a:pt x="31598" y="392173"/>
                  </a:lnTo>
                  <a:lnTo>
                    <a:pt x="185579" y="330637"/>
                  </a:lnTo>
                  <a:lnTo>
                    <a:pt x="0" y="279499"/>
                  </a:lnTo>
                  <a:lnTo>
                    <a:pt x="210857" y="240498"/>
                  </a:lnTo>
                  <a:lnTo>
                    <a:pt x="93719" y="170663"/>
                  </a:lnTo>
                  <a:lnTo>
                    <a:pt x="332974" y="159464"/>
                  </a:lnTo>
                  <a:lnTo>
                    <a:pt x="300098" y="80362"/>
                  </a:lnTo>
                  <a:lnTo>
                    <a:pt x="535440" y="98477"/>
                  </a:lnTo>
                  <a:lnTo>
                    <a:pt x="591262" y="20792"/>
                  </a:lnTo>
                  <a:lnTo>
                    <a:pt x="790910" y="65776"/>
                  </a:lnTo>
                  <a:lnTo>
                    <a:pt x="927893" y="0"/>
                  </a:lnTo>
                  <a:close/>
                </a:path>
              </a:pathLst>
            </a:custGeom>
            <a:solidFill>
              <a:srgbClr val="FFC3D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289966" y="85877"/>
              <a:ext cx="1275853" cy="429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09906" y="653398"/>
            <a:ext cx="438324" cy="423979"/>
          </a:xfrm>
          <a:custGeom>
            <a:avLst/>
            <a:gdLst/>
            <a:ahLst/>
            <a:cxnLst/>
            <a:rect l="l" t="t" r="r" b="b"/>
            <a:pathLst>
              <a:path w="438324" h="423979">
                <a:moveTo>
                  <a:pt x="0" y="0"/>
                </a:moveTo>
                <a:lnTo>
                  <a:pt x="438324" y="0"/>
                </a:lnTo>
                <a:lnTo>
                  <a:pt x="438324" y="423979"/>
                </a:lnTo>
                <a:lnTo>
                  <a:pt x="0" y="423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0147" y="8526985"/>
            <a:ext cx="756059" cy="731315"/>
          </a:xfrm>
          <a:custGeom>
            <a:avLst/>
            <a:gdLst/>
            <a:ahLst/>
            <a:cxnLst/>
            <a:rect l="l" t="t" r="r" b="b"/>
            <a:pathLst>
              <a:path w="756059" h="731315">
                <a:moveTo>
                  <a:pt x="0" y="0"/>
                </a:moveTo>
                <a:lnTo>
                  <a:pt x="756058" y="0"/>
                </a:lnTo>
                <a:lnTo>
                  <a:pt x="756058" y="731315"/>
                </a:lnTo>
                <a:lnTo>
                  <a:pt x="0" y="7313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02437" y="2399104"/>
            <a:ext cx="787588" cy="761813"/>
          </a:xfrm>
          <a:custGeom>
            <a:avLst/>
            <a:gdLst/>
            <a:ahLst/>
            <a:cxnLst/>
            <a:rect l="l" t="t" r="r" b="b"/>
            <a:pathLst>
              <a:path w="787588" h="761813">
                <a:moveTo>
                  <a:pt x="0" y="0"/>
                </a:moveTo>
                <a:lnTo>
                  <a:pt x="787588" y="0"/>
                </a:lnTo>
                <a:lnTo>
                  <a:pt x="787588" y="761813"/>
                </a:lnTo>
                <a:lnTo>
                  <a:pt x="0" y="7618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43685">
            <a:off x="1232200" y="763357"/>
            <a:ext cx="1331952" cy="1331952"/>
          </a:xfrm>
          <a:custGeom>
            <a:avLst/>
            <a:gdLst/>
            <a:ahLst/>
            <a:cxnLst/>
            <a:rect l="l" t="t" r="r" b="b"/>
            <a:pathLst>
              <a:path w="1331952" h="1331952">
                <a:moveTo>
                  <a:pt x="0" y="0"/>
                </a:moveTo>
                <a:lnTo>
                  <a:pt x="1331952" y="0"/>
                </a:lnTo>
                <a:lnTo>
                  <a:pt x="1331952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4460696"/>
            <a:ext cx="5007849" cy="443194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321303">
            <a:off x="6908046" y="6277348"/>
            <a:ext cx="8729155" cy="282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6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ВПРАВА «ЛЕДАЧА КІШЕЧКА»</a:t>
            </a:r>
          </a:p>
          <a:p>
            <a:pPr algn="ctr">
              <a:lnSpc>
                <a:spcPts val="3708"/>
              </a:lnSpc>
            </a:pPr>
            <a:r>
              <a:rPr lang="en-US" sz="36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ПІДНІМІТЬ РУКИ ВГОРУ, ПОТІМ ВИТЯГНІТЬ ВПЕРЕД, ПОТЯГНІТЬСЯ, ЯК КІШЕЧКА. ВІДЧУЙТЕ, ЯК ТЯГНЕТЬСЯ ТІЛО.</a:t>
            </a:r>
          </a:p>
          <a:p>
            <a:pPr algn="ctr">
              <a:lnSpc>
                <a:spcPts val="3708"/>
              </a:lnSpc>
            </a:pPr>
            <a:r>
              <a:rPr lang="en-US" sz="36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ПОТІМ РІЗКО ОПУСТІТЬ РУКИ ВНИЗ, ОДНОЧАСНО НА ВИДИХУ ВИМОВЛЯЮЧИ ЗВУК «А!».</a:t>
            </a:r>
          </a:p>
          <a:p>
            <a:pPr algn="ctr">
              <a:lnSpc>
                <a:spcPts val="3708"/>
              </a:lnSpc>
            </a:pPr>
            <a:r>
              <a:rPr lang="en-US" sz="36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ТАКОЖ ПОВТОРІТЬ ВПРАВУ КІЛЬКА РАЗІВ.</a:t>
            </a:r>
          </a:p>
        </p:txBody>
      </p:sp>
      <p:sp>
        <p:nvSpPr>
          <p:cNvPr id="15" name="TextBox 15"/>
          <p:cNvSpPr txBox="1"/>
          <p:nvPr/>
        </p:nvSpPr>
        <p:spPr>
          <a:xfrm rot="-189517">
            <a:off x="2095313" y="1048824"/>
            <a:ext cx="11498433" cy="37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ВПРАВА «ЗАДУЙ СВІЧКУ»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ЗРОБІТЬ ГЛИБОКИЙ СПОКІЙНИЙ ВДИХ, НАБИРАЮЧИ В ЛЕГЕНІ ЯКОМОГА БІЛЬШЕ ПОВІТРЯ.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ВИТЯГНУВШИ ГУБИ ТРУБОЧКОЮ, ПОВІЛЬНО ВИДИХНІТЬ, ЯК БИ ДУЮЧИ НА СВІЧКУ, ПРИ ЦЬОМУ ТРИВАЛО ВИМОВЛЯЄТЕ ЗВУК «У-У-У».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ПОВТОРІТЬ ВПРАВУ 5-6 РАЗІВ.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5091611" y="-30910"/>
            <a:ext cx="15161774" cy="9837050"/>
            <a:chOff x="0" y="0"/>
            <a:chExt cx="1241104" cy="80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104" cy="805235"/>
            </a:xfrm>
            <a:custGeom>
              <a:avLst/>
              <a:gdLst/>
              <a:ahLst/>
              <a:cxnLst/>
              <a:rect l="l" t="t" r="r" b="b"/>
              <a:pathLst>
                <a:path w="1241104" h="805235">
                  <a:moveTo>
                    <a:pt x="620552" y="0"/>
                  </a:moveTo>
                  <a:lnTo>
                    <a:pt x="712163" y="86746"/>
                  </a:lnTo>
                  <a:lnTo>
                    <a:pt x="845682" y="27421"/>
                  </a:lnTo>
                  <a:lnTo>
                    <a:pt x="883014" y="129873"/>
                  </a:lnTo>
                  <a:lnTo>
                    <a:pt x="1040406" y="105982"/>
                  </a:lnTo>
                  <a:lnTo>
                    <a:pt x="1018419" y="210304"/>
                  </a:lnTo>
                  <a:lnTo>
                    <a:pt x="1178426" y="225072"/>
                  </a:lnTo>
                  <a:lnTo>
                    <a:pt x="1100087" y="317172"/>
                  </a:lnTo>
                  <a:lnTo>
                    <a:pt x="1241104" y="368607"/>
                  </a:lnTo>
                  <a:lnTo>
                    <a:pt x="1116993" y="436049"/>
                  </a:lnTo>
                  <a:lnTo>
                    <a:pt x="1219972" y="517203"/>
                  </a:lnTo>
                  <a:lnTo>
                    <a:pt x="1066851" y="550878"/>
                  </a:lnTo>
                  <a:lnTo>
                    <a:pt x="1117885" y="650790"/>
                  </a:lnTo>
                  <a:lnTo>
                    <a:pt x="956435" y="646149"/>
                  </a:lnTo>
                  <a:lnTo>
                    <a:pt x="948630" y="751326"/>
                  </a:lnTo>
                  <a:lnTo>
                    <a:pt x="800655" y="708997"/>
                  </a:lnTo>
                  <a:lnTo>
                    <a:pt x="735067" y="805235"/>
                  </a:lnTo>
                  <a:lnTo>
                    <a:pt x="620552" y="730935"/>
                  </a:lnTo>
                  <a:lnTo>
                    <a:pt x="506037" y="805235"/>
                  </a:lnTo>
                  <a:lnTo>
                    <a:pt x="440448" y="708997"/>
                  </a:lnTo>
                  <a:lnTo>
                    <a:pt x="292474" y="751326"/>
                  </a:lnTo>
                  <a:lnTo>
                    <a:pt x="284668" y="646149"/>
                  </a:lnTo>
                  <a:lnTo>
                    <a:pt x="123219" y="650790"/>
                  </a:lnTo>
                  <a:lnTo>
                    <a:pt x="174252" y="550878"/>
                  </a:lnTo>
                  <a:lnTo>
                    <a:pt x="21132" y="517203"/>
                  </a:lnTo>
                  <a:lnTo>
                    <a:pt x="124110" y="436049"/>
                  </a:lnTo>
                  <a:lnTo>
                    <a:pt x="0" y="368607"/>
                  </a:lnTo>
                  <a:lnTo>
                    <a:pt x="141016" y="317172"/>
                  </a:lnTo>
                  <a:lnTo>
                    <a:pt x="62677" y="225072"/>
                  </a:lnTo>
                  <a:lnTo>
                    <a:pt x="222685" y="210304"/>
                  </a:lnTo>
                  <a:lnTo>
                    <a:pt x="200698" y="105982"/>
                  </a:lnTo>
                  <a:lnTo>
                    <a:pt x="358089" y="129873"/>
                  </a:lnTo>
                  <a:lnTo>
                    <a:pt x="395421" y="27421"/>
                  </a:lnTo>
                  <a:lnTo>
                    <a:pt x="528941" y="86746"/>
                  </a:lnTo>
                  <a:lnTo>
                    <a:pt x="62055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93922" y="116293"/>
              <a:ext cx="853259" cy="563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77996" y="7370841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62045" y="2083670"/>
            <a:ext cx="11474264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endParaRPr/>
          </a:p>
          <a:p>
            <a:pPr algn="ctr">
              <a:lnSpc>
                <a:spcPts val="5000"/>
              </a:lnSpc>
            </a:pPr>
            <a:r>
              <a:rPr lang="en-US" sz="5000" spc="-195">
                <a:solidFill>
                  <a:srgbClr val="14245D"/>
                </a:solidFill>
                <a:latin typeface="Andika"/>
                <a:ea typeface="Andika"/>
                <a:cs typeface="Andika"/>
                <a:sym typeface="Andika"/>
              </a:rPr>
              <a:t>Регулярне виконання вправ на розслаблення допомагає збудженим, неспокійним дітям поступово стати більш врівноваженими, уважними і терплячими; загальмовані і скуті діти можуть придбати впевненість і бадьорість</a:t>
            </a:r>
          </a:p>
          <a:p>
            <a:pPr algn="ctr">
              <a:lnSpc>
                <a:spcPts val="5000"/>
              </a:lnSpc>
            </a:pPr>
            <a:endParaRPr lang="en-US" sz="5000" spc="-195">
              <a:solidFill>
                <a:srgbClr val="14245D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197384" y="1376538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5886" y="912318"/>
            <a:ext cx="891247" cy="891247"/>
          </a:xfrm>
          <a:custGeom>
            <a:avLst/>
            <a:gdLst/>
            <a:ahLst/>
            <a:cxnLst/>
            <a:rect l="l" t="t" r="r" b="b"/>
            <a:pathLst>
              <a:path w="891247" h="891247">
                <a:moveTo>
                  <a:pt x="0" y="0"/>
                </a:moveTo>
                <a:lnTo>
                  <a:pt x="891247" y="0"/>
                </a:lnTo>
                <a:lnTo>
                  <a:pt x="891247" y="891246"/>
                </a:lnTo>
                <a:lnTo>
                  <a:pt x="0" y="89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49863" y="6337550"/>
            <a:ext cx="856266" cy="856266"/>
          </a:xfrm>
          <a:custGeom>
            <a:avLst/>
            <a:gdLst/>
            <a:ahLst/>
            <a:cxnLst/>
            <a:rect l="l" t="t" r="r" b="b"/>
            <a:pathLst>
              <a:path w="856266" h="856266">
                <a:moveTo>
                  <a:pt x="0" y="0"/>
                </a:moveTo>
                <a:lnTo>
                  <a:pt x="856266" y="0"/>
                </a:lnTo>
                <a:lnTo>
                  <a:pt x="856266" y="856266"/>
                </a:lnTo>
                <a:lnTo>
                  <a:pt x="0" y="85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80482">
            <a:off x="-1969218" y="1431630"/>
            <a:ext cx="4309270" cy="3988034"/>
          </a:xfrm>
          <a:custGeom>
            <a:avLst/>
            <a:gdLst/>
            <a:ahLst/>
            <a:cxnLst/>
            <a:rect l="l" t="t" r="r" b="b"/>
            <a:pathLst>
              <a:path w="4309270" h="3988034">
                <a:moveTo>
                  <a:pt x="0" y="0"/>
                </a:moveTo>
                <a:lnTo>
                  <a:pt x="4309270" y="0"/>
                </a:lnTo>
                <a:lnTo>
                  <a:pt x="4309270" y="3988033"/>
                </a:lnTo>
                <a:lnTo>
                  <a:pt x="0" y="398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53359" y="8817795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029933" y="1357488"/>
            <a:ext cx="13668108" cy="126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РЕЛАКСАЦІЙНІ </a:t>
            </a:r>
          </a:p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ФІЗКУЛЬТХВИЛИНКИ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4497568"/>
            <a:ext cx="5533345" cy="5392496"/>
          </a:xfrm>
          <a:custGeom>
            <a:avLst/>
            <a:gdLst/>
            <a:ahLst/>
            <a:cxnLst/>
            <a:rect l="l" t="t" r="r" b="b"/>
            <a:pathLst>
              <a:path w="5533345" h="5392496">
                <a:moveTo>
                  <a:pt x="0" y="0"/>
                </a:moveTo>
                <a:lnTo>
                  <a:pt x="5533345" y="0"/>
                </a:lnTo>
                <a:lnTo>
                  <a:pt x="5533345" y="5392496"/>
                </a:lnTo>
                <a:lnTo>
                  <a:pt x="0" y="53924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6176" y="-173102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3934" y="2604759"/>
            <a:ext cx="729533" cy="729533"/>
          </a:xfrm>
          <a:custGeom>
            <a:avLst/>
            <a:gdLst/>
            <a:ahLst/>
            <a:cxnLst/>
            <a:rect l="l" t="t" r="r" b="b"/>
            <a:pathLst>
              <a:path w="729533" h="729533">
                <a:moveTo>
                  <a:pt x="0" y="0"/>
                </a:moveTo>
                <a:lnTo>
                  <a:pt x="729532" y="0"/>
                </a:lnTo>
                <a:lnTo>
                  <a:pt x="729532" y="729533"/>
                </a:lnTo>
                <a:lnTo>
                  <a:pt x="0" y="729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54764" y="8673868"/>
            <a:ext cx="885389" cy="885389"/>
          </a:xfrm>
          <a:custGeom>
            <a:avLst/>
            <a:gdLst/>
            <a:ahLst/>
            <a:cxnLst/>
            <a:rect l="l" t="t" r="r" b="b"/>
            <a:pathLst>
              <a:path w="885389" h="885389">
                <a:moveTo>
                  <a:pt x="0" y="0"/>
                </a:moveTo>
                <a:lnTo>
                  <a:pt x="885389" y="0"/>
                </a:lnTo>
                <a:lnTo>
                  <a:pt x="885389" y="885389"/>
                </a:lnTo>
                <a:lnTo>
                  <a:pt x="0" y="88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9633" y="308476"/>
            <a:ext cx="1463316" cy="1463316"/>
          </a:xfrm>
          <a:custGeom>
            <a:avLst/>
            <a:gdLst/>
            <a:ahLst/>
            <a:cxnLst/>
            <a:rect l="l" t="t" r="r" b="b"/>
            <a:pathLst>
              <a:path w="1463316" h="1463316">
                <a:moveTo>
                  <a:pt x="0" y="0"/>
                </a:moveTo>
                <a:lnTo>
                  <a:pt x="1463317" y="0"/>
                </a:lnTo>
                <a:lnTo>
                  <a:pt x="1463317" y="1463317"/>
                </a:lnTo>
                <a:lnTo>
                  <a:pt x="0" y="1463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01877" y="1114425"/>
            <a:ext cx="11238276" cy="1000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4099" b="1" i="1">
                <a:solidFill>
                  <a:srgbClr val="000000"/>
                </a:solidFill>
                <a:latin typeface="Prompt Medium Bold Italics"/>
                <a:ea typeface="Prompt Medium Bold Italics"/>
                <a:cs typeface="Prompt Medium Bold Italics"/>
                <a:sym typeface="Prompt Medium Bold Italics"/>
              </a:rPr>
              <a:t>«Танець метелика»</a:t>
            </a:r>
          </a:p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Уявіть собі прекрасний літній день. Ви лежите на зеленому лузі. Навколо все спокійно і тихо. Вам тепло і затишно, ви дихаєте легко і спокійно. Уявіть собі, що ви - легкі метелики з великими красивими крилами. Ваші ручки легкі-легені - це крила метелика. І тіло ваше теж стало легке-легке, змахнули крильцями і полетіли. З кожним вдихом і видихом ви все вище і вище парите в повітрі. Легкий вітерець ніжно гладить ваші крильця .... (Пауза - погладжування дітей). Вам добре, приємно. Але ось прийшла пора повертатися в цю кімнату. Потягніться і на рахунок «три» відкрийте очі, посміхніться ласкавому вітерцю і один одному.</a:t>
            </a:r>
          </a:p>
          <a:p>
            <a:pPr algn="ctr">
              <a:lnSpc>
                <a:spcPts val="4099"/>
              </a:lnSpc>
            </a:pPr>
            <a:r>
              <a:rPr lang="en-US" sz="4099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 </a:t>
            </a:r>
          </a:p>
          <a:p>
            <a:pPr algn="ctr">
              <a:lnSpc>
                <a:spcPts val="4099"/>
              </a:lnSpc>
            </a:pPr>
            <a:endParaRPr lang="en-US" sz="4099">
              <a:solidFill>
                <a:srgbClr val="000000"/>
              </a:solidFill>
              <a:latin typeface="Prompt Medium"/>
              <a:ea typeface="Prompt Medium"/>
              <a:cs typeface="Prompt Medium"/>
              <a:sym typeface="Prompt Medium"/>
            </a:endParaRPr>
          </a:p>
          <a:p>
            <a:pPr algn="ctr">
              <a:lnSpc>
                <a:spcPts val="4099"/>
              </a:lnSpc>
            </a:pPr>
            <a:endParaRPr lang="en-US" sz="4099">
              <a:solidFill>
                <a:srgbClr val="000000"/>
              </a:solidFill>
              <a:latin typeface="Prompt Medium"/>
              <a:ea typeface="Prompt Medium"/>
              <a:cs typeface="Prompt Medium"/>
              <a:sym typeface="Prompt Medium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509144" y="8673868"/>
            <a:ext cx="690881" cy="690881"/>
          </a:xfrm>
          <a:custGeom>
            <a:avLst/>
            <a:gdLst/>
            <a:ahLst/>
            <a:cxnLst/>
            <a:rect l="l" t="t" r="r" b="b"/>
            <a:pathLst>
              <a:path w="690881" h="690881">
                <a:moveTo>
                  <a:pt x="0" y="0"/>
                </a:moveTo>
                <a:lnTo>
                  <a:pt x="690881" y="0"/>
                </a:lnTo>
                <a:lnTo>
                  <a:pt x="690881" y="690881"/>
                </a:lnTo>
                <a:lnTo>
                  <a:pt x="0" y="690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24180" y="1771793"/>
            <a:ext cx="466123" cy="466123"/>
          </a:xfrm>
          <a:custGeom>
            <a:avLst/>
            <a:gdLst/>
            <a:ahLst/>
            <a:cxnLst/>
            <a:rect l="l" t="t" r="r" b="b"/>
            <a:pathLst>
              <a:path w="466123" h="466123">
                <a:moveTo>
                  <a:pt x="0" y="0"/>
                </a:moveTo>
                <a:lnTo>
                  <a:pt x="466123" y="0"/>
                </a:lnTo>
                <a:lnTo>
                  <a:pt x="466123" y="466123"/>
                </a:lnTo>
                <a:lnTo>
                  <a:pt x="0" y="466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70769" y="4126835"/>
            <a:ext cx="377061" cy="377061"/>
          </a:xfrm>
          <a:custGeom>
            <a:avLst/>
            <a:gdLst/>
            <a:ahLst/>
            <a:cxnLst/>
            <a:rect l="l" t="t" r="r" b="b"/>
            <a:pathLst>
              <a:path w="377061" h="377061">
                <a:moveTo>
                  <a:pt x="0" y="0"/>
                </a:moveTo>
                <a:lnTo>
                  <a:pt x="377062" y="0"/>
                </a:lnTo>
                <a:lnTo>
                  <a:pt x="377062" y="377061"/>
                </a:lnTo>
                <a:lnTo>
                  <a:pt x="0" y="3770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1771793"/>
            <a:ext cx="699516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-270866" y="574827"/>
            <a:ext cx="13021041" cy="9837050"/>
            <a:chOff x="0" y="0"/>
            <a:chExt cx="1065869" cy="80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5869" cy="805235"/>
            </a:xfrm>
            <a:custGeom>
              <a:avLst/>
              <a:gdLst/>
              <a:ahLst/>
              <a:cxnLst/>
              <a:rect l="l" t="t" r="r" b="b"/>
              <a:pathLst>
                <a:path w="1065869" h="805235">
                  <a:moveTo>
                    <a:pt x="532934" y="0"/>
                  </a:moveTo>
                  <a:lnTo>
                    <a:pt x="611610" y="86746"/>
                  </a:lnTo>
                  <a:lnTo>
                    <a:pt x="726278" y="27421"/>
                  </a:lnTo>
                  <a:lnTo>
                    <a:pt x="758339" y="129873"/>
                  </a:lnTo>
                  <a:lnTo>
                    <a:pt x="893508" y="105982"/>
                  </a:lnTo>
                  <a:lnTo>
                    <a:pt x="874625" y="210304"/>
                  </a:lnTo>
                  <a:lnTo>
                    <a:pt x="1012041" y="225072"/>
                  </a:lnTo>
                  <a:lnTo>
                    <a:pt x="944763" y="317172"/>
                  </a:lnTo>
                  <a:lnTo>
                    <a:pt x="1065869" y="368607"/>
                  </a:lnTo>
                  <a:lnTo>
                    <a:pt x="959282" y="436049"/>
                  </a:lnTo>
                  <a:lnTo>
                    <a:pt x="1047721" y="517203"/>
                  </a:lnTo>
                  <a:lnTo>
                    <a:pt x="916219" y="550878"/>
                  </a:lnTo>
                  <a:lnTo>
                    <a:pt x="960048" y="650790"/>
                  </a:lnTo>
                  <a:lnTo>
                    <a:pt x="821393" y="646149"/>
                  </a:lnTo>
                  <a:lnTo>
                    <a:pt x="814690" y="751326"/>
                  </a:lnTo>
                  <a:lnTo>
                    <a:pt x="687609" y="708997"/>
                  </a:lnTo>
                  <a:lnTo>
                    <a:pt x="631281" y="805235"/>
                  </a:lnTo>
                  <a:lnTo>
                    <a:pt x="532934" y="730935"/>
                  </a:lnTo>
                  <a:lnTo>
                    <a:pt x="434588" y="805235"/>
                  </a:lnTo>
                  <a:lnTo>
                    <a:pt x="378260" y="708997"/>
                  </a:lnTo>
                  <a:lnTo>
                    <a:pt x="251179" y="751326"/>
                  </a:lnTo>
                  <a:lnTo>
                    <a:pt x="244475" y="646149"/>
                  </a:lnTo>
                  <a:lnTo>
                    <a:pt x="105822" y="650790"/>
                  </a:lnTo>
                  <a:lnTo>
                    <a:pt x="149649" y="550878"/>
                  </a:lnTo>
                  <a:lnTo>
                    <a:pt x="18148" y="517203"/>
                  </a:lnTo>
                  <a:lnTo>
                    <a:pt x="106587" y="436049"/>
                  </a:lnTo>
                  <a:lnTo>
                    <a:pt x="0" y="368607"/>
                  </a:lnTo>
                  <a:lnTo>
                    <a:pt x="121106" y="317172"/>
                  </a:lnTo>
                  <a:lnTo>
                    <a:pt x="53827" y="225072"/>
                  </a:lnTo>
                  <a:lnTo>
                    <a:pt x="191244" y="210304"/>
                  </a:lnTo>
                  <a:lnTo>
                    <a:pt x="172361" y="105982"/>
                  </a:lnTo>
                  <a:lnTo>
                    <a:pt x="307530" y="129873"/>
                  </a:lnTo>
                  <a:lnTo>
                    <a:pt x="339591" y="27421"/>
                  </a:lnTo>
                  <a:lnTo>
                    <a:pt x="454258" y="86746"/>
                  </a:lnTo>
                  <a:lnTo>
                    <a:pt x="532934" y="0"/>
                  </a:lnTo>
                  <a:close/>
                </a:path>
              </a:pathLst>
            </a:custGeom>
            <a:solidFill>
              <a:srgbClr val="FFC3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66542" y="116293"/>
              <a:ext cx="732785" cy="563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49863" y="222275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66301" y="3681405"/>
            <a:ext cx="10146708" cy="443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195">
                <a:solidFill>
                  <a:srgbClr val="14245D"/>
                </a:solidFill>
                <a:latin typeface="Andika"/>
                <a:ea typeface="Andika"/>
                <a:cs typeface="Andika"/>
                <a:sym typeface="Andika"/>
              </a:rPr>
              <a:t> ВПРАВИ ЗНIМУТЬ НAВAНТAЖEННЯ З OЧEЙ ПIД ЧАС AКТИВНOЇ POБOТИ ЗА КОМП'ЮТЕРОМ. ПOЛIПШAТЬ ГOCТPOТУ ЗOPУ. ДOПOМOЖУТЬ ЗAПOБIГТИ POЗВИТКУ БAГAТЬOX XВOPOБ OЧEЙ. </a:t>
            </a:r>
          </a:p>
        </p:txBody>
      </p:sp>
      <p:sp>
        <p:nvSpPr>
          <p:cNvPr id="7" name="Freeform 7"/>
          <p:cNvSpPr/>
          <p:nvPr/>
        </p:nvSpPr>
        <p:spPr>
          <a:xfrm>
            <a:off x="15197384" y="1376538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5886" y="912318"/>
            <a:ext cx="891247" cy="891247"/>
          </a:xfrm>
          <a:custGeom>
            <a:avLst/>
            <a:gdLst/>
            <a:ahLst/>
            <a:cxnLst/>
            <a:rect l="l" t="t" r="r" b="b"/>
            <a:pathLst>
              <a:path w="891247" h="891247">
                <a:moveTo>
                  <a:pt x="0" y="0"/>
                </a:moveTo>
                <a:lnTo>
                  <a:pt x="891247" y="0"/>
                </a:lnTo>
                <a:lnTo>
                  <a:pt x="891247" y="891246"/>
                </a:lnTo>
                <a:lnTo>
                  <a:pt x="0" y="89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49863" y="6337550"/>
            <a:ext cx="856266" cy="856266"/>
          </a:xfrm>
          <a:custGeom>
            <a:avLst/>
            <a:gdLst/>
            <a:ahLst/>
            <a:cxnLst/>
            <a:rect l="l" t="t" r="r" b="b"/>
            <a:pathLst>
              <a:path w="856266" h="856266">
                <a:moveTo>
                  <a:pt x="0" y="0"/>
                </a:moveTo>
                <a:lnTo>
                  <a:pt x="856266" y="0"/>
                </a:lnTo>
                <a:lnTo>
                  <a:pt x="856266" y="856266"/>
                </a:lnTo>
                <a:lnTo>
                  <a:pt x="0" y="85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80482">
            <a:off x="-1969218" y="1431630"/>
            <a:ext cx="4309270" cy="3988034"/>
          </a:xfrm>
          <a:custGeom>
            <a:avLst/>
            <a:gdLst/>
            <a:ahLst/>
            <a:cxnLst/>
            <a:rect l="l" t="t" r="r" b="b"/>
            <a:pathLst>
              <a:path w="4309270" h="3988034">
                <a:moveTo>
                  <a:pt x="0" y="0"/>
                </a:moveTo>
                <a:lnTo>
                  <a:pt x="4309270" y="0"/>
                </a:lnTo>
                <a:lnTo>
                  <a:pt x="4309270" y="3988033"/>
                </a:lnTo>
                <a:lnTo>
                  <a:pt x="0" y="3988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53359" y="8817795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594399" y="2365539"/>
            <a:ext cx="13668108" cy="63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ГІМНАСТИКА ДЛЯ ОЧЕЙ</a:t>
            </a:r>
          </a:p>
        </p:txBody>
      </p:sp>
      <p:sp>
        <p:nvSpPr>
          <p:cNvPr id="13" name="Freeform 13"/>
          <p:cNvSpPr/>
          <p:nvPr/>
        </p:nvSpPr>
        <p:spPr>
          <a:xfrm rot="156761" flipH="1">
            <a:off x="12019028" y="3766713"/>
            <a:ext cx="6356712" cy="7391525"/>
          </a:xfrm>
          <a:custGeom>
            <a:avLst/>
            <a:gdLst/>
            <a:ahLst/>
            <a:cxnLst/>
            <a:rect l="l" t="t" r="r" b="b"/>
            <a:pathLst>
              <a:path w="6356712" h="7391525">
                <a:moveTo>
                  <a:pt x="6356712" y="0"/>
                </a:moveTo>
                <a:lnTo>
                  <a:pt x="0" y="0"/>
                </a:lnTo>
                <a:lnTo>
                  <a:pt x="0" y="7391525"/>
                </a:lnTo>
                <a:lnTo>
                  <a:pt x="6356712" y="7391525"/>
                </a:lnTo>
                <a:lnTo>
                  <a:pt x="63567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61803B86-BF63-1BFA-B887-37381C86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81000"/>
            <a:ext cx="18059400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CF2C7A67-223D-F383-A026-F16FBC2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42" b="-7212"/>
          <a:stretch/>
        </p:blipFill>
        <p:spPr>
          <a:xfrm>
            <a:off x="0" y="1130973"/>
            <a:ext cx="18287999" cy="86607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236012" cy="10287000"/>
          </a:xfrm>
          <a:custGeom>
            <a:avLst/>
            <a:gdLst/>
            <a:ahLst/>
            <a:cxnLst/>
            <a:rect l="l" t="t" r="r" b="b"/>
            <a:pathLst>
              <a:path w="8236012" h="10287000">
                <a:moveTo>
                  <a:pt x="0" y="0"/>
                </a:moveTo>
                <a:lnTo>
                  <a:pt x="8236012" y="0"/>
                </a:lnTo>
                <a:lnTo>
                  <a:pt x="82360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54" t="-10851" r="-6928" b="-257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36012" y="1314649"/>
            <a:ext cx="10051988" cy="7161502"/>
          </a:xfrm>
          <a:custGeom>
            <a:avLst/>
            <a:gdLst/>
            <a:ahLst/>
            <a:cxnLst/>
            <a:rect l="l" t="t" r="r" b="b"/>
            <a:pathLst>
              <a:path w="10051988" h="7161502">
                <a:moveTo>
                  <a:pt x="0" y="0"/>
                </a:moveTo>
                <a:lnTo>
                  <a:pt x="10051988" y="0"/>
                </a:lnTo>
                <a:lnTo>
                  <a:pt x="10051988" y="7161502"/>
                </a:lnTo>
                <a:lnTo>
                  <a:pt x="0" y="7161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680482">
            <a:off x="15104665" y="7921608"/>
            <a:ext cx="4309270" cy="3988034"/>
          </a:xfrm>
          <a:custGeom>
            <a:avLst/>
            <a:gdLst/>
            <a:ahLst/>
            <a:cxnLst/>
            <a:rect l="l" t="t" r="r" b="b"/>
            <a:pathLst>
              <a:path w="4309270" h="3988034">
                <a:moveTo>
                  <a:pt x="0" y="0"/>
                </a:moveTo>
                <a:lnTo>
                  <a:pt x="4309270" y="0"/>
                </a:lnTo>
                <a:lnTo>
                  <a:pt x="4309270" y="3988033"/>
                </a:lnTo>
                <a:lnTo>
                  <a:pt x="0" y="3988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22942" y="297042"/>
            <a:ext cx="1463316" cy="1463316"/>
          </a:xfrm>
          <a:custGeom>
            <a:avLst/>
            <a:gdLst/>
            <a:ahLst/>
            <a:cxnLst/>
            <a:rect l="l" t="t" r="r" b="b"/>
            <a:pathLst>
              <a:path w="1463316" h="1463316">
                <a:moveTo>
                  <a:pt x="0" y="0"/>
                </a:moveTo>
                <a:lnTo>
                  <a:pt x="1463316" y="0"/>
                </a:lnTo>
                <a:lnTo>
                  <a:pt x="1463316" y="1463316"/>
                </a:lnTo>
                <a:lnTo>
                  <a:pt x="0" y="1463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87746" y="8985079"/>
            <a:ext cx="564930" cy="546441"/>
          </a:xfrm>
          <a:custGeom>
            <a:avLst/>
            <a:gdLst/>
            <a:ahLst/>
            <a:cxnLst/>
            <a:rect l="l" t="t" r="r" b="b"/>
            <a:pathLst>
              <a:path w="564930" h="546441">
                <a:moveTo>
                  <a:pt x="0" y="0"/>
                </a:moveTo>
                <a:lnTo>
                  <a:pt x="564930" y="0"/>
                </a:lnTo>
                <a:lnTo>
                  <a:pt x="564930" y="546442"/>
                </a:lnTo>
                <a:lnTo>
                  <a:pt x="0" y="546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75232">
            <a:off x="-1826213" y="376816"/>
            <a:ext cx="8046427" cy="7446602"/>
          </a:xfrm>
          <a:custGeom>
            <a:avLst/>
            <a:gdLst/>
            <a:ahLst/>
            <a:cxnLst/>
            <a:rect l="l" t="t" r="r" b="b"/>
            <a:pathLst>
              <a:path w="8046427" h="7446602">
                <a:moveTo>
                  <a:pt x="0" y="0"/>
                </a:moveTo>
                <a:lnTo>
                  <a:pt x="8046427" y="0"/>
                </a:lnTo>
                <a:lnTo>
                  <a:pt x="8046427" y="7446603"/>
                </a:lnTo>
                <a:lnTo>
                  <a:pt x="0" y="7446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12920" y="7554875"/>
            <a:ext cx="1492760" cy="1492760"/>
          </a:xfrm>
          <a:custGeom>
            <a:avLst/>
            <a:gdLst/>
            <a:ahLst/>
            <a:cxnLst/>
            <a:rect l="l" t="t" r="r" b="b"/>
            <a:pathLst>
              <a:path w="1492760" h="1492760">
                <a:moveTo>
                  <a:pt x="0" y="0"/>
                </a:moveTo>
                <a:lnTo>
                  <a:pt x="1492760" y="0"/>
                </a:lnTo>
                <a:lnTo>
                  <a:pt x="1492760" y="1492761"/>
                </a:lnTo>
                <a:lnTo>
                  <a:pt x="0" y="1492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61528" y="4645728"/>
            <a:ext cx="497772" cy="497772"/>
          </a:xfrm>
          <a:custGeom>
            <a:avLst/>
            <a:gdLst/>
            <a:ahLst/>
            <a:cxnLst/>
            <a:rect l="l" t="t" r="r" b="b"/>
            <a:pathLst>
              <a:path w="497772" h="497772">
                <a:moveTo>
                  <a:pt x="0" y="0"/>
                </a:moveTo>
                <a:lnTo>
                  <a:pt x="497772" y="0"/>
                </a:lnTo>
                <a:lnTo>
                  <a:pt x="497772" y="497772"/>
                </a:lnTo>
                <a:lnTo>
                  <a:pt x="0" y="497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69223" y="1032287"/>
            <a:ext cx="989322" cy="989322"/>
          </a:xfrm>
          <a:custGeom>
            <a:avLst/>
            <a:gdLst/>
            <a:ahLst/>
            <a:cxnLst/>
            <a:rect l="l" t="t" r="r" b="b"/>
            <a:pathLst>
              <a:path w="989322" h="989322">
                <a:moveTo>
                  <a:pt x="0" y="0"/>
                </a:moveTo>
                <a:lnTo>
                  <a:pt x="989322" y="0"/>
                </a:lnTo>
                <a:lnTo>
                  <a:pt x="989322" y="989322"/>
                </a:lnTo>
                <a:lnTo>
                  <a:pt x="0" y="98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6544" y="9009414"/>
            <a:ext cx="497772" cy="497772"/>
          </a:xfrm>
          <a:custGeom>
            <a:avLst/>
            <a:gdLst/>
            <a:ahLst/>
            <a:cxnLst/>
            <a:rect l="l" t="t" r="r" b="b"/>
            <a:pathLst>
              <a:path w="497772" h="497772">
                <a:moveTo>
                  <a:pt x="0" y="0"/>
                </a:moveTo>
                <a:lnTo>
                  <a:pt x="497772" y="0"/>
                </a:lnTo>
                <a:lnTo>
                  <a:pt x="497772" y="497772"/>
                </a:lnTo>
                <a:lnTo>
                  <a:pt x="0" y="49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29915" y="1475167"/>
            <a:ext cx="564930" cy="546441"/>
          </a:xfrm>
          <a:custGeom>
            <a:avLst/>
            <a:gdLst/>
            <a:ahLst/>
            <a:cxnLst/>
            <a:rect l="l" t="t" r="r" b="b"/>
            <a:pathLst>
              <a:path w="564930" h="546441">
                <a:moveTo>
                  <a:pt x="0" y="0"/>
                </a:moveTo>
                <a:lnTo>
                  <a:pt x="564930" y="0"/>
                </a:lnTo>
                <a:lnTo>
                  <a:pt x="564930" y="546442"/>
                </a:lnTo>
                <a:lnTo>
                  <a:pt x="0" y="546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443279" y="3168143"/>
            <a:ext cx="6159121" cy="7734056"/>
            <a:chOff x="0" y="0"/>
            <a:chExt cx="8212162" cy="103120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12162" cy="10312075"/>
            </a:xfrm>
            <a:custGeom>
              <a:avLst/>
              <a:gdLst/>
              <a:ahLst/>
              <a:cxnLst/>
              <a:rect l="l" t="t" r="r" b="b"/>
              <a:pathLst>
                <a:path w="8212162" h="10312075">
                  <a:moveTo>
                    <a:pt x="0" y="0"/>
                  </a:moveTo>
                  <a:lnTo>
                    <a:pt x="8212162" y="0"/>
                  </a:lnTo>
                  <a:lnTo>
                    <a:pt x="8212162" y="10312075"/>
                  </a:lnTo>
                  <a:lnTo>
                    <a:pt x="0" y="10312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421823" y="623548"/>
              <a:ext cx="4475769" cy="335682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5715842" y="623443"/>
            <a:ext cx="12572158" cy="895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M'ЯКO НAТИCКAЮЧИ НA ПOВIКИ, МИ НOPМAЛIЗУЄМO ПPИПЛИВ PIДИНИ ДO OЧНOГO ЯБЛУКA.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ФOКУCУЮЧИ ПOГЛЯД НA ДAЛEКO ТA БЛИЗЬКO POЗТAШOВAНИX ПPEДМEТAX, ТPEНУЄМO М'ЯЗИ OЧEЙ.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«ЗOБPAЖУЮЧИ» OЧИМA БУКВИ ЧИ ЦИФPИ, POЗCЛAБЛЯЄМO OЧI ТA ШИЮ.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У НEPУXOМOМУ ПOЛOЖEННI, POЗГЛЯДAЮЧИ OБ'ЄКТИ З БOКIВ, ТPEНУЄМO БIЧНE ЗIP.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KOНЦEНТPУЮЧИCЬ НA КIНЧИКУ НOCA, POБИМO М'ЯЗИ PУXЛИВИМИ ТA EЛACТИЧНИМИ.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MIЦНO ЗAПЛЮЩУЮЧИ I МOPГAЮЧИ, ДAЄМO НEOБXIДНУ ВOЛOГУ OЧAМ.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POЗГЛЯДAЮЧИ ПPEДМEТИ КPIЗЬ ПAЛЬЦI, ЗМУШУЄ ЗOPOВИЙ OPГAН ПPAЦЮВAТИ.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ФOКУCУЮЧИ ПOГЛЯД НA ДPIБНИX ПPEДМEТAX, ПOПEPEДЖAЄМO POЗВИТOК ДAЛEКOЗOPOCТI.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BИТЯГУЮЧИ ШИЮ ВГOPУ, ДOПOМAГAЄМO ВIЛЬНOМУ ПEPECУВAННЯ КPOВI З КИCНEМ. </a:t>
            </a:r>
          </a:p>
          <a:p>
            <a:pPr marL="851063" lvl="1" indent="-425532" algn="l">
              <a:lnSpc>
                <a:spcPts val="3941"/>
              </a:lnSpc>
              <a:buFont typeface="Arial"/>
              <a:buChar char="•"/>
            </a:pPr>
            <a:r>
              <a:rPr lang="en-US" sz="3941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ЗAКPИВAЮЧИ ЩIЛЬНO ЗIМКНУТI ПOВIКИ ДOЛOНЯМИ, ВИКOPИCТOВУЮЧИ МEТOДИКУ «ПAЛЬМIНГУ», POЗCЛAБЛЯЄМOCЬ.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15060">
            <a:off x="2442211" y="1654005"/>
            <a:ext cx="13403578" cy="6268071"/>
            <a:chOff x="0" y="0"/>
            <a:chExt cx="991696" cy="463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1696" cy="463759"/>
            </a:xfrm>
            <a:custGeom>
              <a:avLst/>
              <a:gdLst/>
              <a:ahLst/>
              <a:cxnLst/>
              <a:rect l="l" t="t" r="r" b="b"/>
              <a:pathLst>
                <a:path w="991696" h="463759">
                  <a:moveTo>
                    <a:pt x="495848" y="0"/>
                  </a:moveTo>
                  <a:lnTo>
                    <a:pt x="569049" y="49960"/>
                  </a:lnTo>
                  <a:lnTo>
                    <a:pt x="675737" y="15793"/>
                  </a:lnTo>
                  <a:lnTo>
                    <a:pt x="705567" y="74798"/>
                  </a:lnTo>
                  <a:lnTo>
                    <a:pt x="831330" y="61038"/>
                  </a:lnTo>
                  <a:lnTo>
                    <a:pt x="813761" y="121120"/>
                  </a:lnTo>
                  <a:lnTo>
                    <a:pt x="941614" y="129626"/>
                  </a:lnTo>
                  <a:lnTo>
                    <a:pt x="879018" y="182669"/>
                  </a:lnTo>
                  <a:lnTo>
                    <a:pt x="991696" y="212291"/>
                  </a:lnTo>
                  <a:lnTo>
                    <a:pt x="892527" y="251133"/>
                  </a:lnTo>
                  <a:lnTo>
                    <a:pt x="974811" y="297872"/>
                  </a:lnTo>
                  <a:lnTo>
                    <a:pt x="852461" y="317267"/>
                  </a:lnTo>
                  <a:lnTo>
                    <a:pt x="893240" y="374809"/>
                  </a:lnTo>
                  <a:lnTo>
                    <a:pt x="764234" y="372136"/>
                  </a:lnTo>
                  <a:lnTo>
                    <a:pt x="757997" y="432711"/>
                  </a:lnTo>
                  <a:lnTo>
                    <a:pt x="639759" y="408332"/>
                  </a:lnTo>
                  <a:lnTo>
                    <a:pt x="587351" y="463759"/>
                  </a:lnTo>
                  <a:lnTo>
                    <a:pt x="495848" y="420967"/>
                  </a:lnTo>
                  <a:lnTo>
                    <a:pt x="404346" y="463759"/>
                  </a:lnTo>
                  <a:lnTo>
                    <a:pt x="351938" y="408332"/>
                  </a:lnTo>
                  <a:lnTo>
                    <a:pt x="233699" y="432711"/>
                  </a:lnTo>
                  <a:lnTo>
                    <a:pt x="227463" y="372136"/>
                  </a:lnTo>
                  <a:lnTo>
                    <a:pt x="98458" y="374809"/>
                  </a:lnTo>
                  <a:lnTo>
                    <a:pt x="139235" y="317267"/>
                  </a:lnTo>
                  <a:lnTo>
                    <a:pt x="16885" y="297872"/>
                  </a:lnTo>
                  <a:lnTo>
                    <a:pt x="99170" y="251133"/>
                  </a:lnTo>
                  <a:lnTo>
                    <a:pt x="0" y="212291"/>
                  </a:lnTo>
                  <a:lnTo>
                    <a:pt x="112678" y="182669"/>
                  </a:lnTo>
                  <a:lnTo>
                    <a:pt x="50081" y="129626"/>
                  </a:lnTo>
                  <a:lnTo>
                    <a:pt x="177935" y="121120"/>
                  </a:lnTo>
                  <a:lnTo>
                    <a:pt x="160367" y="61038"/>
                  </a:lnTo>
                  <a:lnTo>
                    <a:pt x="286129" y="74798"/>
                  </a:lnTo>
                  <a:lnTo>
                    <a:pt x="315959" y="15793"/>
                  </a:lnTo>
                  <a:lnTo>
                    <a:pt x="422647" y="49960"/>
                  </a:lnTo>
                  <a:lnTo>
                    <a:pt x="495848" y="0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54953" y="72462"/>
              <a:ext cx="681791" cy="31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00123" y="1560096"/>
            <a:ext cx="491691" cy="491691"/>
          </a:xfrm>
          <a:custGeom>
            <a:avLst/>
            <a:gdLst/>
            <a:ahLst/>
            <a:cxnLst/>
            <a:rect l="l" t="t" r="r" b="b"/>
            <a:pathLst>
              <a:path w="491691" h="491691">
                <a:moveTo>
                  <a:pt x="0" y="0"/>
                </a:moveTo>
                <a:lnTo>
                  <a:pt x="491691" y="0"/>
                </a:lnTo>
                <a:lnTo>
                  <a:pt x="491691" y="491691"/>
                </a:lnTo>
                <a:lnTo>
                  <a:pt x="0" y="491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6977" y="6174637"/>
            <a:ext cx="1062791" cy="1062791"/>
          </a:xfrm>
          <a:custGeom>
            <a:avLst/>
            <a:gdLst/>
            <a:ahLst/>
            <a:cxnLst/>
            <a:rect l="l" t="t" r="r" b="b"/>
            <a:pathLst>
              <a:path w="1062791" h="1062791">
                <a:moveTo>
                  <a:pt x="0" y="0"/>
                </a:moveTo>
                <a:lnTo>
                  <a:pt x="1062791" y="0"/>
                </a:lnTo>
                <a:lnTo>
                  <a:pt x="1062791" y="1062791"/>
                </a:lnTo>
                <a:lnTo>
                  <a:pt x="0" y="106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3943" y="2358834"/>
            <a:ext cx="1263791" cy="1263791"/>
          </a:xfrm>
          <a:custGeom>
            <a:avLst/>
            <a:gdLst/>
            <a:ahLst/>
            <a:cxnLst/>
            <a:rect l="l" t="t" r="r" b="b"/>
            <a:pathLst>
              <a:path w="1263791" h="1263791">
                <a:moveTo>
                  <a:pt x="0" y="0"/>
                </a:moveTo>
                <a:lnTo>
                  <a:pt x="1263791" y="0"/>
                </a:lnTo>
                <a:lnTo>
                  <a:pt x="1263791" y="1263792"/>
                </a:lnTo>
                <a:lnTo>
                  <a:pt x="0" y="1263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2990492"/>
            <a:ext cx="1264267" cy="1264267"/>
          </a:xfrm>
          <a:custGeom>
            <a:avLst/>
            <a:gdLst/>
            <a:ahLst/>
            <a:cxnLst/>
            <a:rect l="l" t="t" r="r" b="b"/>
            <a:pathLst>
              <a:path w="1264267" h="1264267">
                <a:moveTo>
                  <a:pt x="0" y="0"/>
                </a:moveTo>
                <a:lnTo>
                  <a:pt x="1264267" y="0"/>
                </a:lnTo>
                <a:lnTo>
                  <a:pt x="1264267" y="1264267"/>
                </a:lnTo>
                <a:lnTo>
                  <a:pt x="0" y="1264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83943" y="6174637"/>
            <a:ext cx="1720602" cy="1720602"/>
          </a:xfrm>
          <a:custGeom>
            <a:avLst/>
            <a:gdLst/>
            <a:ahLst/>
            <a:cxnLst/>
            <a:rect l="l" t="t" r="r" b="b"/>
            <a:pathLst>
              <a:path w="1720602" h="1720602">
                <a:moveTo>
                  <a:pt x="0" y="0"/>
                </a:moveTo>
                <a:lnTo>
                  <a:pt x="1720602" y="0"/>
                </a:lnTo>
                <a:lnTo>
                  <a:pt x="1720602" y="1720602"/>
                </a:lnTo>
                <a:lnTo>
                  <a:pt x="0" y="1720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29641" y="804553"/>
            <a:ext cx="979048" cy="979048"/>
          </a:xfrm>
          <a:custGeom>
            <a:avLst/>
            <a:gdLst/>
            <a:ahLst/>
            <a:cxnLst/>
            <a:rect l="l" t="t" r="r" b="b"/>
            <a:pathLst>
              <a:path w="979048" h="979048">
                <a:moveTo>
                  <a:pt x="0" y="0"/>
                </a:moveTo>
                <a:lnTo>
                  <a:pt x="979048" y="0"/>
                </a:lnTo>
                <a:lnTo>
                  <a:pt x="979048" y="979048"/>
                </a:lnTo>
                <a:lnTo>
                  <a:pt x="0" y="9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61525" y="741713"/>
            <a:ext cx="3526475" cy="6218136"/>
          </a:xfrm>
          <a:custGeom>
            <a:avLst/>
            <a:gdLst/>
            <a:ahLst/>
            <a:cxnLst/>
            <a:rect l="l" t="t" r="r" b="b"/>
            <a:pathLst>
              <a:path w="3526475" h="6218136">
                <a:moveTo>
                  <a:pt x="0" y="0"/>
                </a:moveTo>
                <a:lnTo>
                  <a:pt x="3526475" y="0"/>
                </a:lnTo>
                <a:lnTo>
                  <a:pt x="3526475" y="6218136"/>
                </a:lnTo>
                <a:lnTo>
                  <a:pt x="0" y="6218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86401" y="4003181"/>
            <a:ext cx="9915198" cy="172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0"/>
              </a:lnSpc>
            </a:pPr>
            <a:r>
              <a:rPr lang="en-US" sz="12300">
                <a:solidFill>
                  <a:srgbClr val="14245D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Дякую за увагу!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51687" y="5817767"/>
            <a:ext cx="13695225" cy="78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599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Будьте здорові</a:t>
            </a:r>
          </a:p>
        </p:txBody>
      </p:sp>
      <p:sp>
        <p:nvSpPr>
          <p:cNvPr id="14" name="Freeform 14"/>
          <p:cNvSpPr/>
          <p:nvPr/>
        </p:nvSpPr>
        <p:spPr>
          <a:xfrm>
            <a:off x="-616000" y="4661140"/>
            <a:ext cx="6151536" cy="5625860"/>
          </a:xfrm>
          <a:custGeom>
            <a:avLst/>
            <a:gdLst/>
            <a:ahLst/>
            <a:cxnLst/>
            <a:rect l="l" t="t" r="r" b="b"/>
            <a:pathLst>
              <a:path w="6151536" h="5625860">
                <a:moveTo>
                  <a:pt x="0" y="0"/>
                </a:moveTo>
                <a:lnTo>
                  <a:pt x="6151536" y="0"/>
                </a:lnTo>
                <a:lnTo>
                  <a:pt x="6151536" y="5625860"/>
                </a:lnTo>
                <a:lnTo>
                  <a:pt x="0" y="56258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6176" y="-173102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3934" y="2604759"/>
            <a:ext cx="729533" cy="729533"/>
          </a:xfrm>
          <a:custGeom>
            <a:avLst/>
            <a:gdLst/>
            <a:ahLst/>
            <a:cxnLst/>
            <a:rect l="l" t="t" r="r" b="b"/>
            <a:pathLst>
              <a:path w="729533" h="729533">
                <a:moveTo>
                  <a:pt x="0" y="0"/>
                </a:moveTo>
                <a:lnTo>
                  <a:pt x="729532" y="0"/>
                </a:lnTo>
                <a:lnTo>
                  <a:pt x="729532" y="729533"/>
                </a:lnTo>
                <a:lnTo>
                  <a:pt x="0" y="729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54764" y="8673868"/>
            <a:ext cx="885389" cy="885389"/>
          </a:xfrm>
          <a:custGeom>
            <a:avLst/>
            <a:gdLst/>
            <a:ahLst/>
            <a:cxnLst/>
            <a:rect l="l" t="t" r="r" b="b"/>
            <a:pathLst>
              <a:path w="885389" h="885389">
                <a:moveTo>
                  <a:pt x="0" y="0"/>
                </a:moveTo>
                <a:lnTo>
                  <a:pt x="885389" y="0"/>
                </a:lnTo>
                <a:lnTo>
                  <a:pt x="885389" y="885389"/>
                </a:lnTo>
                <a:lnTo>
                  <a:pt x="0" y="88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9633" y="308476"/>
            <a:ext cx="1463316" cy="1463316"/>
          </a:xfrm>
          <a:custGeom>
            <a:avLst/>
            <a:gdLst/>
            <a:ahLst/>
            <a:cxnLst/>
            <a:rect l="l" t="t" r="r" b="b"/>
            <a:pathLst>
              <a:path w="1463316" h="1463316">
                <a:moveTo>
                  <a:pt x="0" y="0"/>
                </a:moveTo>
                <a:lnTo>
                  <a:pt x="1463317" y="0"/>
                </a:lnTo>
                <a:lnTo>
                  <a:pt x="1463317" y="1463317"/>
                </a:lnTo>
                <a:lnTo>
                  <a:pt x="0" y="1463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39761" y="1062716"/>
            <a:ext cx="11648239" cy="782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4"/>
              </a:lnSpc>
            </a:pPr>
            <a:r>
              <a:rPr lang="en-US" sz="6204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 Малі форми активного відпочинку на уроці (фізкультхвилинки, динамічні паузи) допомагають запобігти розумовій втомі, пов'язаній із активною розумовою діяльністю та тривалим нерухомим сидінням.</a:t>
            </a:r>
          </a:p>
          <a:p>
            <a:pPr algn="ctr">
              <a:lnSpc>
                <a:spcPts val="6204"/>
              </a:lnSpc>
            </a:pPr>
            <a:endParaRPr lang="en-US" sz="6204">
              <a:solidFill>
                <a:srgbClr val="000000"/>
              </a:solidFill>
              <a:latin typeface="Prompt Medium"/>
              <a:ea typeface="Prompt Medium"/>
              <a:cs typeface="Prompt Medium"/>
              <a:sym typeface="Prompt Medium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23911" y="2604759"/>
            <a:ext cx="10623936" cy="10353508"/>
          </a:xfrm>
          <a:custGeom>
            <a:avLst/>
            <a:gdLst/>
            <a:ahLst/>
            <a:cxnLst/>
            <a:rect l="l" t="t" r="r" b="b"/>
            <a:pathLst>
              <a:path w="10623936" h="10353508">
                <a:moveTo>
                  <a:pt x="0" y="0"/>
                </a:moveTo>
                <a:lnTo>
                  <a:pt x="10623936" y="0"/>
                </a:lnTo>
                <a:lnTo>
                  <a:pt x="10623936" y="10353508"/>
                </a:lnTo>
                <a:lnTo>
                  <a:pt x="0" y="10353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09144" y="8673868"/>
            <a:ext cx="690881" cy="690881"/>
          </a:xfrm>
          <a:custGeom>
            <a:avLst/>
            <a:gdLst/>
            <a:ahLst/>
            <a:cxnLst/>
            <a:rect l="l" t="t" r="r" b="b"/>
            <a:pathLst>
              <a:path w="690881" h="690881">
                <a:moveTo>
                  <a:pt x="0" y="0"/>
                </a:moveTo>
                <a:lnTo>
                  <a:pt x="690881" y="0"/>
                </a:lnTo>
                <a:lnTo>
                  <a:pt x="690881" y="690881"/>
                </a:lnTo>
                <a:lnTo>
                  <a:pt x="0" y="690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24180" y="1771793"/>
            <a:ext cx="466123" cy="466123"/>
          </a:xfrm>
          <a:custGeom>
            <a:avLst/>
            <a:gdLst/>
            <a:ahLst/>
            <a:cxnLst/>
            <a:rect l="l" t="t" r="r" b="b"/>
            <a:pathLst>
              <a:path w="466123" h="466123">
                <a:moveTo>
                  <a:pt x="0" y="0"/>
                </a:moveTo>
                <a:lnTo>
                  <a:pt x="466123" y="0"/>
                </a:lnTo>
                <a:lnTo>
                  <a:pt x="466123" y="466123"/>
                </a:lnTo>
                <a:lnTo>
                  <a:pt x="0" y="466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70769" y="4126835"/>
            <a:ext cx="377061" cy="377061"/>
          </a:xfrm>
          <a:custGeom>
            <a:avLst/>
            <a:gdLst/>
            <a:ahLst/>
            <a:cxnLst/>
            <a:rect l="l" t="t" r="r" b="b"/>
            <a:pathLst>
              <a:path w="377061" h="377061">
                <a:moveTo>
                  <a:pt x="0" y="0"/>
                </a:moveTo>
                <a:lnTo>
                  <a:pt x="377062" y="0"/>
                </a:lnTo>
                <a:lnTo>
                  <a:pt x="377062" y="377061"/>
                </a:lnTo>
                <a:lnTo>
                  <a:pt x="0" y="3770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75232">
            <a:off x="-1826213" y="376816"/>
            <a:ext cx="8046427" cy="7446602"/>
          </a:xfrm>
          <a:custGeom>
            <a:avLst/>
            <a:gdLst/>
            <a:ahLst/>
            <a:cxnLst/>
            <a:rect l="l" t="t" r="r" b="b"/>
            <a:pathLst>
              <a:path w="8046427" h="7446602">
                <a:moveTo>
                  <a:pt x="0" y="0"/>
                </a:moveTo>
                <a:lnTo>
                  <a:pt x="8046427" y="0"/>
                </a:lnTo>
                <a:lnTo>
                  <a:pt x="8046427" y="7446603"/>
                </a:lnTo>
                <a:lnTo>
                  <a:pt x="0" y="7446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6309" y="3687847"/>
            <a:ext cx="6159121" cy="7734056"/>
          </a:xfrm>
          <a:custGeom>
            <a:avLst/>
            <a:gdLst/>
            <a:ahLst/>
            <a:cxnLst/>
            <a:rect l="l" t="t" r="r" b="b"/>
            <a:pathLst>
              <a:path w="6159121" h="7734056">
                <a:moveTo>
                  <a:pt x="0" y="0"/>
                </a:moveTo>
                <a:lnTo>
                  <a:pt x="6159121" y="0"/>
                </a:lnTo>
                <a:lnTo>
                  <a:pt x="6159121" y="7734056"/>
                </a:lnTo>
                <a:lnTo>
                  <a:pt x="0" y="7734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12920" y="7554875"/>
            <a:ext cx="1492760" cy="1492760"/>
          </a:xfrm>
          <a:custGeom>
            <a:avLst/>
            <a:gdLst/>
            <a:ahLst/>
            <a:cxnLst/>
            <a:rect l="l" t="t" r="r" b="b"/>
            <a:pathLst>
              <a:path w="1492760" h="1492760">
                <a:moveTo>
                  <a:pt x="0" y="0"/>
                </a:moveTo>
                <a:lnTo>
                  <a:pt x="1492760" y="0"/>
                </a:lnTo>
                <a:lnTo>
                  <a:pt x="1492760" y="1492761"/>
                </a:lnTo>
                <a:lnTo>
                  <a:pt x="0" y="1492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61528" y="4645728"/>
            <a:ext cx="497772" cy="497772"/>
          </a:xfrm>
          <a:custGeom>
            <a:avLst/>
            <a:gdLst/>
            <a:ahLst/>
            <a:cxnLst/>
            <a:rect l="l" t="t" r="r" b="b"/>
            <a:pathLst>
              <a:path w="497772" h="497772">
                <a:moveTo>
                  <a:pt x="0" y="0"/>
                </a:moveTo>
                <a:lnTo>
                  <a:pt x="497772" y="0"/>
                </a:lnTo>
                <a:lnTo>
                  <a:pt x="497772" y="497772"/>
                </a:lnTo>
                <a:lnTo>
                  <a:pt x="0" y="49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69223" y="1032287"/>
            <a:ext cx="989322" cy="989322"/>
          </a:xfrm>
          <a:custGeom>
            <a:avLst/>
            <a:gdLst/>
            <a:ahLst/>
            <a:cxnLst/>
            <a:rect l="l" t="t" r="r" b="b"/>
            <a:pathLst>
              <a:path w="989322" h="989322">
                <a:moveTo>
                  <a:pt x="0" y="0"/>
                </a:moveTo>
                <a:lnTo>
                  <a:pt x="989322" y="0"/>
                </a:lnTo>
                <a:lnTo>
                  <a:pt x="989322" y="989322"/>
                </a:lnTo>
                <a:lnTo>
                  <a:pt x="0" y="989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56544" y="9009414"/>
            <a:ext cx="497772" cy="497772"/>
          </a:xfrm>
          <a:custGeom>
            <a:avLst/>
            <a:gdLst/>
            <a:ahLst/>
            <a:cxnLst/>
            <a:rect l="l" t="t" r="r" b="b"/>
            <a:pathLst>
              <a:path w="497772" h="497772">
                <a:moveTo>
                  <a:pt x="0" y="0"/>
                </a:moveTo>
                <a:lnTo>
                  <a:pt x="497772" y="0"/>
                </a:lnTo>
                <a:lnTo>
                  <a:pt x="497772" y="497772"/>
                </a:lnTo>
                <a:lnTo>
                  <a:pt x="0" y="497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9915" y="1475167"/>
            <a:ext cx="564930" cy="546441"/>
          </a:xfrm>
          <a:custGeom>
            <a:avLst/>
            <a:gdLst/>
            <a:ahLst/>
            <a:cxnLst/>
            <a:rect l="l" t="t" r="r" b="b"/>
            <a:pathLst>
              <a:path w="564930" h="546441">
                <a:moveTo>
                  <a:pt x="0" y="0"/>
                </a:moveTo>
                <a:lnTo>
                  <a:pt x="564930" y="0"/>
                </a:lnTo>
                <a:lnTo>
                  <a:pt x="564930" y="546442"/>
                </a:lnTo>
                <a:lnTo>
                  <a:pt x="0" y="546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54316" y="1570417"/>
            <a:ext cx="10951364" cy="7552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2"/>
              </a:lnSpc>
              <a:spcBef>
                <a:spcPct val="0"/>
              </a:spcBef>
            </a:pPr>
            <a:r>
              <a:rPr lang="en-US" sz="6552">
                <a:solidFill>
                  <a:srgbClr val="000000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Основні завдання цієї форми роботи:</a:t>
            </a:r>
          </a:p>
          <a:p>
            <a:pPr algn="l">
              <a:lnSpc>
                <a:spcPts val="6552"/>
              </a:lnSpc>
              <a:spcBef>
                <a:spcPct val="0"/>
              </a:spcBef>
            </a:pPr>
            <a:r>
              <a:rPr lang="en-US" sz="6552" b="1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• повернути  втомленій  дитині  працездатність, увагу;</a:t>
            </a:r>
          </a:p>
          <a:p>
            <a:pPr algn="l">
              <a:lnSpc>
                <a:spcPts val="6552"/>
              </a:lnSpc>
              <a:spcBef>
                <a:spcPct val="0"/>
              </a:spcBef>
            </a:pPr>
            <a:r>
              <a:rPr lang="en-US" sz="6552" b="1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•  зняти м'язове, розумове напруження;</a:t>
            </a:r>
          </a:p>
          <a:p>
            <a:pPr algn="l">
              <a:lnSpc>
                <a:spcPts val="6552"/>
              </a:lnSpc>
              <a:spcBef>
                <a:spcPct val="0"/>
              </a:spcBef>
            </a:pPr>
            <a:r>
              <a:rPr lang="en-US" sz="6552" b="1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• попередити порушення постави.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5081376" y="-95668"/>
            <a:ext cx="12940725" cy="9837050"/>
            <a:chOff x="0" y="0"/>
            <a:chExt cx="1059294" cy="80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294" cy="805235"/>
            </a:xfrm>
            <a:custGeom>
              <a:avLst/>
              <a:gdLst/>
              <a:ahLst/>
              <a:cxnLst/>
              <a:rect l="l" t="t" r="r" b="b"/>
              <a:pathLst>
                <a:path w="1059294" h="805235">
                  <a:moveTo>
                    <a:pt x="529647" y="0"/>
                  </a:moveTo>
                  <a:lnTo>
                    <a:pt x="607838" y="86746"/>
                  </a:lnTo>
                  <a:lnTo>
                    <a:pt x="721798" y="27421"/>
                  </a:lnTo>
                  <a:lnTo>
                    <a:pt x="753661" y="129873"/>
                  </a:lnTo>
                  <a:lnTo>
                    <a:pt x="887996" y="105982"/>
                  </a:lnTo>
                  <a:lnTo>
                    <a:pt x="869230" y="210304"/>
                  </a:lnTo>
                  <a:lnTo>
                    <a:pt x="1005798" y="225072"/>
                  </a:lnTo>
                  <a:lnTo>
                    <a:pt x="938935" y="317172"/>
                  </a:lnTo>
                  <a:lnTo>
                    <a:pt x="1059294" y="368607"/>
                  </a:lnTo>
                  <a:lnTo>
                    <a:pt x="953365" y="436049"/>
                  </a:lnTo>
                  <a:lnTo>
                    <a:pt x="1041258" y="517203"/>
                  </a:lnTo>
                  <a:lnTo>
                    <a:pt x="910568" y="550878"/>
                  </a:lnTo>
                  <a:lnTo>
                    <a:pt x="954126" y="650790"/>
                  </a:lnTo>
                  <a:lnTo>
                    <a:pt x="816327" y="646149"/>
                  </a:lnTo>
                  <a:lnTo>
                    <a:pt x="809665" y="751326"/>
                  </a:lnTo>
                  <a:lnTo>
                    <a:pt x="683367" y="708997"/>
                  </a:lnTo>
                  <a:lnTo>
                    <a:pt x="627387" y="805235"/>
                  </a:lnTo>
                  <a:lnTo>
                    <a:pt x="529647" y="730935"/>
                  </a:lnTo>
                  <a:lnTo>
                    <a:pt x="431907" y="805235"/>
                  </a:lnTo>
                  <a:lnTo>
                    <a:pt x="375927" y="708997"/>
                  </a:lnTo>
                  <a:lnTo>
                    <a:pt x="249629" y="751326"/>
                  </a:lnTo>
                  <a:lnTo>
                    <a:pt x="242967" y="646149"/>
                  </a:lnTo>
                  <a:lnTo>
                    <a:pt x="105169" y="650790"/>
                  </a:lnTo>
                  <a:lnTo>
                    <a:pt x="148726" y="550878"/>
                  </a:lnTo>
                  <a:lnTo>
                    <a:pt x="18036" y="517203"/>
                  </a:lnTo>
                  <a:lnTo>
                    <a:pt x="105929" y="436049"/>
                  </a:lnTo>
                  <a:lnTo>
                    <a:pt x="0" y="368607"/>
                  </a:lnTo>
                  <a:lnTo>
                    <a:pt x="120359" y="317172"/>
                  </a:lnTo>
                  <a:lnTo>
                    <a:pt x="53495" y="225072"/>
                  </a:lnTo>
                  <a:lnTo>
                    <a:pt x="190064" y="210304"/>
                  </a:lnTo>
                  <a:lnTo>
                    <a:pt x="171298" y="105982"/>
                  </a:lnTo>
                  <a:lnTo>
                    <a:pt x="305633" y="129873"/>
                  </a:lnTo>
                  <a:lnTo>
                    <a:pt x="337496" y="27421"/>
                  </a:lnTo>
                  <a:lnTo>
                    <a:pt x="451456" y="86746"/>
                  </a:lnTo>
                  <a:lnTo>
                    <a:pt x="529647" y="0"/>
                  </a:lnTo>
                  <a:close/>
                </a:path>
              </a:pathLst>
            </a:custGeom>
            <a:solidFill>
              <a:srgbClr val="FFC3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65515" y="116293"/>
              <a:ext cx="728265" cy="563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49863" y="222275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98722" y="3010502"/>
            <a:ext cx="9679273" cy="506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195">
                <a:solidFill>
                  <a:srgbClr val="14245D"/>
                </a:solidFill>
                <a:latin typeface="Andika"/>
                <a:ea typeface="Andika"/>
                <a:cs typeface="Andika"/>
                <a:sym typeface="Andika"/>
              </a:rPr>
              <a:t> ЗАЗВИЧАЙ ЦЕ НЕВЕЛИКІ ВПРАВИ НА РОЗМИНКУ, НАПРИКЛАД, РОЗТЯГУВАННЯ, ПРИСІДАННЯ, РОЗГИНАННЯ ТА ІНШІ ПРОСТІ ВПРАВИ, ЯКІ МОЖНА ВИКОНУВАТИ БЕЗ СПЕЦІАЛЬНОГО ОБЛАДНАННЯ.</a:t>
            </a:r>
          </a:p>
          <a:p>
            <a:pPr algn="ctr">
              <a:lnSpc>
                <a:spcPts val="5000"/>
              </a:lnSpc>
            </a:pPr>
            <a:endParaRPr lang="en-US" sz="5000" spc="-195">
              <a:solidFill>
                <a:srgbClr val="14245D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197384" y="1376538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5886" y="912318"/>
            <a:ext cx="891247" cy="891247"/>
          </a:xfrm>
          <a:custGeom>
            <a:avLst/>
            <a:gdLst/>
            <a:ahLst/>
            <a:cxnLst/>
            <a:rect l="l" t="t" r="r" b="b"/>
            <a:pathLst>
              <a:path w="891247" h="891247">
                <a:moveTo>
                  <a:pt x="0" y="0"/>
                </a:moveTo>
                <a:lnTo>
                  <a:pt x="891247" y="0"/>
                </a:lnTo>
                <a:lnTo>
                  <a:pt x="891247" y="891246"/>
                </a:lnTo>
                <a:lnTo>
                  <a:pt x="0" y="89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49863" y="6337550"/>
            <a:ext cx="856266" cy="856266"/>
          </a:xfrm>
          <a:custGeom>
            <a:avLst/>
            <a:gdLst/>
            <a:ahLst/>
            <a:cxnLst/>
            <a:rect l="l" t="t" r="r" b="b"/>
            <a:pathLst>
              <a:path w="856266" h="856266">
                <a:moveTo>
                  <a:pt x="0" y="0"/>
                </a:moveTo>
                <a:lnTo>
                  <a:pt x="856266" y="0"/>
                </a:lnTo>
                <a:lnTo>
                  <a:pt x="856266" y="856266"/>
                </a:lnTo>
                <a:lnTo>
                  <a:pt x="0" y="85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80482">
            <a:off x="-1969218" y="1431630"/>
            <a:ext cx="4309270" cy="3988034"/>
          </a:xfrm>
          <a:custGeom>
            <a:avLst/>
            <a:gdLst/>
            <a:ahLst/>
            <a:cxnLst/>
            <a:rect l="l" t="t" r="r" b="b"/>
            <a:pathLst>
              <a:path w="4309270" h="3988034">
                <a:moveTo>
                  <a:pt x="0" y="0"/>
                </a:moveTo>
                <a:lnTo>
                  <a:pt x="4309270" y="0"/>
                </a:lnTo>
                <a:lnTo>
                  <a:pt x="4309270" y="3988033"/>
                </a:lnTo>
                <a:lnTo>
                  <a:pt x="0" y="398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88815" y="4003675"/>
            <a:ext cx="8280648" cy="7573029"/>
          </a:xfrm>
          <a:custGeom>
            <a:avLst/>
            <a:gdLst/>
            <a:ahLst/>
            <a:cxnLst/>
            <a:rect l="l" t="t" r="r" b="b"/>
            <a:pathLst>
              <a:path w="8280648" h="7573029">
                <a:moveTo>
                  <a:pt x="0" y="0"/>
                </a:moveTo>
                <a:lnTo>
                  <a:pt x="8280648" y="0"/>
                </a:lnTo>
                <a:lnTo>
                  <a:pt x="8280648" y="7573029"/>
                </a:lnTo>
                <a:lnTo>
                  <a:pt x="0" y="7573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953359" y="8817795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97208" y="1583159"/>
            <a:ext cx="13668108" cy="126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КЛАСИЧНА </a:t>
            </a:r>
          </a:p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ФІЗКУЛЬТХВИЛИНКА: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7874501" cy="1005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7986" y="7065928"/>
            <a:ext cx="5419716" cy="5015701"/>
          </a:xfrm>
          <a:custGeom>
            <a:avLst/>
            <a:gdLst/>
            <a:ahLst/>
            <a:cxnLst/>
            <a:rect l="l" t="t" r="r" b="b"/>
            <a:pathLst>
              <a:path w="5419716" h="5015701">
                <a:moveTo>
                  <a:pt x="0" y="0"/>
                </a:moveTo>
                <a:lnTo>
                  <a:pt x="5419716" y="0"/>
                </a:lnTo>
                <a:lnTo>
                  <a:pt x="5419716" y="5015701"/>
                </a:lnTo>
                <a:lnTo>
                  <a:pt x="0" y="501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69014" y="9086286"/>
            <a:ext cx="974986" cy="974986"/>
          </a:xfrm>
          <a:custGeom>
            <a:avLst/>
            <a:gdLst/>
            <a:ahLst/>
            <a:cxnLst/>
            <a:rect l="l" t="t" r="r" b="b"/>
            <a:pathLst>
              <a:path w="974986" h="974986">
                <a:moveTo>
                  <a:pt x="0" y="0"/>
                </a:moveTo>
                <a:lnTo>
                  <a:pt x="974986" y="0"/>
                </a:lnTo>
                <a:lnTo>
                  <a:pt x="974986" y="974986"/>
                </a:lnTo>
                <a:lnTo>
                  <a:pt x="0" y="974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02028" y="816710"/>
            <a:ext cx="438324" cy="423979"/>
          </a:xfrm>
          <a:custGeom>
            <a:avLst/>
            <a:gdLst/>
            <a:ahLst/>
            <a:cxnLst/>
            <a:rect l="l" t="t" r="r" b="b"/>
            <a:pathLst>
              <a:path w="438324" h="423979">
                <a:moveTo>
                  <a:pt x="0" y="0"/>
                </a:moveTo>
                <a:lnTo>
                  <a:pt x="438325" y="0"/>
                </a:lnTo>
                <a:lnTo>
                  <a:pt x="438325" y="423980"/>
                </a:lnTo>
                <a:lnTo>
                  <a:pt x="0" y="4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6659" y="8540121"/>
            <a:ext cx="1033658" cy="1033658"/>
          </a:xfrm>
          <a:custGeom>
            <a:avLst/>
            <a:gdLst/>
            <a:ahLst/>
            <a:cxnLst/>
            <a:rect l="l" t="t" r="r" b="b"/>
            <a:pathLst>
              <a:path w="1033658" h="1033658">
                <a:moveTo>
                  <a:pt x="0" y="0"/>
                </a:moveTo>
                <a:lnTo>
                  <a:pt x="1033658" y="0"/>
                </a:lnTo>
                <a:lnTo>
                  <a:pt x="1033658" y="1033658"/>
                </a:lnTo>
                <a:lnTo>
                  <a:pt x="0" y="1033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9070529" y="2225369"/>
            <a:ext cx="10427398" cy="9965022"/>
            <a:chOff x="0" y="0"/>
            <a:chExt cx="664464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44640" cy="6350000"/>
            </a:xfrm>
            <a:custGeom>
              <a:avLst/>
              <a:gdLst/>
              <a:ahLst/>
              <a:cxnLst/>
              <a:rect l="l" t="t" r="r" b="b"/>
              <a:pathLst>
                <a:path w="6644640" h="6350000">
                  <a:moveTo>
                    <a:pt x="6426200" y="2537460"/>
                  </a:moveTo>
                  <a:lnTo>
                    <a:pt x="6644640" y="1941830"/>
                  </a:lnTo>
                  <a:lnTo>
                    <a:pt x="6644640" y="1297940"/>
                  </a:lnTo>
                  <a:lnTo>
                    <a:pt x="6426200" y="702310"/>
                  </a:lnTo>
                  <a:lnTo>
                    <a:pt x="6023610" y="246380"/>
                  </a:lnTo>
                  <a:lnTo>
                    <a:pt x="5496560" y="0"/>
                  </a:lnTo>
                  <a:lnTo>
                    <a:pt x="5057140" y="0"/>
                  </a:lnTo>
                  <a:lnTo>
                    <a:pt x="4926330" y="0"/>
                  </a:lnTo>
                  <a:lnTo>
                    <a:pt x="3919220" y="0"/>
                  </a:lnTo>
                  <a:lnTo>
                    <a:pt x="2725420" y="0"/>
                  </a:lnTo>
                  <a:lnTo>
                    <a:pt x="1718310" y="0"/>
                  </a:lnTo>
                  <a:lnTo>
                    <a:pt x="1587500" y="0"/>
                  </a:lnTo>
                  <a:lnTo>
                    <a:pt x="1148080" y="0"/>
                  </a:lnTo>
                  <a:lnTo>
                    <a:pt x="621030" y="246380"/>
                  </a:lnTo>
                  <a:lnTo>
                    <a:pt x="218440" y="702310"/>
                  </a:lnTo>
                  <a:lnTo>
                    <a:pt x="0" y="1297940"/>
                  </a:lnTo>
                  <a:lnTo>
                    <a:pt x="0" y="1941830"/>
                  </a:lnTo>
                  <a:lnTo>
                    <a:pt x="218440" y="2537460"/>
                  </a:lnTo>
                  <a:lnTo>
                    <a:pt x="621030" y="2993390"/>
                  </a:lnTo>
                  <a:lnTo>
                    <a:pt x="1009650" y="3175000"/>
                  </a:lnTo>
                  <a:lnTo>
                    <a:pt x="621030" y="3356610"/>
                  </a:lnTo>
                  <a:lnTo>
                    <a:pt x="218440" y="3812540"/>
                  </a:lnTo>
                  <a:lnTo>
                    <a:pt x="0" y="4408170"/>
                  </a:lnTo>
                  <a:lnTo>
                    <a:pt x="0" y="5052060"/>
                  </a:lnTo>
                  <a:lnTo>
                    <a:pt x="218440" y="5647690"/>
                  </a:lnTo>
                  <a:lnTo>
                    <a:pt x="621030" y="6103620"/>
                  </a:lnTo>
                  <a:lnTo>
                    <a:pt x="1148080" y="6350000"/>
                  </a:lnTo>
                  <a:lnTo>
                    <a:pt x="1587500" y="6350000"/>
                  </a:lnTo>
                  <a:lnTo>
                    <a:pt x="1718310" y="6350000"/>
                  </a:lnTo>
                  <a:lnTo>
                    <a:pt x="2725420" y="6350000"/>
                  </a:lnTo>
                  <a:lnTo>
                    <a:pt x="2725420" y="6350000"/>
                  </a:lnTo>
                  <a:lnTo>
                    <a:pt x="4926330" y="6350000"/>
                  </a:lnTo>
                  <a:lnTo>
                    <a:pt x="5057140" y="6350000"/>
                  </a:lnTo>
                  <a:lnTo>
                    <a:pt x="5496560" y="6350000"/>
                  </a:lnTo>
                  <a:lnTo>
                    <a:pt x="6023610" y="6103620"/>
                  </a:lnTo>
                  <a:lnTo>
                    <a:pt x="6426200" y="5647690"/>
                  </a:lnTo>
                  <a:lnTo>
                    <a:pt x="6644640" y="5052060"/>
                  </a:lnTo>
                  <a:lnTo>
                    <a:pt x="6644640" y="4408170"/>
                  </a:lnTo>
                  <a:lnTo>
                    <a:pt x="6426200" y="3812540"/>
                  </a:lnTo>
                  <a:lnTo>
                    <a:pt x="6023610" y="3356610"/>
                  </a:lnTo>
                  <a:lnTo>
                    <a:pt x="5634990" y="3175000"/>
                  </a:lnTo>
                  <a:lnTo>
                    <a:pt x="6023610" y="2993390"/>
                  </a:lnTo>
                  <a:lnTo>
                    <a:pt x="6426200" y="2537460"/>
                  </a:lnTo>
                  <a:close/>
                </a:path>
              </a:pathLst>
            </a:custGeom>
            <a:solidFill>
              <a:srgbClr val="FFC3D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074003" y="-4016595"/>
            <a:ext cx="10427398" cy="9965022"/>
            <a:chOff x="0" y="0"/>
            <a:chExt cx="664464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44640" cy="6350000"/>
            </a:xfrm>
            <a:custGeom>
              <a:avLst/>
              <a:gdLst/>
              <a:ahLst/>
              <a:cxnLst/>
              <a:rect l="l" t="t" r="r" b="b"/>
              <a:pathLst>
                <a:path w="6644640" h="6350000">
                  <a:moveTo>
                    <a:pt x="6426200" y="2537460"/>
                  </a:moveTo>
                  <a:lnTo>
                    <a:pt x="6644640" y="1941830"/>
                  </a:lnTo>
                  <a:lnTo>
                    <a:pt x="6644640" y="1297940"/>
                  </a:lnTo>
                  <a:lnTo>
                    <a:pt x="6426200" y="702310"/>
                  </a:lnTo>
                  <a:lnTo>
                    <a:pt x="6023610" y="246380"/>
                  </a:lnTo>
                  <a:lnTo>
                    <a:pt x="5496560" y="0"/>
                  </a:lnTo>
                  <a:lnTo>
                    <a:pt x="5057140" y="0"/>
                  </a:lnTo>
                  <a:lnTo>
                    <a:pt x="4926330" y="0"/>
                  </a:lnTo>
                  <a:lnTo>
                    <a:pt x="3919220" y="0"/>
                  </a:lnTo>
                  <a:lnTo>
                    <a:pt x="2725420" y="0"/>
                  </a:lnTo>
                  <a:lnTo>
                    <a:pt x="1718310" y="0"/>
                  </a:lnTo>
                  <a:lnTo>
                    <a:pt x="1587500" y="0"/>
                  </a:lnTo>
                  <a:lnTo>
                    <a:pt x="1148080" y="0"/>
                  </a:lnTo>
                  <a:lnTo>
                    <a:pt x="621030" y="246380"/>
                  </a:lnTo>
                  <a:lnTo>
                    <a:pt x="218440" y="702310"/>
                  </a:lnTo>
                  <a:lnTo>
                    <a:pt x="0" y="1297940"/>
                  </a:lnTo>
                  <a:lnTo>
                    <a:pt x="0" y="1941830"/>
                  </a:lnTo>
                  <a:lnTo>
                    <a:pt x="218440" y="2537460"/>
                  </a:lnTo>
                  <a:lnTo>
                    <a:pt x="621030" y="2993390"/>
                  </a:lnTo>
                  <a:lnTo>
                    <a:pt x="1009650" y="3175000"/>
                  </a:lnTo>
                  <a:lnTo>
                    <a:pt x="621030" y="3356610"/>
                  </a:lnTo>
                  <a:lnTo>
                    <a:pt x="218440" y="3812540"/>
                  </a:lnTo>
                  <a:lnTo>
                    <a:pt x="0" y="4408170"/>
                  </a:lnTo>
                  <a:lnTo>
                    <a:pt x="0" y="5052060"/>
                  </a:lnTo>
                  <a:lnTo>
                    <a:pt x="218440" y="5647690"/>
                  </a:lnTo>
                  <a:lnTo>
                    <a:pt x="621030" y="6103620"/>
                  </a:lnTo>
                  <a:lnTo>
                    <a:pt x="1148080" y="6350000"/>
                  </a:lnTo>
                  <a:lnTo>
                    <a:pt x="1587500" y="6350000"/>
                  </a:lnTo>
                  <a:lnTo>
                    <a:pt x="1718310" y="6350000"/>
                  </a:lnTo>
                  <a:lnTo>
                    <a:pt x="2725420" y="6350000"/>
                  </a:lnTo>
                  <a:lnTo>
                    <a:pt x="2725420" y="6350000"/>
                  </a:lnTo>
                  <a:lnTo>
                    <a:pt x="4926330" y="6350000"/>
                  </a:lnTo>
                  <a:lnTo>
                    <a:pt x="5057140" y="6350000"/>
                  </a:lnTo>
                  <a:lnTo>
                    <a:pt x="5496560" y="6350000"/>
                  </a:lnTo>
                  <a:lnTo>
                    <a:pt x="6023610" y="6103620"/>
                  </a:lnTo>
                  <a:lnTo>
                    <a:pt x="6426200" y="5647690"/>
                  </a:lnTo>
                  <a:lnTo>
                    <a:pt x="6644640" y="5052060"/>
                  </a:lnTo>
                  <a:lnTo>
                    <a:pt x="6644640" y="4408170"/>
                  </a:lnTo>
                  <a:lnTo>
                    <a:pt x="6426200" y="3812540"/>
                  </a:lnTo>
                  <a:lnTo>
                    <a:pt x="6023610" y="3356610"/>
                  </a:lnTo>
                  <a:lnTo>
                    <a:pt x="5634990" y="3175000"/>
                  </a:lnTo>
                  <a:lnTo>
                    <a:pt x="6023610" y="2993390"/>
                  </a:lnTo>
                  <a:lnTo>
                    <a:pt x="6426200" y="2537460"/>
                  </a:lnTo>
                  <a:close/>
                </a:path>
              </a:pathLst>
            </a:custGeom>
            <a:solidFill>
              <a:srgbClr val="FFC3D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028700" y="497586"/>
            <a:ext cx="7622911" cy="804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44"/>
              </a:lnSpc>
            </a:pPr>
            <a:r>
              <a:rPr lang="en-US" sz="6344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ШИЯ. </a:t>
            </a:r>
          </a:p>
          <a:p>
            <a:pPr algn="l">
              <a:lnSpc>
                <a:spcPts val="6344"/>
              </a:lnSpc>
            </a:pPr>
            <a:r>
              <a:rPr lang="en-US" sz="6344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СИДЯЧИ НА СТІЛЬЦІ, НАХИЛЯЄМО ГОЛОВУ ДО ГРУДЕЙ, ОПИСУЄМО ГОЛОВОЮ ПІВКОЛО, ПРИТИСНУВШИ ПІДБОРІДДЯ ДО ГРУДЕЙ. ВИКОНУЄМО 6 РАЗІВ. ПОТІМ ЗАКИДУЄМО ГОЛОВУ НАЗАД І МАЛЮЄМО ПІВКОЛО ЗЗАДУ. ВИКОНУЄМО 6 РАЗІВ.</a:t>
            </a:r>
          </a:p>
        </p:txBody>
      </p:sp>
      <p:sp>
        <p:nvSpPr>
          <p:cNvPr id="11" name="Freeform 11"/>
          <p:cNvSpPr/>
          <p:nvPr/>
        </p:nvSpPr>
        <p:spPr>
          <a:xfrm>
            <a:off x="3408752" y="525446"/>
            <a:ext cx="1006507" cy="1006507"/>
          </a:xfrm>
          <a:custGeom>
            <a:avLst/>
            <a:gdLst/>
            <a:ahLst/>
            <a:cxnLst/>
            <a:rect l="l" t="t" r="r" b="b"/>
            <a:pathLst>
              <a:path w="1006507" h="1006507">
                <a:moveTo>
                  <a:pt x="0" y="0"/>
                </a:moveTo>
                <a:lnTo>
                  <a:pt x="1006507" y="0"/>
                </a:lnTo>
                <a:lnTo>
                  <a:pt x="1006507" y="1006508"/>
                </a:lnTo>
                <a:lnTo>
                  <a:pt x="0" y="100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3488" y="965916"/>
            <a:ext cx="486764" cy="486764"/>
          </a:xfrm>
          <a:custGeom>
            <a:avLst/>
            <a:gdLst/>
            <a:ahLst/>
            <a:cxnLst/>
            <a:rect l="l" t="t" r="r" b="b"/>
            <a:pathLst>
              <a:path w="486764" h="486764">
                <a:moveTo>
                  <a:pt x="0" y="0"/>
                </a:moveTo>
                <a:lnTo>
                  <a:pt x="486763" y="0"/>
                </a:lnTo>
                <a:lnTo>
                  <a:pt x="486763" y="486763"/>
                </a:lnTo>
                <a:lnTo>
                  <a:pt x="0" y="486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65673" y="8757963"/>
            <a:ext cx="597974" cy="597974"/>
          </a:xfrm>
          <a:custGeom>
            <a:avLst/>
            <a:gdLst/>
            <a:ahLst/>
            <a:cxnLst/>
            <a:rect l="l" t="t" r="r" b="b"/>
            <a:pathLst>
              <a:path w="597974" h="597974">
                <a:moveTo>
                  <a:pt x="0" y="0"/>
                </a:moveTo>
                <a:lnTo>
                  <a:pt x="597974" y="0"/>
                </a:lnTo>
                <a:lnTo>
                  <a:pt x="597974" y="597974"/>
                </a:lnTo>
                <a:lnTo>
                  <a:pt x="0" y="59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58687" y="1722115"/>
            <a:ext cx="659416" cy="659416"/>
          </a:xfrm>
          <a:custGeom>
            <a:avLst/>
            <a:gdLst/>
            <a:ahLst/>
            <a:cxnLst/>
            <a:rect l="l" t="t" r="r" b="b"/>
            <a:pathLst>
              <a:path w="659416" h="659416">
                <a:moveTo>
                  <a:pt x="0" y="0"/>
                </a:moveTo>
                <a:lnTo>
                  <a:pt x="659416" y="0"/>
                </a:lnTo>
                <a:lnTo>
                  <a:pt x="659416" y="659416"/>
                </a:lnTo>
                <a:lnTo>
                  <a:pt x="0" y="659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656507" y="-9525"/>
            <a:ext cx="8231888" cy="962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84"/>
              </a:lnSpc>
              <a:spcBef>
                <a:spcPct val="0"/>
              </a:spcBef>
            </a:pPr>
            <a:r>
              <a:rPr lang="en-US" sz="6320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СПИНА. </a:t>
            </a:r>
          </a:p>
          <a:p>
            <a:pPr algn="r">
              <a:lnSpc>
                <a:spcPts val="7584"/>
              </a:lnSpc>
              <a:spcBef>
                <a:spcPct val="0"/>
              </a:spcBef>
            </a:pPr>
            <a:r>
              <a:rPr lang="en-US" sz="6320">
                <a:solidFill>
                  <a:srgbClr val="14245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СИДЯЧИ НА СТІЛЬЦІ, ПІДНІМАЄМО РУКИ ВГОРУ, З'ЄДНУЄМО ЇХ У ЗАМОК І ТЯГНЕМОСЯ ВГОРУ. ЗАТРИМУЄМОСЯ НА КІЛЬКА СЕКУНД У ВЕРХНІЙ ТОЧЦІ І РОЗСЛАБЛЯЄМОСЯ, ОПУСКАЮЧИ РУКИ ВНИЗ. ПОВТОРЮЄМО ВПРАВУ 6 РАЗІВ.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108">
            <a:off x="328614" y="574827"/>
            <a:ext cx="13021041" cy="9837050"/>
            <a:chOff x="0" y="0"/>
            <a:chExt cx="1065869" cy="80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5869" cy="805235"/>
            </a:xfrm>
            <a:custGeom>
              <a:avLst/>
              <a:gdLst/>
              <a:ahLst/>
              <a:cxnLst/>
              <a:rect l="l" t="t" r="r" b="b"/>
              <a:pathLst>
                <a:path w="1065869" h="805235">
                  <a:moveTo>
                    <a:pt x="532934" y="0"/>
                  </a:moveTo>
                  <a:lnTo>
                    <a:pt x="611610" y="86746"/>
                  </a:lnTo>
                  <a:lnTo>
                    <a:pt x="726278" y="27421"/>
                  </a:lnTo>
                  <a:lnTo>
                    <a:pt x="758339" y="129873"/>
                  </a:lnTo>
                  <a:lnTo>
                    <a:pt x="893508" y="105982"/>
                  </a:lnTo>
                  <a:lnTo>
                    <a:pt x="874625" y="210304"/>
                  </a:lnTo>
                  <a:lnTo>
                    <a:pt x="1012041" y="225072"/>
                  </a:lnTo>
                  <a:lnTo>
                    <a:pt x="944763" y="317172"/>
                  </a:lnTo>
                  <a:lnTo>
                    <a:pt x="1065869" y="368607"/>
                  </a:lnTo>
                  <a:lnTo>
                    <a:pt x="959282" y="436049"/>
                  </a:lnTo>
                  <a:lnTo>
                    <a:pt x="1047721" y="517203"/>
                  </a:lnTo>
                  <a:lnTo>
                    <a:pt x="916219" y="550878"/>
                  </a:lnTo>
                  <a:lnTo>
                    <a:pt x="960048" y="650790"/>
                  </a:lnTo>
                  <a:lnTo>
                    <a:pt x="821393" y="646149"/>
                  </a:lnTo>
                  <a:lnTo>
                    <a:pt x="814690" y="751326"/>
                  </a:lnTo>
                  <a:lnTo>
                    <a:pt x="687609" y="708997"/>
                  </a:lnTo>
                  <a:lnTo>
                    <a:pt x="631281" y="805235"/>
                  </a:lnTo>
                  <a:lnTo>
                    <a:pt x="532934" y="730935"/>
                  </a:lnTo>
                  <a:lnTo>
                    <a:pt x="434588" y="805235"/>
                  </a:lnTo>
                  <a:lnTo>
                    <a:pt x="378260" y="708997"/>
                  </a:lnTo>
                  <a:lnTo>
                    <a:pt x="251179" y="751326"/>
                  </a:lnTo>
                  <a:lnTo>
                    <a:pt x="244475" y="646149"/>
                  </a:lnTo>
                  <a:lnTo>
                    <a:pt x="105822" y="650790"/>
                  </a:lnTo>
                  <a:lnTo>
                    <a:pt x="149649" y="550878"/>
                  </a:lnTo>
                  <a:lnTo>
                    <a:pt x="18148" y="517203"/>
                  </a:lnTo>
                  <a:lnTo>
                    <a:pt x="106587" y="436049"/>
                  </a:lnTo>
                  <a:lnTo>
                    <a:pt x="0" y="368607"/>
                  </a:lnTo>
                  <a:lnTo>
                    <a:pt x="121106" y="317172"/>
                  </a:lnTo>
                  <a:lnTo>
                    <a:pt x="53827" y="225072"/>
                  </a:lnTo>
                  <a:lnTo>
                    <a:pt x="191244" y="210304"/>
                  </a:lnTo>
                  <a:lnTo>
                    <a:pt x="172361" y="105982"/>
                  </a:lnTo>
                  <a:lnTo>
                    <a:pt x="307530" y="129873"/>
                  </a:lnTo>
                  <a:lnTo>
                    <a:pt x="339591" y="27421"/>
                  </a:lnTo>
                  <a:lnTo>
                    <a:pt x="454258" y="86746"/>
                  </a:lnTo>
                  <a:lnTo>
                    <a:pt x="532934" y="0"/>
                  </a:lnTo>
                  <a:close/>
                </a:path>
              </a:pathLst>
            </a:custGeom>
            <a:solidFill>
              <a:srgbClr val="D0FAB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66542" y="116293"/>
              <a:ext cx="732785" cy="563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49863" y="222275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720922"/>
            <a:ext cx="10893875" cy="443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195">
                <a:solidFill>
                  <a:srgbClr val="14245D"/>
                </a:solidFill>
                <a:latin typeface="Andika"/>
                <a:ea typeface="Andika"/>
                <a:cs typeface="Andika"/>
                <a:sym typeface="Andika"/>
              </a:rPr>
              <a:t> ЦЕ МОЖУТЬ БУТИ ТАНЦЮВАЛЬНІ РУХИ, ЯКІ МОЖУТЬ БУТИ СУПРОВОДЖЕНІ МУЗИКОЮ, НАПРИКЛАД, ЗУМБА, ХІП-ХОП, БАЛЕТ, ЛАТИНОАМЕРИКАНСЬКІ ТАНЦІ ТА ІНШІ.</a:t>
            </a:r>
          </a:p>
          <a:p>
            <a:pPr algn="ctr">
              <a:lnSpc>
                <a:spcPts val="5000"/>
              </a:lnSpc>
            </a:pPr>
            <a:endParaRPr lang="en-US" sz="5000" spc="-195">
              <a:solidFill>
                <a:srgbClr val="14245D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197384" y="1376538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5886" y="912318"/>
            <a:ext cx="891247" cy="891247"/>
          </a:xfrm>
          <a:custGeom>
            <a:avLst/>
            <a:gdLst/>
            <a:ahLst/>
            <a:cxnLst/>
            <a:rect l="l" t="t" r="r" b="b"/>
            <a:pathLst>
              <a:path w="891247" h="891247">
                <a:moveTo>
                  <a:pt x="0" y="0"/>
                </a:moveTo>
                <a:lnTo>
                  <a:pt x="891247" y="0"/>
                </a:lnTo>
                <a:lnTo>
                  <a:pt x="891247" y="891246"/>
                </a:lnTo>
                <a:lnTo>
                  <a:pt x="0" y="89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49863" y="6337550"/>
            <a:ext cx="856266" cy="856266"/>
          </a:xfrm>
          <a:custGeom>
            <a:avLst/>
            <a:gdLst/>
            <a:ahLst/>
            <a:cxnLst/>
            <a:rect l="l" t="t" r="r" b="b"/>
            <a:pathLst>
              <a:path w="856266" h="856266">
                <a:moveTo>
                  <a:pt x="0" y="0"/>
                </a:moveTo>
                <a:lnTo>
                  <a:pt x="856266" y="0"/>
                </a:lnTo>
                <a:lnTo>
                  <a:pt x="856266" y="856266"/>
                </a:lnTo>
                <a:lnTo>
                  <a:pt x="0" y="85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80482">
            <a:off x="-2154635" y="1450227"/>
            <a:ext cx="4309270" cy="3988034"/>
          </a:xfrm>
          <a:custGeom>
            <a:avLst/>
            <a:gdLst/>
            <a:ahLst/>
            <a:cxnLst/>
            <a:rect l="l" t="t" r="r" b="b"/>
            <a:pathLst>
              <a:path w="4309270" h="3988034">
                <a:moveTo>
                  <a:pt x="0" y="0"/>
                </a:moveTo>
                <a:lnTo>
                  <a:pt x="4309270" y="0"/>
                </a:lnTo>
                <a:lnTo>
                  <a:pt x="4309270" y="3988033"/>
                </a:lnTo>
                <a:lnTo>
                  <a:pt x="0" y="3988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53359" y="8817795"/>
            <a:ext cx="611882" cy="611882"/>
          </a:xfrm>
          <a:custGeom>
            <a:avLst/>
            <a:gdLst/>
            <a:ahLst/>
            <a:cxnLst/>
            <a:rect l="l" t="t" r="r" b="b"/>
            <a:pathLst>
              <a:path w="611882" h="611882">
                <a:moveTo>
                  <a:pt x="0" y="0"/>
                </a:moveTo>
                <a:lnTo>
                  <a:pt x="611882" y="0"/>
                </a:lnTo>
                <a:lnTo>
                  <a:pt x="611882" y="611882"/>
                </a:lnTo>
                <a:lnTo>
                  <a:pt x="0" y="6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594399" y="2365539"/>
            <a:ext cx="13668108" cy="126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ТАНЦЮВАЛЬНА </a:t>
            </a:r>
          </a:p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4124">
                <a:solidFill>
                  <a:srgbClr val="14245D"/>
                </a:solidFill>
                <a:latin typeface="Another Shabby Heavy"/>
                <a:ea typeface="Another Shabby Heavy"/>
                <a:cs typeface="Another Shabby Heavy"/>
                <a:sym typeface="Another Shabby Heavy"/>
              </a:rPr>
              <a:t>ФІЗКУЛЬТХВИЛИНКА</a:t>
            </a:r>
          </a:p>
        </p:txBody>
      </p:sp>
      <p:sp>
        <p:nvSpPr>
          <p:cNvPr id="13" name="Freeform 13"/>
          <p:cNvSpPr/>
          <p:nvPr/>
        </p:nvSpPr>
        <p:spPr>
          <a:xfrm rot="156761" flipH="1">
            <a:off x="12019028" y="3766713"/>
            <a:ext cx="6356712" cy="7391525"/>
          </a:xfrm>
          <a:custGeom>
            <a:avLst/>
            <a:gdLst/>
            <a:ahLst/>
            <a:cxnLst/>
            <a:rect l="l" t="t" r="r" b="b"/>
            <a:pathLst>
              <a:path w="6356712" h="7391525">
                <a:moveTo>
                  <a:pt x="6356712" y="0"/>
                </a:moveTo>
                <a:lnTo>
                  <a:pt x="0" y="0"/>
                </a:lnTo>
                <a:lnTo>
                  <a:pt x="0" y="7391525"/>
                </a:lnTo>
                <a:lnTo>
                  <a:pt x="6356712" y="7391525"/>
                </a:lnTo>
                <a:lnTo>
                  <a:pt x="63567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50354933-D4F8-1B27-66D5-2803B7B8D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76"/>
          <a:stretch/>
        </p:blipFill>
        <p:spPr>
          <a:xfrm>
            <a:off x="0" y="723900"/>
            <a:ext cx="18288000" cy="88286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65A9952E-B3E7-AA23-838A-BA75E06D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85"/>
          <a:stretch/>
        </p:blipFill>
        <p:spPr>
          <a:xfrm>
            <a:off x="-18585" y="1127386"/>
            <a:ext cx="18306585" cy="80322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620</Words>
  <Application>Microsoft Office PowerPoint</Application>
  <PresentationFormat>Довільний</PresentationFormat>
  <Paragraphs>48</Paragraphs>
  <Slides>19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9" baseType="lpstr">
      <vt:lpstr>Another Shabby Heavy</vt:lpstr>
      <vt:lpstr>Adlery Blockletter</vt:lpstr>
      <vt:lpstr>Bebas Neue Cyrillic</vt:lpstr>
      <vt:lpstr>Prompt Medium</vt:lpstr>
      <vt:lpstr>Arial</vt:lpstr>
      <vt:lpstr>Andika</vt:lpstr>
      <vt:lpstr>Anaktoria</vt:lpstr>
      <vt:lpstr>Prompt Medium Bold Italics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Фізкультхвилинки на уроках інформатики</dc:title>
  <cp:lastModifiedBy>UA</cp:lastModifiedBy>
  <cp:revision>3</cp:revision>
  <dcterms:created xsi:type="dcterms:W3CDTF">2006-08-16T00:00:00Z</dcterms:created>
  <dcterms:modified xsi:type="dcterms:W3CDTF">2024-10-18T09:19:02Z</dcterms:modified>
  <dc:identifier>DAFhUQ73b24</dc:identifier>
</cp:coreProperties>
</file>