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1" r:id="rId3"/>
    <p:sldId id="336" r:id="rId4"/>
    <p:sldId id="338" r:id="rId5"/>
    <p:sldId id="339" r:id="rId6"/>
    <p:sldId id="355" r:id="rId7"/>
    <p:sldId id="354" r:id="rId8"/>
    <p:sldId id="341" r:id="rId9"/>
    <p:sldId id="342" r:id="rId10"/>
    <p:sldId id="345" r:id="rId11"/>
    <p:sldId id="346" r:id="rId12"/>
    <p:sldId id="347" r:id="rId13"/>
    <p:sldId id="348" r:id="rId14"/>
    <p:sldId id="356" r:id="rId15"/>
    <p:sldId id="350" r:id="rId16"/>
    <p:sldId id="351" r:id="rId17"/>
    <p:sldId id="352" r:id="rId18"/>
    <p:sldId id="353" r:id="rId19"/>
    <p:sldId id="343" r:id="rId20"/>
    <p:sldId id="337" r:id="rId21"/>
    <p:sldId id="31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1D8"/>
    <a:srgbClr val="FF00FF"/>
    <a:srgbClr val="E6E6E6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2642-666E-4020-8BAB-304DDE66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EF919-791F-4070-9387-C0044CAC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3A25F-972E-4E42-894A-5D2BB0A5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7637A-3266-4948-B94B-498DA1F2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7FB48-C472-43FC-A208-3BD08DAE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83ACE-43F8-43DF-9E68-4CA5A75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A665E-06DF-4B7A-B640-EEAF9DA4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65867-9098-40C7-9451-FDFF54E8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85EC0-DDED-49AD-9ECA-7631088C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190EF-9FFD-49ED-ACDB-0DE1EA5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E6AAD-BB68-4025-8765-4F4287B92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20DFA6-A902-4FEA-AE25-CF0C4AD7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3BA54-0C9D-4C21-AA70-B99C850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05622-8CB9-4D78-BE44-576FD72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8D1ED-8BBA-4366-A946-C92BC71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2203-8B4E-4A6F-8205-258C6BD6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4F0F1-ADA2-4255-969C-CAB8EADA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7A16-A4C2-4D81-90CB-1FF0091D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7D88B-B8F3-4953-A8DD-4F747844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0F2BD-5B0F-446F-9D5E-B9F395EB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3CEEF-75DB-496F-AFF6-B91D019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CAF7D-7336-4BA4-B553-B2D07227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3FB1E-73E0-4790-9E32-96C81DE4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C9620-9D82-4053-8D29-DE1F06B7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1EDEE-9E16-4F6A-BDCE-F94A9163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9E437-6B0B-41CE-9645-E316B256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CB8BD-0021-41B3-ADA1-CC8080FD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D5CAC-40E6-4037-8B58-3B41471F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5826B-6C8F-4BA0-9838-1302FD8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B85DB-C145-41C5-977E-188C67B4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41F01-1E36-4E51-8C7D-9864DBE8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D48FC-6051-4578-AC6C-98640CBD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0242C-FF91-4CC2-A185-B103BC9D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BBF16-10D2-4F78-B0F3-247C1B5E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F02808-6769-43F8-8C31-E0D6AD3EA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F487F0-23BF-4480-B010-7F90BA9A9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9F68D7-F25A-4180-8D3C-FC2E0E80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78E559-4B39-4F1F-B8A4-BDA87DD2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1D3FCD-30A6-449C-847A-70562FC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EA0-89A7-499D-B619-5071287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A586AA-3349-4CB7-8D77-3F672F9C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2FF7E-FEA4-4335-A67A-7315F78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01A606-0F78-4FDC-AF94-DA26B4D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3ACA59-FE43-41C1-AB47-3EB5A5F8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536C6C-C224-426B-B378-BF1F6D53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75F1D-CA96-448F-9FB5-108ECE40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DDCCE-2DE4-42F5-8B0A-F877E025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13E11-14B4-469A-A716-49D7F1E2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08C89E-552E-4D72-B9D6-DB2452D19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21857-A29D-4747-985C-E1145A3A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9DF778-9104-4858-A9CF-73D82DEA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D310-1B96-4B55-913C-C513ECEF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1528E-A184-471B-B19D-7511A08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4E144A-182E-4606-A602-CC5F47F6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4D8A36-91EC-4736-8F2F-9A51746C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F118C-C263-42A8-A504-A3E158E7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5FCE7-C244-411C-8E1A-3F9C644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20817-8727-4CE8-A0D0-D84BECB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A17E-DFE2-4C90-A2E4-5163078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69064-5147-4254-B1CF-83752656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67B03-6DE3-4D4B-B153-4ED669362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4823-1F28-474C-863C-5FB2B173C499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959F8-09A7-4EC8-8BFC-8B6A5885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0DA7B-68C0-4B56-BCBD-07F7C447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8D52-B03B-4C28-AD5B-EE391CA7E6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latin typeface="Comic Sans MS" panose="030F0702030302020204" pitchFamily="66" charset="0"/>
              </a:rPr>
              <a:t>Навколо так багато цікавого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 b="18421"/>
          <a:stretch/>
        </p:blipFill>
        <p:spPr>
          <a:xfrm>
            <a:off x="3088481" y="1412776"/>
            <a:ext cx="5100638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09" y="5526451"/>
            <a:ext cx="2460037" cy="6638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Добування сірководню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400" y="1427947"/>
            <a:ext cx="7853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Лабораторний метод</a:t>
            </a:r>
          </a:p>
          <a:p>
            <a:r>
              <a:rPr lang="uk-UA" dirty="0">
                <a:latin typeface="Comic Sans MS" panose="030F0702030302020204" pitchFamily="66" charset="0"/>
              </a:rPr>
              <a:t>Взаємодія </a:t>
            </a:r>
            <a:r>
              <a:rPr lang="uk-UA" dirty="0" err="1">
                <a:latin typeface="Comic Sans MS" panose="030F0702030302020204" pitchFamily="66" charset="0"/>
              </a:rPr>
              <a:t>сульфіда</a:t>
            </a:r>
            <a:r>
              <a:rPr lang="uk-UA" dirty="0">
                <a:latin typeface="Comic Sans MS" panose="030F0702030302020204" pitchFamily="66" charset="0"/>
              </a:rPr>
              <a:t> метала з розведеною сульфатною кислотою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1200" y="441471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Промисловий  метод</a:t>
            </a:r>
          </a:p>
          <a:p>
            <a:r>
              <a:rPr lang="uk-UA" dirty="0">
                <a:latin typeface="Comic Sans MS" panose="030F0702030302020204" pitchFamily="66" charset="0"/>
              </a:rPr>
              <a:t>Взаємодія водню з розплавленою сіркою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499484" y="3520440"/>
            <a:ext cx="4130675" cy="79756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753483" y="2214882"/>
            <a:ext cx="3622675" cy="9432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7629" y="3110668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Взаємодія алюміній сульфіду з водою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9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56" y="2513264"/>
            <a:ext cx="3331798" cy="27860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Хімічні властивості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854" y="1337995"/>
            <a:ext cx="856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Сильний відновник ( мінімальна ступень окиснення </a:t>
            </a:r>
            <a:r>
              <a:rPr lang="uk-UA" b="1" dirty="0" err="1">
                <a:latin typeface="Comic Sans MS" panose="030F0702030302020204" pitchFamily="66" charset="0"/>
              </a:rPr>
              <a:t>Сульфуру</a:t>
            </a:r>
            <a:r>
              <a:rPr lang="uk-UA" b="1" dirty="0">
                <a:latin typeface="Comic Sans MS" panose="030F0702030302020204" pitchFamily="66" charset="0"/>
              </a:rPr>
              <a:t>  -  2)</a:t>
            </a:r>
          </a:p>
        </p:txBody>
      </p:sp>
    </p:spTree>
    <p:extLst>
      <p:ext uri="{BB962C8B-B14F-4D97-AF65-F5344CB8AC3E}">
        <p14:creationId xmlns:p14="http://schemas.microsoft.com/office/powerpoint/2010/main" val="87196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520" y="2496185"/>
            <a:ext cx="7868920" cy="2411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Comic Sans MS" panose="030F0702030302020204" pitchFamily="66" charset="0"/>
              </a:rPr>
              <a:t>Повне згоряння </a:t>
            </a:r>
            <a:r>
              <a:rPr lang="uk-UA" sz="2000" dirty="0">
                <a:latin typeface="Comic Sans MS" panose="030F0702030302020204" pitchFamily="66" charset="0"/>
              </a:rPr>
              <a:t>( на по</a:t>
            </a:r>
            <a:r>
              <a:rPr lang="uk-UA" sz="1800" dirty="0">
                <a:latin typeface="Comic Sans MS" panose="030F0702030302020204" pitchFamily="66" charset="0"/>
              </a:rPr>
              <a:t>вітрі)</a:t>
            </a:r>
            <a:endParaRPr lang="uk-UA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2Н</a:t>
            </a:r>
            <a:r>
              <a:rPr lang="uk-U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 + 3 О</a:t>
            </a:r>
            <a:r>
              <a:rPr lang="uk-UA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  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= 2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S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О</a:t>
            </a:r>
            <a:r>
              <a:rPr lang="uk-UA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   +  2 Н</a:t>
            </a:r>
            <a:r>
              <a:rPr lang="uk-UA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О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b="1" dirty="0">
                <a:latin typeface="Comic Sans MS" panose="030F0702030302020204" pitchFamily="66" charset="0"/>
              </a:rPr>
              <a:t>Неповне  згоряння </a:t>
            </a:r>
            <a:r>
              <a:rPr lang="uk-UA" sz="2000" dirty="0">
                <a:latin typeface="Comic Sans MS" panose="030F0702030302020204" pitchFamily="66" charset="0"/>
              </a:rPr>
              <a:t>( недостатній доступ кисню)</a:t>
            </a:r>
            <a:endParaRPr lang="uk-UA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2Н</a:t>
            </a:r>
            <a:r>
              <a:rPr lang="uk-U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 +  О</a:t>
            </a:r>
            <a:r>
              <a:rPr lang="uk-UA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  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= = 2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S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   +  2 Н</a:t>
            </a:r>
            <a:r>
              <a:rPr lang="uk-UA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uk-UA" b="1" dirty="0">
                <a:solidFill>
                  <a:schemeClr val="tx1"/>
                </a:solidFill>
                <a:latin typeface="Comic Sans MS" panose="030F0702030302020204" pitchFamily="66" charset="0"/>
              </a:rPr>
              <a:t>О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Хімічні властивості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1432560"/>
            <a:ext cx="7875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Взаємодія сірководню з киснем</a:t>
            </a:r>
          </a:p>
        </p:txBody>
      </p:sp>
    </p:spTree>
    <p:extLst>
      <p:ext uri="{BB962C8B-B14F-4D97-AF65-F5344CB8AC3E}">
        <p14:creationId xmlns:p14="http://schemas.microsoft.com/office/powerpoint/2010/main" val="30486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2"/>
          <a:stretch/>
        </p:blipFill>
        <p:spPr>
          <a:xfrm>
            <a:off x="1381395" y="4602480"/>
            <a:ext cx="8441880" cy="53955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Хімічні властивості сірководню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542" y="1473200"/>
            <a:ext cx="8620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Окиснюється</a:t>
            </a:r>
            <a:r>
              <a:rPr lang="uk-UA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галогенами </a:t>
            </a:r>
            <a:r>
              <a:rPr lang="uk-UA" sz="2400" b="1" dirty="0">
                <a:latin typeface="Comic Sans MS" panose="030F0702030302020204" pitchFamily="66" charset="0"/>
              </a:rPr>
              <a:t>( бромна або йодна вода)</a:t>
            </a:r>
            <a:endParaRPr lang="uk-U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002" y="3429000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Взаємодіє з солями тривалентного </a:t>
            </a:r>
            <a:r>
              <a:rPr lang="uk-UA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Феруму</a:t>
            </a:r>
            <a:endParaRPr lang="ru-RU" dirty="0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72555" y="2154455"/>
            <a:ext cx="8441880" cy="5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Хімічні властивості сульфідної кислоти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840" y="1321415"/>
            <a:ext cx="875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omic Sans MS" panose="030F0702030302020204" pitchFamily="66" charset="0"/>
              </a:rPr>
              <a:t>Розчин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сірководню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воді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дуже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слабка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двохосновна</a:t>
            </a:r>
            <a:r>
              <a:rPr lang="ru-RU" sz="2400" dirty="0">
                <a:latin typeface="Comic Sans MS" panose="030F0702030302020204" pitchFamily="66" charset="0"/>
              </a:rPr>
              <a:t> кислота, яка </a:t>
            </a:r>
            <a:r>
              <a:rPr lang="ru-RU" sz="2400" dirty="0" err="1">
                <a:latin typeface="Comic Sans MS" panose="030F0702030302020204" pitchFamily="66" charset="0"/>
              </a:rPr>
              <a:t>дисоціює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ступінчасто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утворенням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гідрогенсульфід</a:t>
            </a:r>
            <a:r>
              <a:rPr lang="ru-RU" sz="2400" dirty="0"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latin typeface="Comic Sans MS" panose="030F0702030302020204" pitchFamily="66" charset="0"/>
              </a:rPr>
              <a:t>іонів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en-US" sz="2400" dirty="0">
                <a:latin typeface="Comic Sans MS" panose="030F0702030302020204" pitchFamily="66" charset="0"/>
              </a:rPr>
              <a:t>HS</a:t>
            </a:r>
            <a:r>
              <a:rPr lang="en-US" sz="2400" baseline="30000" dirty="0"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r>
              <a:rPr lang="ru-RU" sz="2400" dirty="0">
                <a:latin typeface="Comic Sans MS" panose="030F0702030302020204" pitchFamily="66" charset="0"/>
              </a:rPr>
              <a:t>і </a:t>
            </a:r>
            <a:r>
              <a:rPr lang="ru-RU" sz="2400" dirty="0" err="1">
                <a:latin typeface="Comic Sans MS" panose="030F0702030302020204" pitchFamily="66" charset="0"/>
              </a:rPr>
              <a:t>сульфід-іонів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en-US" sz="2400" dirty="0">
                <a:latin typeface="Comic Sans MS" panose="030F0702030302020204" pitchFamily="66" charset="0"/>
              </a:rPr>
              <a:t>S</a:t>
            </a:r>
            <a:r>
              <a:rPr lang="en-US" sz="2400" baseline="30000" dirty="0">
                <a:latin typeface="Comic Sans MS" panose="030F0702030302020204" pitchFamily="66" charset="0"/>
              </a:rPr>
              <a:t>2-</a:t>
            </a:r>
            <a:r>
              <a:rPr lang="en-US" sz="2400" dirty="0">
                <a:latin typeface="Comic Sans MS" panose="030F0702030302020204" pitchFamily="66" charset="0"/>
              </a:rPr>
              <a:t>: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200" y="3186112"/>
            <a:ext cx="4359275" cy="1274128"/>
          </a:xfrm>
          <a:prstGeom prst="rect">
            <a:avLst/>
          </a:prstGeom>
        </p:spPr>
      </p:pic>
      <p:sp>
        <p:nvSpPr>
          <p:cNvPr id="2" name="AutoShape 2" descr="{\displaystyle \mathrm {H_{2}S\rightleftarrows H^{+}+HS^{-}}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9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829" y="2983549"/>
            <a:ext cx="7497011" cy="14970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100" b="1" dirty="0"/>
              <a:t>H</a:t>
            </a:r>
            <a:r>
              <a:rPr lang="pt-BR" sz="5100" b="1" baseline="-25000" dirty="0"/>
              <a:t>2</a:t>
            </a:r>
            <a:r>
              <a:rPr lang="pt-BR" sz="5100" b="1" dirty="0"/>
              <a:t>S + NaOH = NaHS + H</a:t>
            </a:r>
            <a:r>
              <a:rPr lang="pt-BR" sz="5100" b="1" baseline="-25000" dirty="0"/>
              <a:t>2</a:t>
            </a:r>
            <a:r>
              <a:rPr lang="pt-BR" sz="5100" b="1" dirty="0"/>
              <a:t>O</a:t>
            </a:r>
            <a:endParaRPr lang="uk-UA" sz="5100" b="1" dirty="0"/>
          </a:p>
          <a:p>
            <a:pPr marL="0" indent="0">
              <a:buNone/>
            </a:pPr>
            <a:endParaRPr lang="uk-UA" sz="5100" b="1" dirty="0"/>
          </a:p>
          <a:p>
            <a:pPr marL="0" indent="0">
              <a:buNone/>
            </a:pPr>
            <a:r>
              <a:rPr lang="pt-BR" sz="5100" b="1" dirty="0"/>
              <a:t>H</a:t>
            </a:r>
            <a:r>
              <a:rPr lang="pt-BR" sz="5100" b="1" baseline="-25000" dirty="0"/>
              <a:t>2</a:t>
            </a:r>
            <a:r>
              <a:rPr lang="pt-BR" sz="5100" b="1" dirty="0"/>
              <a:t>S + 2NaOH = Na</a:t>
            </a:r>
            <a:r>
              <a:rPr lang="pt-BR" sz="5100" b="1" baseline="-25000" dirty="0"/>
              <a:t>2</a:t>
            </a:r>
            <a:r>
              <a:rPr lang="pt-BR" sz="5100" b="1" dirty="0"/>
              <a:t>S + 2H</a:t>
            </a:r>
            <a:r>
              <a:rPr lang="pt-BR" sz="5100" b="1" baseline="-25000" dirty="0"/>
              <a:t>2</a:t>
            </a:r>
            <a:r>
              <a:rPr lang="pt-BR" sz="5100" b="1" dirty="0"/>
              <a:t>O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Хімічні властивості сульфідної кислоти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560" y="1229360"/>
            <a:ext cx="10505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omic Sans MS" panose="030F0702030302020204" pitchFamily="66" charset="0"/>
              </a:rPr>
              <a:t>Реагує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основними</a:t>
            </a:r>
            <a:r>
              <a:rPr lang="ru-RU" sz="2400" dirty="0">
                <a:latin typeface="Comic Sans MS" panose="030F0702030302020204" pitchFamily="66" charset="0"/>
              </a:rPr>
              <a:t> оксидами, основами, солями з </a:t>
            </a:r>
            <a:r>
              <a:rPr lang="ru-RU" sz="2400" dirty="0" err="1">
                <a:latin typeface="Comic Sans MS" panose="030F0702030302020204" pitchFamily="66" charset="0"/>
              </a:rPr>
              <a:t>утворенням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двох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видів</a:t>
            </a:r>
            <a:r>
              <a:rPr lang="ru-RU" sz="2400" dirty="0">
                <a:latin typeface="Comic Sans MS" panose="030F0702030302020204" pitchFamily="66" charset="0"/>
              </a:rPr>
              <a:t> солей: </a:t>
            </a:r>
            <a:r>
              <a:rPr lang="ru-RU" sz="2400" dirty="0" err="1">
                <a:latin typeface="Comic Sans MS" panose="030F0702030302020204" pitchFamily="66" charset="0"/>
              </a:rPr>
              <a:t>кислих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гідрогенсульфідів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середніх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сульфідів</a:t>
            </a:r>
            <a:r>
              <a:rPr lang="ru-RU" sz="2400" dirty="0"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630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32" y="2944995"/>
            <a:ext cx="3926975" cy="471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32" y="5406362"/>
            <a:ext cx="3506123" cy="38498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Сульфіди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760" y="1280693"/>
            <a:ext cx="727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Сильні відновники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Реакція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взаємодії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сульфідів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металічних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елементів</a:t>
            </a:r>
            <a:r>
              <a:rPr lang="ru-RU" sz="2000" dirty="0">
                <a:latin typeface="Comic Sans MS" panose="030F0702030302020204" pitchFamily="66" charset="0"/>
              </a:rPr>
              <a:t> з киснем — </a:t>
            </a:r>
            <a:r>
              <a:rPr lang="ru-RU" sz="2000" dirty="0" err="1">
                <a:latin typeface="Comic Sans MS" panose="030F0702030302020204" pitchFamily="66" charset="0"/>
              </a:rPr>
              <a:t>випалювання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сульфідів</a:t>
            </a:r>
            <a:r>
              <a:rPr lang="ru-RU" sz="2000" dirty="0">
                <a:latin typeface="Comic Sans MS" panose="030F0702030302020204" pitchFamily="66" charset="0"/>
              </a:rPr>
              <a:t> — перша у </a:t>
            </a:r>
            <a:r>
              <a:rPr lang="ru-RU" sz="2000" dirty="0" err="1">
                <a:latin typeface="Comic Sans MS" panose="030F0702030302020204" pitchFamily="66" charset="0"/>
              </a:rPr>
              <a:t>процесі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добування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кольорових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металів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сульфідних</a:t>
            </a:r>
            <a:r>
              <a:rPr lang="ru-RU" sz="2000" dirty="0">
                <a:latin typeface="Comic Sans MS" panose="030F0702030302020204" pitchFamily="66" charset="0"/>
              </a:rPr>
              <a:t> руд: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040" y="38475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Comic Sans MS" panose="030F0702030302020204" pitchFamily="66" charset="0"/>
              </a:rPr>
              <a:t>Взаємодіє з солями сильних кислот з утворенням нерозчинних речовин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7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Якісна реакція на </a:t>
            </a:r>
            <a:r>
              <a:rPr lang="uk-U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сульфід-йон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74" y="3425722"/>
            <a:ext cx="6025866" cy="129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0560" y="137969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Для </a:t>
            </a:r>
            <a:r>
              <a:rPr lang="ru-RU" dirty="0" err="1">
                <a:latin typeface="Comic Sans MS" panose="030F0702030302020204" pitchFamily="66" charset="0"/>
              </a:rPr>
              <a:t>визначення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сульфід-іонів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розчині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досліджуваного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розчину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додають</a:t>
            </a:r>
            <a:r>
              <a:rPr lang="ru-RU" dirty="0">
                <a:latin typeface="Comic Sans MS" panose="030F0702030302020204" pitchFamily="66" charset="0"/>
              </a:rPr>
              <a:t> будь-яку </a:t>
            </a:r>
            <a:r>
              <a:rPr lang="ru-RU" dirty="0" err="1">
                <a:latin typeface="Comic Sans MS" panose="030F0702030302020204" pitchFamily="66" charset="0"/>
              </a:rPr>
              <a:t>розчинну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сіль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Плюмбуму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найчастіше</a:t>
            </a:r>
            <a:r>
              <a:rPr lang="ru-RU" dirty="0">
                <a:latin typeface="Comic Sans MS" panose="030F0702030302020204" pitchFamily="66" charset="0"/>
              </a:rPr>
              <a:t> ацетат Р</a:t>
            </a:r>
            <a:r>
              <a:rPr lang="en-US" dirty="0">
                <a:latin typeface="Comic Sans MS" panose="030F0702030302020204" pitchFamily="66" charset="0"/>
              </a:rPr>
              <a:t>b(</a:t>
            </a:r>
            <a:r>
              <a:rPr lang="ru-RU" dirty="0">
                <a:latin typeface="Comic Sans MS" panose="030F0702030302020204" pitchFamily="66" charset="0"/>
              </a:rPr>
              <a:t>СН</a:t>
            </a:r>
            <a:r>
              <a:rPr lang="ru-RU" baseline="-25000" dirty="0">
                <a:latin typeface="Comic Sans MS" panose="030F0702030302020204" pitchFamily="66" charset="0"/>
              </a:rPr>
              <a:t>3</a:t>
            </a:r>
            <a:r>
              <a:rPr lang="ru-RU" dirty="0">
                <a:latin typeface="Comic Sans MS" panose="030F0702030302020204" pitchFamily="66" charset="0"/>
              </a:rPr>
              <a:t>СОО)</a:t>
            </a:r>
            <a:r>
              <a:rPr lang="ru-RU" baseline="-25000" dirty="0">
                <a:latin typeface="Comic Sans MS" panose="030F0702030302020204" pitchFamily="66" charset="0"/>
              </a:rPr>
              <a:t>2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нітрат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Pb</a:t>
            </a:r>
            <a:r>
              <a:rPr lang="en-US" dirty="0">
                <a:latin typeface="Comic Sans MS" panose="030F0702030302020204" pitchFamily="66" charset="0"/>
              </a:rPr>
              <a:t>(NO</a:t>
            </a:r>
            <a:r>
              <a:rPr lang="en-US" baseline="-25000" dirty="0"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). </a:t>
            </a:r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додавання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розчині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з’являється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чорний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осад</a:t>
            </a:r>
            <a:r>
              <a:rPr lang="ru-RU" dirty="0">
                <a:latin typeface="Comic Sans MS" panose="030F0702030302020204" pitchFamily="66" charset="0"/>
              </a:rPr>
              <a:t>, то в </a:t>
            </a:r>
            <a:r>
              <a:rPr lang="ru-RU" dirty="0" err="1">
                <a:latin typeface="Comic Sans MS" panose="030F0702030302020204" pitchFamily="66" charset="0"/>
              </a:rPr>
              <a:t>досліджуваному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зразку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присутні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сульфід-іони</a:t>
            </a:r>
            <a:r>
              <a:rPr lang="ru-RU" dirty="0"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236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4421"/>
            <a:ext cx="8596668" cy="4356941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Пірит</a:t>
            </a:r>
            <a:r>
              <a:rPr lang="ru-RU" sz="2000" dirty="0">
                <a:latin typeface="Comic Sans MS" panose="030F0702030302020204" pitchFamily="66" charset="0"/>
              </a:rPr>
              <a:t> FeS</a:t>
            </a:r>
            <a:r>
              <a:rPr lang="ru-RU" sz="2000" baseline="-25000" dirty="0">
                <a:latin typeface="Comic Sans MS" panose="030F0702030302020204" pitchFamily="66" charset="0"/>
              </a:rPr>
              <a:t>2</a:t>
            </a:r>
            <a:r>
              <a:rPr lang="ru-RU" sz="2000" dirty="0">
                <a:latin typeface="Comic Sans MS" panose="030F0702030302020204" pitchFamily="66" charset="0"/>
              </a:rPr>
              <a:t> (</a:t>
            </a:r>
            <a:r>
              <a:rPr lang="ru-RU" sz="2000" dirty="0" err="1">
                <a:latin typeface="Comic Sans MS" panose="030F0702030302020204" pitchFamily="66" charset="0"/>
              </a:rPr>
              <a:t>залізний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або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сірчаний</a:t>
            </a:r>
            <a:r>
              <a:rPr lang="ru-RU" sz="2000" dirty="0">
                <a:latin typeface="Comic Sans MS" panose="030F0702030302020204" pitchFamily="66" charset="0"/>
              </a:rPr>
              <a:t>, колчедан) - </a:t>
            </a:r>
            <a:r>
              <a:rPr lang="ru-RU" sz="2000" dirty="0" err="1">
                <a:latin typeface="Comic Sans MS" panose="030F0702030302020204" pitchFamily="66" charset="0"/>
              </a:rPr>
              <a:t>сировина</a:t>
            </a:r>
            <a:r>
              <a:rPr lang="ru-RU" sz="2000" dirty="0"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latin typeface="Comic Sans MS" panose="030F0702030302020204" pitchFamily="66" charset="0"/>
              </a:rPr>
              <a:t>отримання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сірчаної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кислоти</a:t>
            </a:r>
            <a:r>
              <a:rPr lang="ru-RU" sz="2000" dirty="0">
                <a:latin typeface="Comic Sans MS" panose="030F0702030302020204" pitchFamily="66" charset="0"/>
              </a:rPr>
              <a:t> .</a:t>
            </a:r>
            <a:r>
              <a:rPr lang="ru-RU" sz="2000" dirty="0" err="1">
                <a:latin typeface="Comic Sans MS" panose="030F0702030302020204" pitchFamily="66" charset="0"/>
              </a:rPr>
              <a:t>Після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випалювання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недогарки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застосовують</a:t>
            </a:r>
            <a:r>
              <a:rPr lang="ru-RU" sz="2000" dirty="0">
                <a:latin typeface="Comic Sans MS" panose="030F0702030302020204" pitchFamily="66" charset="0"/>
              </a:rPr>
              <a:t> як </a:t>
            </a:r>
            <a:r>
              <a:rPr lang="ru-RU" sz="2000" dirty="0" err="1">
                <a:latin typeface="Comic Sans MS" panose="030F0702030302020204" pitchFamily="66" charset="0"/>
              </a:rPr>
              <a:t>залізну</a:t>
            </a:r>
            <a:r>
              <a:rPr lang="ru-RU" sz="2000" dirty="0">
                <a:latin typeface="Comic Sans MS" panose="030F0702030302020204" pitchFamily="66" charset="0"/>
              </a:rPr>
              <a:t> руду.</a:t>
            </a:r>
          </a:p>
          <a:p>
            <a:r>
              <a:rPr lang="ru-RU" sz="2000" b="1" dirty="0" err="1">
                <a:latin typeface="Comic Sans MS" panose="030F0702030302020204" pitchFamily="66" charset="0"/>
              </a:rPr>
              <a:t>Халькопірит</a:t>
            </a:r>
            <a:r>
              <a:rPr lang="ru-RU" sz="2000" b="1" dirty="0">
                <a:latin typeface="Comic Sans MS" panose="030F0702030302020204" pitchFamily="66" charset="0"/>
              </a:rPr>
              <a:t> </a:t>
            </a:r>
            <a:r>
              <a:rPr lang="en-US" sz="2000" b="1" dirty="0">
                <a:latin typeface="Comic Sans MS" panose="030F0702030302020204" pitchFamily="66" charset="0"/>
              </a:rPr>
              <a:t>CuFeS</a:t>
            </a:r>
            <a:r>
              <a:rPr lang="en-US" sz="2000" b="1" baseline="-25000" dirty="0"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ru-RU" sz="2000" dirty="0" err="1">
                <a:latin typeface="Comic Sans MS" panose="030F0702030302020204" pitchFamily="66" charset="0"/>
              </a:rPr>
              <a:t>мідний</a:t>
            </a:r>
            <a:r>
              <a:rPr lang="ru-RU" sz="2000" dirty="0">
                <a:latin typeface="Comic Sans MS" panose="030F0702030302020204" pitchFamily="66" charset="0"/>
              </a:rPr>
              <a:t> колчедан) -</a:t>
            </a:r>
            <a:r>
              <a:rPr lang="ru-RU" sz="2000" dirty="0" err="1">
                <a:latin typeface="Comic Sans MS" panose="030F0702030302020204" pitchFamily="66" charset="0"/>
              </a:rPr>
              <a:t>найважливішою</a:t>
            </a:r>
            <a:r>
              <a:rPr lang="ru-RU" sz="2000" dirty="0">
                <a:latin typeface="Comic Sans MS" panose="030F0702030302020204" pitchFamily="66" charset="0"/>
              </a:rPr>
              <a:t> рудою </a:t>
            </a:r>
            <a:r>
              <a:rPr lang="ru-RU" sz="2000" dirty="0" err="1">
                <a:latin typeface="Comic Sans MS" panose="030F0702030302020204" pitchFamily="66" charset="0"/>
              </a:rPr>
              <a:t>міді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Галеніт</a:t>
            </a:r>
            <a:r>
              <a:rPr lang="ru-RU" sz="2000" dirty="0">
                <a:latin typeface="Comic Sans MS" panose="030F0702030302020204" pitchFamily="66" charset="0"/>
              </a:rPr>
              <a:t> </a:t>
            </a:r>
            <a:r>
              <a:rPr lang="en-US" sz="2000" b="1" dirty="0" err="1">
                <a:latin typeface="Comic Sans MS" panose="030F0702030302020204" pitchFamily="66" charset="0"/>
              </a:rPr>
              <a:t>PbS</a:t>
            </a:r>
            <a:r>
              <a:rPr lang="en-US" sz="2000" b="1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ru-RU" sz="2000" dirty="0" err="1">
                <a:latin typeface="Comic Sans MS" panose="030F0702030302020204" pitchFamily="66" charset="0"/>
              </a:rPr>
              <a:t>свинцевий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блиск</a:t>
            </a:r>
            <a:r>
              <a:rPr lang="ru-RU" sz="2000" dirty="0">
                <a:latin typeface="Comic Sans MS" panose="030F0702030302020204" pitchFamily="66" charset="0"/>
              </a:rPr>
              <a:t>), </a:t>
            </a:r>
            <a:r>
              <a:rPr lang="ru-RU" sz="2000" b="1" dirty="0">
                <a:latin typeface="Comic Sans MS" panose="030F0702030302020204" pitchFamily="66" charset="0"/>
              </a:rPr>
              <a:t>сфалерит </a:t>
            </a:r>
            <a:r>
              <a:rPr lang="en-US" sz="2000" b="1" dirty="0" err="1">
                <a:latin typeface="Comic Sans MS" panose="030F0702030302020204" pitchFamily="66" charset="0"/>
              </a:rPr>
              <a:t>ZnS</a:t>
            </a:r>
            <a:r>
              <a:rPr lang="en-US" sz="2000" b="1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ru-RU" sz="2000" dirty="0" err="1">
                <a:latin typeface="Comic Sans MS" panose="030F0702030302020204" pitchFamily="66" charset="0"/>
              </a:rPr>
              <a:t>цинкова</a:t>
            </a:r>
            <a:r>
              <a:rPr lang="ru-RU" sz="2000" dirty="0">
                <a:latin typeface="Comic Sans MS" panose="030F0702030302020204" pitchFamily="66" charset="0"/>
              </a:rPr>
              <a:t> обманка) та </a:t>
            </a:r>
            <a:r>
              <a:rPr lang="ru-RU" sz="2000" dirty="0" err="1">
                <a:latin typeface="Comic Sans MS" panose="030F0702030302020204" pitchFamily="66" charset="0"/>
              </a:rPr>
              <a:t>інш</a:t>
            </a:r>
            <a:r>
              <a:rPr lang="ru-RU" sz="2000" dirty="0">
                <a:latin typeface="Comic Sans MS" panose="030F0702030302020204" pitchFamily="66" charset="0"/>
              </a:rPr>
              <a:t>. –</a:t>
            </a:r>
            <a:r>
              <a:rPr lang="ru-RU" sz="2000" dirty="0" err="1">
                <a:latin typeface="Comic Sans MS" panose="030F0702030302020204" pitchFamily="66" charset="0"/>
              </a:rPr>
              <a:t>руди</a:t>
            </a:r>
            <a:r>
              <a:rPr lang="ru-RU" sz="2000" dirty="0"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latin typeface="Comic Sans MS" panose="030F0702030302020204" pitchFamily="66" charset="0"/>
              </a:rPr>
              <a:t>виробництва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відповідних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металів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b="1" dirty="0" err="1">
                <a:latin typeface="Comic Sans MS" panose="030F0702030302020204" pitchFamily="66" charset="0"/>
              </a:rPr>
              <a:t>Кіновар</a:t>
            </a:r>
            <a:r>
              <a:rPr lang="ru-RU" sz="2000" b="1" dirty="0">
                <a:latin typeface="Comic Sans MS" panose="030F0702030302020204" pitchFamily="66" charset="0"/>
              </a:rPr>
              <a:t> </a:t>
            </a:r>
            <a:r>
              <a:rPr lang="en-US" sz="2000" b="1" dirty="0" err="1">
                <a:latin typeface="Comic Sans MS" panose="030F0702030302020204" pitchFamily="66" charset="0"/>
              </a:rPr>
              <a:t>HgS</a:t>
            </a:r>
            <a:r>
              <a:rPr lang="uk-UA" sz="2000" b="1" dirty="0">
                <a:latin typeface="Comic Sans MS" panose="030F0702030302020204" pitchFamily="66" charset="0"/>
              </a:rPr>
              <a:t> -</a:t>
            </a:r>
            <a:r>
              <a:rPr lang="ru-RU" sz="2000" dirty="0">
                <a:latin typeface="Comic Sans MS" panose="030F0702030302020204" pitchFamily="66" charset="0"/>
              </a:rPr>
              <a:t>руда </a:t>
            </a:r>
            <a:r>
              <a:rPr lang="ru-RU" sz="2000" dirty="0" err="1">
                <a:latin typeface="Comic Sans MS" panose="030F0702030302020204" pitchFamily="66" charset="0"/>
              </a:rPr>
              <a:t>ртуті</a:t>
            </a:r>
            <a:r>
              <a:rPr lang="ru-RU" sz="2000" dirty="0">
                <a:latin typeface="Comic Sans MS" panose="030F0702030302020204" pitchFamily="66" charset="0"/>
              </a:rPr>
              <a:t>, а </a:t>
            </a:r>
            <a:r>
              <a:rPr lang="ru-RU" sz="2000" dirty="0" err="1">
                <a:latin typeface="Comic Sans MS" panose="030F0702030302020204" pitchFamily="66" charset="0"/>
              </a:rPr>
              <a:t>також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природна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фарба</a:t>
            </a:r>
            <a:r>
              <a:rPr lang="ru-RU" sz="2000" dirty="0">
                <a:latin typeface="Comic Sans MS" panose="030F0702030302020204" pitchFamily="66" charset="0"/>
              </a:rPr>
              <a:t>. У </a:t>
            </a:r>
            <a:r>
              <a:rPr lang="ru-RU" sz="2000" dirty="0" err="1">
                <a:latin typeface="Comic Sans MS" panose="030F0702030302020204" pitchFamily="66" charset="0"/>
              </a:rPr>
              <a:t>сільському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господарстві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sz="2000" dirty="0"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latin typeface="Comic Sans MS" panose="030F0702030302020204" pitchFamily="66" charset="0"/>
              </a:rPr>
              <a:t>виробництва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бактерицидів</a:t>
            </a:r>
            <a:r>
              <a:rPr lang="ru-RU" sz="2000" dirty="0"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latin typeface="Comic Sans MS" panose="030F0702030302020204" pitchFamily="66" charset="0"/>
              </a:rPr>
              <a:t>боротьби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бактеріями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63" y="441184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63" y="1755581"/>
            <a:ext cx="2352675" cy="152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27" y="2832960"/>
            <a:ext cx="2201938" cy="1763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56" y="4103304"/>
            <a:ext cx="2299873" cy="1511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25" y="5200913"/>
            <a:ext cx="1926812" cy="162009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Використання сульфідів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9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Цікаві факти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222" y="1426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Характерною </a:t>
            </a:r>
            <a:r>
              <a:rPr lang="ru-RU" dirty="0" err="1">
                <a:latin typeface="Comic Sans MS" panose="030F0702030302020204" pitchFamily="66" charset="0"/>
              </a:rPr>
              <a:t>особливістю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Чорного</a:t>
            </a:r>
            <a:r>
              <a:rPr lang="ru-RU" dirty="0">
                <a:latin typeface="Comic Sans MS" panose="030F0702030302020204" pitchFamily="66" charset="0"/>
              </a:rPr>
              <a:t> моря є </a:t>
            </a:r>
            <a:r>
              <a:rPr lang="ru-RU" dirty="0" err="1">
                <a:latin typeface="Comic Sans MS" panose="030F0702030302020204" pitchFamily="66" charset="0"/>
              </a:rPr>
              <a:t>повна</a:t>
            </a:r>
            <a:r>
              <a:rPr lang="ru-RU" dirty="0">
                <a:latin typeface="Comic Sans MS" panose="030F0702030302020204" pitchFamily="66" charset="0"/>
              </a:rPr>
              <a:t> (за </a:t>
            </a:r>
            <a:r>
              <a:rPr lang="ru-RU" dirty="0" err="1">
                <a:latin typeface="Comic Sans MS" panose="030F0702030302020204" pitchFamily="66" charset="0"/>
              </a:rPr>
              <a:t>винятком</a:t>
            </a:r>
            <a:r>
              <a:rPr lang="ru-RU" dirty="0">
                <a:latin typeface="Comic Sans MS" panose="030F0702030302020204" pitchFamily="66" charset="0"/>
              </a:rPr>
              <a:t> ряду </a:t>
            </a:r>
            <a:r>
              <a:rPr lang="ru-RU" dirty="0" err="1">
                <a:latin typeface="Comic Sans MS" panose="030F0702030302020204" pitchFamily="66" charset="0"/>
              </a:rPr>
              <a:t>анаеробних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бактерій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відсутність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глибинах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понад</a:t>
            </a:r>
            <a:r>
              <a:rPr lang="ru-RU" dirty="0">
                <a:latin typeface="Comic Sans MS" panose="030F0702030302020204" pitchFamily="66" charset="0"/>
              </a:rPr>
              <a:t> 150—200 м за </a:t>
            </a:r>
            <a:r>
              <a:rPr lang="ru-RU" dirty="0" err="1">
                <a:latin typeface="Comic Sans MS" panose="030F0702030302020204" pitchFamily="66" charset="0"/>
              </a:rPr>
              <a:t>рахунок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насиченості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глибинних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шарів</a:t>
            </a:r>
            <a:r>
              <a:rPr lang="ru-RU" dirty="0">
                <a:latin typeface="Comic Sans MS" panose="030F0702030302020204" pitchFamily="66" charset="0"/>
              </a:rPr>
              <a:t> води </a:t>
            </a:r>
            <a:r>
              <a:rPr lang="ru-RU" dirty="0" err="1">
                <a:latin typeface="Comic Sans MS" panose="030F0702030302020204" pitchFamily="66" charset="0"/>
              </a:rPr>
              <a:t>сірководнем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200" y="427300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Чорні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курці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палії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глибоководні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гідротермальні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джерела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сформувались</a:t>
            </a:r>
            <a:r>
              <a:rPr lang="ru-RU" dirty="0">
                <a:latin typeface="Comic Sans MS" panose="030F0702030302020204" pitchFamily="66" charset="0"/>
              </a:rPr>
              <a:t> у зонах </a:t>
            </a:r>
            <a:r>
              <a:rPr lang="ru-RU" dirty="0" err="1">
                <a:latin typeface="Comic Sans MS" panose="030F0702030302020204" pitchFamily="66" charset="0"/>
              </a:rPr>
              <a:t>ґеологічних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розломів</a:t>
            </a:r>
            <a:r>
              <a:rPr lang="ru-RU" dirty="0">
                <a:latin typeface="Comic Sans MS" panose="030F0702030302020204" pitchFamily="66" charset="0"/>
              </a:rPr>
              <a:t>. Свою </a:t>
            </a:r>
            <a:r>
              <a:rPr lang="ru-RU" dirty="0" err="1">
                <a:latin typeface="Comic Sans MS" panose="030F0702030302020204" pitchFamily="66" charset="0"/>
              </a:rPr>
              <a:t>назву</a:t>
            </a:r>
            <a:r>
              <a:rPr lang="ru-RU" dirty="0">
                <a:latin typeface="Comic Sans MS" panose="030F0702030302020204" pitchFamily="66" charset="0"/>
              </a:rPr>
              <a:t> – “</a:t>
            </a:r>
            <a:r>
              <a:rPr lang="ru-RU" dirty="0" err="1">
                <a:latin typeface="Comic Sans MS" panose="030F0702030302020204" pitchFamily="66" charset="0"/>
              </a:rPr>
              <a:t>чорні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курці</a:t>
            </a:r>
            <a:r>
              <a:rPr lang="ru-RU" dirty="0">
                <a:latin typeface="Comic Sans MS" panose="030F0702030302020204" pitchFamily="66" charset="0"/>
              </a:rPr>
              <a:t>” – </a:t>
            </a:r>
            <a:r>
              <a:rPr lang="ru-RU" dirty="0" err="1">
                <a:latin typeface="Comic Sans MS" panose="030F0702030302020204" pitchFamily="66" charset="0"/>
              </a:rPr>
              <a:t>джерела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отримали</a:t>
            </a:r>
            <a:r>
              <a:rPr lang="ru-RU" dirty="0">
                <a:latin typeface="Comic Sans MS" panose="030F0702030302020204" pitchFamily="66" charset="0"/>
              </a:rPr>
              <a:t> через </a:t>
            </a:r>
            <a:r>
              <a:rPr lang="ru-RU" dirty="0" err="1">
                <a:latin typeface="Comic Sans MS" panose="030F0702030302020204" pitchFamily="66" charset="0"/>
              </a:rPr>
              <a:t>чорний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колір</a:t>
            </a:r>
            <a:r>
              <a:rPr lang="ru-RU" dirty="0">
                <a:latin typeface="Comic Sans MS" panose="030F0702030302020204" pitchFamily="66" charset="0"/>
              </a:rPr>
              <a:t> води, яка </a:t>
            </a:r>
            <a:r>
              <a:rPr lang="ru-RU" dirty="0" err="1">
                <a:latin typeface="Comic Sans MS" panose="030F0702030302020204" pitchFamily="66" charset="0"/>
              </a:rPr>
              <a:t>б’є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жерла, такого </a:t>
            </a:r>
            <a:r>
              <a:rPr lang="ru-RU" dirty="0" err="1">
                <a:latin typeface="Comic Sans MS" panose="030F0702030302020204" pitchFamily="66" charset="0"/>
              </a:rPr>
              <a:t>забарвлення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концентровані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розчини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сірковмісних</a:t>
            </a:r>
            <a:r>
              <a:rPr lang="ru-RU" dirty="0">
                <a:latin typeface="Comic Sans MS" panose="030F0702030302020204" pitchFamily="66" charset="0"/>
              </a:rPr>
              <a:t> солей </a:t>
            </a:r>
            <a:r>
              <a:rPr lang="ru-RU" dirty="0" err="1">
                <a:latin typeface="Comic Sans MS" panose="030F0702030302020204" pitchFamily="66" charset="0"/>
              </a:rPr>
              <a:t>заліза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марґанцю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міді</a:t>
            </a:r>
            <a:r>
              <a:rPr lang="ru-RU" dirty="0">
                <a:latin typeface="Comic Sans MS" panose="030F0702030302020204" pitchFamily="66" charset="0"/>
              </a:rPr>
              <a:t>, цинку та </a:t>
            </a:r>
            <a:r>
              <a:rPr lang="ru-RU" dirty="0" err="1">
                <a:latin typeface="Comic Sans MS" panose="030F0702030302020204" pitchFamily="66" charset="0"/>
              </a:rPr>
              <a:t>інших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металів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</a:p>
        </p:txBody>
      </p:sp>
      <p:pic>
        <p:nvPicPr>
          <p:cNvPr id="10242" name="Picture 2" descr="ЧОРНІ КУРЦІ – Станіславівський Натуралі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0" y="1252381"/>
            <a:ext cx="3651885" cy="27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Чорні курці - гідротермальні джерела на дні океан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" y="3362250"/>
            <a:ext cx="4522383" cy="27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8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25504" y="2347436"/>
            <a:ext cx="688499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Сполуки неметалічних елементів з Гідрогеном. Особливості водних розчинів цих сполук, їх застосування. Гідроген сульфід. Сульфідна кислота.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 Space | วิศวกรเคม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787876"/>
            <a:ext cx="4764076" cy="5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Три факти, що </a:t>
            </a:r>
            <a:r>
              <a:rPr lang="uk-U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запам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ятали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1765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2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55920" y="2242675"/>
            <a:ext cx="652400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маєте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запитання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4" name="Picture 4" descr="Вчитель Vector Art Stock Image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7772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Періодична система хімічних елементів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(коротка форма)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Місце для вмісту 3">
            <a:extLst>
              <a:ext uri="{FF2B5EF4-FFF2-40B4-BE49-F238E27FC236}">
                <a16:creationId xmlns:a16="http://schemas.microsoft.com/office/drawing/2014/main" id="{F85217A0-4333-46B0-86E8-5505A8614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3" t="5790" r="1967" b="2617"/>
          <a:stretch/>
        </p:blipFill>
        <p:spPr>
          <a:xfrm>
            <a:off x="1087119" y="1229360"/>
            <a:ext cx="9916161" cy="533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08" y="1181100"/>
            <a:ext cx="2086292" cy="2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6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Назви летких сполук з Гідрогеном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Місце для вмісту 3">
            <a:extLst>
              <a:ext uri="{FF2B5EF4-FFF2-40B4-BE49-F238E27FC236}">
                <a16:creationId xmlns:a16="http://schemas.microsoft.com/office/drawing/2014/main" id="{D35A87C4-7EB8-45CA-B40C-E03B596FCF2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587" t="17139" r="29523" b="53126"/>
          <a:stretch/>
        </p:blipFill>
        <p:spPr bwMode="auto">
          <a:xfrm>
            <a:off x="1012091" y="1229360"/>
            <a:ext cx="10086536" cy="4438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Будова молекули гідроген сульфіду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1" y="2534652"/>
            <a:ext cx="4464957" cy="2041901"/>
          </a:xfrm>
        </p:spPr>
      </p:pic>
      <p:sp>
        <p:nvSpPr>
          <p:cNvPr id="2" name="Прямоугольник 1"/>
          <p:cNvSpPr/>
          <p:nvPr/>
        </p:nvSpPr>
        <p:spPr>
          <a:xfrm>
            <a:off x="5720080" y="222029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У </a:t>
            </a:r>
            <a:r>
              <a:rPr lang="ru-RU" sz="2400" dirty="0" err="1">
                <a:latin typeface="Comic Sans MS" panose="030F0702030302020204" pitchFamily="66" charset="0"/>
              </a:rPr>
              <a:t>молекулі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сірководню</a:t>
            </a:r>
            <a:r>
              <a:rPr lang="ru-RU" sz="2400" dirty="0">
                <a:latin typeface="Comic Sans MS" panose="030F0702030302020204" pitchFamily="66" charset="0"/>
              </a:rPr>
              <a:t> атом </a:t>
            </a:r>
            <a:r>
              <a:rPr lang="ru-RU" sz="2400" dirty="0" err="1">
                <a:latin typeface="Comic Sans MS" panose="030F0702030302020204" pitchFamily="66" charset="0"/>
              </a:rPr>
              <a:t>Сульфуру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утворює</a:t>
            </a:r>
            <a:r>
              <a:rPr lang="ru-RU" sz="2400" dirty="0">
                <a:latin typeface="Comic Sans MS" panose="030F0702030302020204" pitchFamily="66" charset="0"/>
              </a:rPr>
              <a:t> два </a:t>
            </a:r>
            <a:r>
              <a:rPr lang="ru-RU" sz="2400" dirty="0" err="1">
                <a:latin typeface="Comic Sans MS" panose="030F0702030302020204" pitchFamily="66" charset="0"/>
              </a:rPr>
              <a:t>ковалентні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полярні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зв’язки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двома</a:t>
            </a:r>
            <a:r>
              <a:rPr lang="ru-RU" sz="2400" dirty="0">
                <a:latin typeface="Comic Sans MS" panose="030F0702030302020204" pitchFamily="66" charset="0"/>
              </a:rPr>
              <a:t> атомами </a:t>
            </a:r>
            <a:r>
              <a:rPr lang="ru-RU" sz="2400" dirty="0" err="1">
                <a:latin typeface="Comic Sans MS" panose="030F0702030302020204" pitchFamily="66" charset="0"/>
              </a:rPr>
              <a:t>Гідрогену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внаслідок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перекривання</a:t>
            </a:r>
            <a:r>
              <a:rPr lang="ru-RU" sz="2400" dirty="0">
                <a:latin typeface="Comic Sans MS" panose="030F0702030302020204" pitchFamily="66" charset="0"/>
              </a:rPr>
              <a:t> кожного </a:t>
            </a:r>
            <a:r>
              <a:rPr lang="ru-RU" sz="2400" dirty="0" err="1">
                <a:latin typeface="Comic Sans MS" panose="030F0702030302020204" pitchFamily="66" charset="0"/>
              </a:rPr>
              <a:t>із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двох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неспарених</a:t>
            </a:r>
            <a:r>
              <a:rPr lang="ru-RU" sz="2400" dirty="0">
                <a:latin typeface="Comic Sans MS" panose="030F0702030302020204" pitchFamily="66" charset="0"/>
              </a:rPr>
              <a:t> _р-</a:t>
            </a:r>
            <a:r>
              <a:rPr lang="ru-RU" sz="2400" dirty="0" err="1">
                <a:latin typeface="Comic Sans MS" panose="030F0702030302020204" pitchFamily="66" charset="0"/>
              </a:rPr>
              <a:t>електронів</a:t>
            </a:r>
            <a:r>
              <a:rPr lang="ru-RU" sz="2400" dirty="0">
                <a:latin typeface="Comic Sans MS" panose="030F0702030302020204" pitchFamily="66" charset="0"/>
              </a:rPr>
              <a:t> атома </a:t>
            </a:r>
            <a:r>
              <a:rPr lang="ru-RU" sz="2400" dirty="0" err="1">
                <a:latin typeface="Comic Sans MS" panose="030F0702030302020204" pitchFamily="66" charset="0"/>
              </a:rPr>
              <a:t>Сульфуру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неспареними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en-US" sz="2400" dirty="0">
                <a:latin typeface="Comic Sans MS" panose="030F0702030302020204" pitchFamily="66" charset="0"/>
              </a:rPr>
              <a:t>s-</a:t>
            </a:r>
            <a:r>
              <a:rPr lang="ru-RU" sz="2400" dirty="0" err="1">
                <a:latin typeface="Comic Sans MS" panose="030F0702030302020204" pitchFamily="66" charset="0"/>
              </a:rPr>
              <a:t>електронами</a:t>
            </a:r>
            <a:r>
              <a:rPr lang="ru-RU" sz="2400" dirty="0">
                <a:latin typeface="Comic Sans MS" panose="030F0702030302020204" pitchFamily="66" charset="0"/>
              </a:rPr>
              <a:t> кожного з </a:t>
            </a:r>
            <a:r>
              <a:rPr lang="ru-RU" sz="2400" dirty="0" err="1">
                <a:latin typeface="Comic Sans MS" panose="030F0702030302020204" pitchFamily="66" charset="0"/>
              </a:rPr>
              <a:t>атомів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Гідрогену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Валентний</a:t>
            </a:r>
            <a:r>
              <a:rPr lang="ru-RU" sz="2400" dirty="0">
                <a:latin typeface="Comic Sans MS" panose="030F0702030302020204" pitchFamily="66" charset="0"/>
              </a:rPr>
              <a:t> кут </a:t>
            </a:r>
            <a:r>
              <a:rPr lang="ru-RU" sz="2400" dirty="0" err="1">
                <a:latin typeface="Comic Sans MS" panose="030F0702030302020204" pitchFamily="66" charset="0"/>
              </a:rPr>
              <a:t>наближається</a:t>
            </a:r>
            <a:r>
              <a:rPr lang="ru-RU" sz="2400" dirty="0">
                <a:latin typeface="Comic Sans MS" panose="030F0702030302020204" pitchFamily="66" charset="0"/>
              </a:rPr>
              <a:t> до прямого і становить 92°. </a:t>
            </a:r>
            <a:r>
              <a:rPr lang="ru-RU" sz="2400" dirty="0" err="1">
                <a:latin typeface="Comic Sans MS" panose="030F0702030302020204" pitchFamily="66" charset="0"/>
              </a:rPr>
              <a:t>Унаслідок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кутової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будови</a:t>
            </a:r>
            <a:r>
              <a:rPr lang="ru-RU" sz="2400" dirty="0">
                <a:latin typeface="Comic Sans MS" panose="030F0702030302020204" pitchFamily="66" charset="0"/>
              </a:rPr>
              <a:t> молекула </a:t>
            </a:r>
            <a:r>
              <a:rPr lang="ru-RU" sz="2400" dirty="0" err="1">
                <a:latin typeface="Comic Sans MS" panose="030F0702030302020204" pitchFamily="66" charset="0"/>
              </a:rPr>
              <a:t>полярна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8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Знаходження в природі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64700"/>
            <a:ext cx="4612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Сірководень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зустрічається</a:t>
            </a:r>
            <a:r>
              <a:rPr lang="ru-RU" sz="2000" dirty="0">
                <a:latin typeface="Comic Sans MS" panose="030F0702030302020204" pitchFamily="66" charset="0"/>
              </a:rPr>
              <a:t> у </a:t>
            </a:r>
            <a:r>
              <a:rPr lang="ru-RU" sz="2000" dirty="0" err="1">
                <a:latin typeface="Comic Sans MS" panose="030F0702030302020204" pitchFamily="66" charset="0"/>
              </a:rPr>
              <a:t>вулканічних</a:t>
            </a:r>
            <a:r>
              <a:rPr lang="ru-RU" sz="2000" dirty="0">
                <a:latin typeface="Comic Sans MS" panose="030F0702030302020204" pitchFamily="66" charset="0"/>
              </a:rPr>
              <a:t> газах, а </a:t>
            </a:r>
            <a:r>
              <a:rPr lang="ru-RU" sz="2000" dirty="0" err="1">
                <a:latin typeface="Comic Sans MS" panose="030F0702030302020204" pitchFamily="66" charset="0"/>
              </a:rPr>
              <a:t>також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воді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деяких</a:t>
            </a:r>
            <a:r>
              <a:rPr lang="ru-RU" sz="2000" dirty="0">
                <a:latin typeface="Comic Sans MS" panose="030F0702030302020204" pitchFamily="66" charset="0"/>
              </a:rPr>
              <a:t> </a:t>
            </a:r>
            <a:r>
              <a:rPr lang="ru-RU" sz="2000" dirty="0" err="1">
                <a:latin typeface="Comic Sans MS" panose="030F0702030302020204" pitchFamily="66" charset="0"/>
              </a:rPr>
              <a:t>мінеральних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джерел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Природні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сірководневі</a:t>
            </a:r>
            <a:r>
              <a:rPr lang="ru-RU" sz="2000" dirty="0">
                <a:latin typeface="Comic Sans MS" panose="030F0702030302020204" pitchFamily="66" charset="0"/>
              </a:rPr>
              <a:t> води </a:t>
            </a:r>
            <a:r>
              <a:rPr lang="ru-RU" sz="2000" dirty="0" err="1">
                <a:latin typeface="Comic Sans MS" panose="030F0702030302020204" pitchFamily="66" charset="0"/>
              </a:rPr>
              <a:t>використовуються</a:t>
            </a:r>
            <a:r>
              <a:rPr lang="ru-RU" sz="2000" dirty="0">
                <a:latin typeface="Comic Sans MS" panose="030F0702030302020204" pitchFamily="66" charset="0"/>
              </a:rPr>
              <a:t> для </a:t>
            </a:r>
            <a:r>
              <a:rPr lang="ru-RU" sz="2000" dirty="0" err="1">
                <a:latin typeface="Comic Sans MS" panose="030F0702030302020204" pitchFamily="66" charset="0"/>
              </a:rPr>
              <a:t>лікування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074" name="Picture 2" descr="Люди викидають в атмосферу в десятки разів більше вуглекислого газу, ніж  вулкани - BBC News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68" y="200628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ода з душком, вогнем та подвійним ударом: Де в Карпатах шукати чудодійні  джерела – новини України Depo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3272050"/>
            <a:ext cx="4691380" cy="31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5753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Людське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тіло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виробляє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невелику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S </a:t>
            </a:r>
            <a:r>
              <a:rPr lang="ru-RU" dirty="0">
                <a:latin typeface="Comic Sans MS" panose="030F0702030302020204" pitchFamily="66" charset="0"/>
              </a:rPr>
              <a:t>як </a:t>
            </a:r>
            <a:r>
              <a:rPr lang="ru-RU" dirty="0" err="1">
                <a:latin typeface="Comic Sans MS" panose="030F0702030302020204" pitchFamily="66" charset="0"/>
              </a:rPr>
              <a:t>сигнальної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молекули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02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Знаходження в природі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480" y="1940620"/>
            <a:ext cx="4805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Сірководень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завжди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утворюється</a:t>
            </a:r>
            <a:r>
              <a:rPr lang="ru-RU" sz="2000" dirty="0">
                <a:latin typeface="Comic Sans MS" panose="030F0702030302020204" pitchFamily="66" charset="0"/>
              </a:rPr>
              <a:t> при </a:t>
            </a:r>
            <a:r>
              <a:rPr lang="ru-RU" sz="2000" dirty="0" err="1">
                <a:latin typeface="Comic Sans MS" panose="030F0702030302020204" pitchFamily="66" charset="0"/>
              </a:rPr>
              <a:t>гнитті</a:t>
            </a:r>
            <a:r>
              <a:rPr lang="ru-RU" sz="2000" dirty="0">
                <a:latin typeface="Comic Sans MS" panose="030F0702030302020204" pitchFamily="66" charset="0"/>
              </a:rPr>
              <a:t> </a:t>
            </a:r>
            <a:r>
              <a:rPr lang="ru-RU" sz="2000" dirty="0" err="1">
                <a:latin typeface="Comic Sans MS" panose="030F0702030302020204" pitchFamily="66" charset="0"/>
              </a:rPr>
              <a:t>залишків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рослинних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тваринних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організмів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розкладі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інших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органічних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речовин</a:t>
            </a:r>
            <a:r>
              <a:rPr lang="ru-RU" sz="2000" dirty="0">
                <a:latin typeface="Comic Sans MS" panose="030F0702030302020204" pitchFamily="66" charset="0"/>
              </a:rPr>
              <a:t>, до </a:t>
            </a:r>
            <a:r>
              <a:rPr lang="ru-RU" sz="2000" dirty="0" err="1">
                <a:latin typeface="Comic Sans MS" panose="030F0702030302020204" pitchFamily="66" charset="0"/>
              </a:rPr>
              <a:t>яких</a:t>
            </a:r>
            <a:r>
              <a:rPr lang="ru-RU" sz="2000" dirty="0">
                <a:latin typeface="Comic Sans MS" panose="030F0702030302020204" pitchFamily="66" charset="0"/>
              </a:rPr>
              <a:t> входить </a:t>
            </a:r>
            <a:r>
              <a:rPr lang="ru-RU" sz="2000" dirty="0" err="1">
                <a:latin typeface="Comic Sans MS" panose="030F0702030302020204" pitchFamily="66" charset="0"/>
              </a:rPr>
              <a:t>сірка</a:t>
            </a:r>
            <a:r>
              <a:rPr lang="ru-RU" sz="2000" dirty="0">
                <a:latin typeface="Comic Sans MS" panose="030F0702030302020204" pitchFamily="66" charset="0"/>
              </a:rPr>
              <a:t>. Тому </a:t>
            </a:r>
            <a:r>
              <a:rPr lang="ru-RU" sz="2000" dirty="0" err="1">
                <a:latin typeface="Comic Sans MS" panose="030F0702030302020204" pitchFamily="66" charset="0"/>
              </a:rPr>
              <a:t>неприємний</a:t>
            </a:r>
            <a:r>
              <a:rPr lang="ru-RU" sz="2000" dirty="0">
                <a:latin typeface="Comic Sans MS" panose="030F0702030302020204" pitchFamily="66" charset="0"/>
              </a:rPr>
              <a:t> запах </a:t>
            </a:r>
            <a:r>
              <a:rPr lang="ru-RU" sz="2000" dirty="0" err="1">
                <a:latin typeface="Comic Sans MS" panose="030F0702030302020204" pitchFamily="66" charset="0"/>
              </a:rPr>
              <a:t>сірководню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поширюється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вигрібних</a:t>
            </a:r>
            <a:r>
              <a:rPr lang="ru-RU" sz="2000" dirty="0">
                <a:latin typeface="Comic Sans MS" panose="030F0702030302020204" pitchFamily="66" charset="0"/>
              </a:rPr>
              <a:t> ям, </a:t>
            </a:r>
            <a:r>
              <a:rPr lang="ru-RU" sz="2000" dirty="0" err="1">
                <a:latin typeface="Comic Sans MS" panose="030F0702030302020204" pitchFamily="66" charset="0"/>
              </a:rPr>
              <a:t>стічних</a:t>
            </a:r>
            <a:r>
              <a:rPr lang="ru-RU" sz="2000" dirty="0">
                <a:latin typeface="Comic Sans MS" panose="030F0702030302020204" pitchFamily="66" charset="0"/>
              </a:rPr>
              <a:t> вод і особливо </a:t>
            </a:r>
            <a:r>
              <a:rPr lang="ru-RU" sz="2000" dirty="0" err="1">
                <a:latin typeface="Comic Sans MS" panose="030F0702030302020204" pitchFamily="66" charset="0"/>
              </a:rPr>
              <a:t>від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тухлих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яєць</a:t>
            </a:r>
            <a:r>
              <a:rPr lang="ru-RU" sz="2000" dirty="0">
                <a:latin typeface="Comic Sans MS" panose="030F0702030302020204" pitchFamily="66" charset="0"/>
              </a:rPr>
              <a:t>. Але у великих </a:t>
            </a:r>
            <a:r>
              <a:rPr lang="ru-RU" sz="2000" dirty="0" err="1">
                <a:latin typeface="Comic Sans MS" panose="030F0702030302020204" pitchFamily="66" charset="0"/>
              </a:rPr>
              <a:t>кількостях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природі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сірководень</a:t>
            </a:r>
            <a:r>
              <a:rPr lang="ru-RU" sz="2000" dirty="0">
                <a:latin typeface="Comic Sans MS" panose="030F0702030302020204" pitchFamily="66" charset="0"/>
              </a:rPr>
              <a:t> не </a:t>
            </a:r>
            <a:r>
              <a:rPr lang="ru-RU" sz="2000" dirty="0" err="1">
                <a:latin typeface="Comic Sans MS" panose="030F0702030302020204" pitchFamily="66" charset="0"/>
              </a:rPr>
              <a:t>накопичується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бо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він</a:t>
            </a:r>
            <a:r>
              <a:rPr lang="ru-RU" sz="2000" dirty="0">
                <a:latin typeface="Comic Sans MS" panose="030F0702030302020204" pitchFamily="66" charset="0"/>
              </a:rPr>
              <a:t> легко </a:t>
            </a:r>
            <a:r>
              <a:rPr lang="ru-RU" sz="2000" dirty="0" err="1">
                <a:latin typeface="Comic Sans MS" panose="030F0702030302020204" pitchFamily="66" charset="0"/>
              </a:rPr>
              <a:t>окиснюється</a:t>
            </a:r>
            <a:r>
              <a:rPr lang="ru-RU" sz="2000" dirty="0">
                <a:latin typeface="Comic Sans MS" panose="030F0702030302020204" pitchFamily="66" charset="0"/>
              </a:rPr>
              <a:t> киснем </a:t>
            </a:r>
            <a:r>
              <a:rPr lang="ru-RU" sz="2000" dirty="0" err="1">
                <a:latin typeface="Comic Sans MS" panose="030F0702030302020204" pitchFamily="66" charset="0"/>
              </a:rPr>
              <a:t>повітря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розкладається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 descr="Стічні во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15" y="1940620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1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Фізичні властивості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142781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Безбарвний</a:t>
            </a:r>
            <a:r>
              <a:rPr lang="ru-RU" dirty="0">
                <a:latin typeface="Comic Sans MS" panose="030F0702030302020204" pitchFamily="66" charset="0"/>
              </a:rPr>
              <a:t> газ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Важчий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повітря</a:t>
            </a:r>
            <a:r>
              <a:rPr lang="ru-RU" dirty="0">
                <a:latin typeface="Comic Sans MS" panose="030F0702030302020204" pitchFamily="66" charset="0"/>
              </a:rPr>
              <a:t>, з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неприємним</a:t>
            </a:r>
            <a:r>
              <a:rPr lang="ru-RU" dirty="0">
                <a:latin typeface="Comic Sans MS" panose="030F0702030302020204" pitchFamily="66" charset="0"/>
              </a:rPr>
              <a:t> запахом </a:t>
            </a:r>
            <a:r>
              <a:rPr lang="ru-RU" dirty="0" err="1">
                <a:latin typeface="Comic Sans MS" panose="030F0702030302020204" pitchFamily="66" charset="0"/>
              </a:rPr>
              <a:t>тухлих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яєць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тухлого м</a:t>
            </a:r>
            <a:r>
              <a:rPr lang="en-US" dirty="0">
                <a:latin typeface="Comic Sans MS" panose="030F0702030302020204" pitchFamily="66" charset="0"/>
              </a:rPr>
              <a:t>’</a:t>
            </a:r>
            <a:r>
              <a:rPr lang="uk-UA" dirty="0">
                <a:latin typeface="Comic Sans MS" panose="030F0702030302020204" pitchFamily="66" charset="0"/>
              </a:rPr>
              <a:t>яса і солодкуватим смаком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За </a:t>
            </a:r>
            <a:r>
              <a:rPr lang="ru-RU" dirty="0" err="1">
                <a:latin typeface="Comic Sans MS" panose="030F0702030302020204" pitchFamily="66" charset="0"/>
              </a:rPr>
              <a:t>температури</a:t>
            </a:r>
            <a:r>
              <a:rPr lang="ru-RU" dirty="0">
                <a:latin typeface="Comic Sans MS" panose="030F0702030302020204" pitchFamily="66" charset="0"/>
              </a:rPr>
              <a:t> 20 °С в одному </a:t>
            </a:r>
            <a:r>
              <a:rPr lang="ru-RU" dirty="0" err="1">
                <a:latin typeface="Comic Sans MS" panose="030F0702030302020204" pitchFamily="66" charset="0"/>
              </a:rPr>
              <a:t>об’ємі</a:t>
            </a:r>
            <a:r>
              <a:rPr lang="ru-RU" dirty="0">
                <a:latin typeface="Comic Sans MS" panose="030F0702030302020204" pitchFamily="66" charset="0"/>
              </a:rPr>
              <a:t> води </a:t>
            </a:r>
            <a:r>
              <a:rPr lang="ru-RU" dirty="0" err="1">
                <a:latin typeface="Comic Sans MS" panose="030F0702030302020204" pitchFamily="66" charset="0"/>
              </a:rPr>
              <a:t>розчиняються</a:t>
            </a:r>
            <a:r>
              <a:rPr lang="ru-RU" dirty="0">
                <a:latin typeface="Comic Sans MS" panose="030F0702030302020204" pitchFamily="66" charset="0"/>
              </a:rPr>
              <a:t> 2,4 </a:t>
            </a:r>
            <a:r>
              <a:rPr lang="ru-RU" dirty="0" err="1">
                <a:latin typeface="Comic Sans MS" panose="030F0702030302020204" pitchFamily="66" charset="0"/>
              </a:rPr>
              <a:t>об’єму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сірководню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При </a:t>
            </a:r>
            <a:r>
              <a:rPr lang="ru-RU" dirty="0" err="1">
                <a:latin typeface="Comic Sans MS" panose="030F0702030302020204" pitchFamily="66" charset="0"/>
              </a:rPr>
              <a:t>зниженні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температури</a:t>
            </a:r>
            <a:r>
              <a:rPr lang="ru-RU" dirty="0">
                <a:latin typeface="Comic Sans MS" panose="030F0702030302020204" pitchFamily="66" charset="0"/>
              </a:rPr>
              <a:t> до 0 °С </a:t>
            </a:r>
            <a:r>
              <a:rPr lang="ru-RU" dirty="0" err="1">
                <a:latin typeface="Comic Sans MS" panose="030F0702030302020204" pitchFamily="66" charset="0"/>
              </a:rPr>
              <a:t>розчинність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сірководню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збільшується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майже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вдвічі</a:t>
            </a:r>
            <a:r>
              <a:rPr lang="ru-RU" dirty="0">
                <a:latin typeface="Comic Sans MS" panose="030F0702030302020204" pitchFamily="66" charset="0"/>
              </a:rPr>
              <a:t>, до 4,6 </a:t>
            </a:r>
            <a:r>
              <a:rPr lang="ru-RU" dirty="0" err="1">
                <a:latin typeface="Comic Sans MS" panose="030F0702030302020204" pitchFamily="66" charset="0"/>
              </a:rPr>
              <a:t>об’єму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Суміш</a:t>
            </a:r>
            <a:r>
              <a:rPr lang="ru-RU" dirty="0">
                <a:latin typeface="Comic Sans MS" panose="030F0702030302020204" pitchFamily="66" charset="0"/>
              </a:rPr>
              <a:t> H</a:t>
            </a:r>
            <a:r>
              <a:rPr lang="ru-RU" baseline="-25000" dirty="0">
                <a:latin typeface="Comic Sans MS" panose="030F0702030302020204" pitchFamily="66" charset="0"/>
              </a:rPr>
              <a:t>2</a:t>
            </a:r>
            <a:r>
              <a:rPr lang="ru-RU" dirty="0">
                <a:latin typeface="Comic Sans MS" panose="030F0702030302020204" pitchFamily="66" charset="0"/>
              </a:rPr>
              <a:t>S і </a:t>
            </a:r>
            <a:r>
              <a:rPr lang="ru-RU" dirty="0" err="1">
                <a:latin typeface="Comic Sans MS" panose="030F0702030302020204" pitchFamily="66" charset="0"/>
              </a:rPr>
              <a:t>повітря</a:t>
            </a:r>
            <a:r>
              <a:rPr lang="ru-RU" dirty="0">
                <a:latin typeface="Comic Sans MS" panose="030F0702030302020204" pitchFamily="66" charset="0"/>
              </a:rPr>
              <a:t> — </a:t>
            </a:r>
            <a:r>
              <a:rPr lang="ru-RU" dirty="0" err="1">
                <a:latin typeface="Comic Sans MS" panose="030F0702030302020204" pitchFamily="66" charset="0"/>
              </a:rPr>
              <a:t>вибухонебезпечна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Дуже отруйний, негативно діє на нервову та серцево-судинну систему людини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Сонник тухлі яйця уві сні до чого сняться тухлі яйця | Поради для д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ЗАПАХ ВОДИ - Слово Варвинщ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32" y="4665345"/>
            <a:ext cx="35147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Як позбавити воду запаху сірководню. Неприємний запах води: причини  виникнення та способи його усун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55" y="1229360"/>
            <a:ext cx="44577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54" y="4835883"/>
            <a:ext cx="4017962" cy="200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5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Фізіологічна дія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1200" y="1674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Сірководень</a:t>
            </a:r>
            <a:r>
              <a:rPr lang="ru-RU" dirty="0">
                <a:latin typeface="Comic Sans MS" panose="030F0702030302020204" pitchFamily="66" charset="0"/>
              </a:rPr>
              <a:t> —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отруйна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речовина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Наявність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повітрі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об’ємної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сірководню</a:t>
            </a:r>
            <a:r>
              <a:rPr lang="ru-RU" dirty="0">
                <a:latin typeface="Comic Sans MS" panose="030F0702030302020204" pitchFamily="66" charset="0"/>
              </a:rPr>
              <a:t> 0,1 % </a:t>
            </a:r>
            <a:r>
              <a:rPr lang="ru-RU" dirty="0" err="1">
                <a:latin typeface="Comic Sans MS" panose="030F0702030302020204" pitchFamily="66" charset="0"/>
              </a:rPr>
              <a:t>викликає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отруєння</a:t>
            </a:r>
            <a:r>
              <a:rPr lang="ru-RU" dirty="0">
                <a:latin typeface="Comic Sans MS" panose="030F0702030302020204" pitchFamily="66" charset="0"/>
              </a:rPr>
              <a:t>. Лише один </a:t>
            </a:r>
            <a:r>
              <a:rPr lang="ru-RU" dirty="0" err="1">
                <a:latin typeface="Comic Sans MS" panose="030F0702030302020204" pitchFamily="66" charset="0"/>
              </a:rPr>
              <a:t>подих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сірководню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спричинити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непритомність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параліч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дихального</a:t>
            </a:r>
            <a:r>
              <a:rPr lang="ru-RU" dirty="0">
                <a:latin typeface="Comic Sans MS" panose="030F0702030302020204" pitchFamily="66" charset="0"/>
              </a:rPr>
              <a:t> центру. </a:t>
            </a:r>
            <a:r>
              <a:rPr lang="ru-RU" dirty="0" err="1">
                <a:latin typeface="Comic Sans MS" panose="030F0702030302020204" pitchFamily="66" charset="0"/>
              </a:rPr>
              <a:t>Отруйна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пояснюється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здатністю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взаємодіяти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Ферумом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гемоглобіну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крові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170" name="Picture 2" descr="Сірководень - можливе джерело довголіття? | Шкільне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674674"/>
            <a:ext cx="5278755" cy="46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ірководень у воді: норма, як визначити і чим небезпеч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21" y="3472148"/>
            <a:ext cx="4843146" cy="28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81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1780</TotalTime>
  <Words>718</Words>
  <Application>Microsoft Office PowerPoint</Application>
  <PresentationFormat>Широкий екран</PresentationFormat>
  <Paragraphs>62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Monotype Corsiva</vt:lpstr>
      <vt:lpstr>Wingdings</vt:lpstr>
      <vt:lpstr>Тема Office</vt:lpstr>
      <vt:lpstr>Навколо так багато цікавого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Буз</cp:lastModifiedBy>
  <cp:revision>117</cp:revision>
  <dcterms:created xsi:type="dcterms:W3CDTF">2021-03-29T08:45:09Z</dcterms:created>
  <dcterms:modified xsi:type="dcterms:W3CDTF">2024-10-16T14:26:04Z</dcterms:modified>
</cp:coreProperties>
</file>