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507" r:id="rId2"/>
    <p:sldId id="623" r:id="rId3"/>
    <p:sldId id="634" r:id="rId4"/>
    <p:sldId id="635" r:id="rId5"/>
    <p:sldId id="630" r:id="rId6"/>
    <p:sldId id="637" r:id="rId7"/>
    <p:sldId id="636" r:id="rId8"/>
    <p:sldId id="638" r:id="rId9"/>
    <p:sldId id="639" r:id="rId10"/>
    <p:sldId id="640" r:id="rId11"/>
    <p:sldId id="641" r:id="rId12"/>
    <p:sldId id="642" r:id="rId13"/>
    <p:sldId id="64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>
      <p:ext uri="{19B8F6BF-5375-455C-9EA6-DF929625EA0E}">
        <p15:presenceInfo xmlns="" xmlns:p15="http://schemas.microsoft.com/office/powerpoint/2012/main" userId="Юлия Цуп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1CBA"/>
    <a:srgbClr val="295FFF"/>
    <a:srgbClr val="2F3242"/>
    <a:srgbClr val="00B050"/>
    <a:srgbClr val="1694E9"/>
    <a:srgbClr val="FF3131"/>
    <a:srgbClr val="000000"/>
    <a:srgbClr val="9E0000"/>
    <a:srgbClr val="FFFF00"/>
    <a:srgbClr val="FFB44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07" autoAdjust="0"/>
    <p:restoredTop sz="95673" autoAdjust="0"/>
  </p:normalViewPr>
  <p:slideViewPr>
    <p:cSldViewPr snapToGrid="0">
      <p:cViewPr varScale="1">
        <p:scale>
          <a:sx n="70" d="100"/>
          <a:sy n="70" d="100"/>
        </p:scale>
        <p:origin x="-73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5004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pPr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pPr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pPr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pPr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pPr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pPr/>
              <a:t>02.10.2024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pPr/>
              <a:t>02.10.2024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pPr/>
              <a:t>02.10.2024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02.10.2024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pPr/>
              <a:t>02.10.2024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pPr/>
              <a:t>02.10.2024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pPr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02.10.2024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Хвилинка каліграфії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0341" b="68492"/>
          <a:stretch/>
        </p:blipFill>
        <p:spPr>
          <a:xfrm>
            <a:off x="84532" y="1244424"/>
            <a:ext cx="11769388" cy="52639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092" y="994737"/>
            <a:ext cx="2275570" cy="178498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869835" y="-721593"/>
            <a:ext cx="578402" cy="72159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38377" y="-721593"/>
            <a:ext cx="578402" cy="72159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613" t="45740" r="69320" b="31307"/>
          <a:stretch/>
        </p:blipFill>
        <p:spPr>
          <a:xfrm>
            <a:off x="8567453" y="-1216849"/>
            <a:ext cx="2568388" cy="1573306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320" t="41425" r="16950" b="31937"/>
          <a:stretch/>
        </p:blipFill>
        <p:spPr>
          <a:xfrm>
            <a:off x="3134704" y="1935244"/>
            <a:ext cx="5940920" cy="1825898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750625" y="4585648"/>
            <a:ext cx="5377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latin typeface="Propysy" pitchFamily="50" charset="-52"/>
              </a:rPr>
              <a:t>46, 15, 100, 9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4053385" y="1856096"/>
            <a:ext cx="4885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Propysy" pitchFamily="50" charset="-52"/>
              </a:rPr>
              <a:t>2 </a:t>
            </a:r>
            <a:r>
              <a:rPr lang="uk-UA" sz="3600" dirty="0" smtClean="0">
                <a:latin typeface="Propysy" pitchFamily="50" charset="-52"/>
              </a:rPr>
              <a:t>жовтня</a:t>
            </a:r>
            <a:endParaRPr lang="ru-RU" sz="3600" dirty="0">
              <a:latin typeface="Propysy" pitchFamily="50" charset="-52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rot="16200000" flipH="1">
            <a:off x="866633" y="3841844"/>
            <a:ext cx="436727" cy="95533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1119117" y="4121624"/>
            <a:ext cx="477671" cy="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>
            <a:off x="1426191" y="3828196"/>
            <a:ext cx="504967" cy="136478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1064526" y="3671248"/>
            <a:ext cx="668740" cy="1365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5400000">
            <a:off x="1248770" y="3841845"/>
            <a:ext cx="504967" cy="136478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16200000" flipH="1">
            <a:off x="1009935" y="3835022"/>
            <a:ext cx="491318" cy="109182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4" name="Picture 10" descr="Пустое Блюдо: векторные изображения и иллюстрации, которые можно скачать  бесплатно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336405" y="5231039"/>
            <a:ext cx="3445639" cy="1183407"/>
          </a:xfrm>
          <a:prstGeom prst="rect">
            <a:avLst/>
          </a:prstGeom>
          <a:noFill/>
        </p:spPr>
      </p:pic>
      <p:pic>
        <p:nvPicPr>
          <p:cNvPr id="16386" name="Picture 2" descr="Магазин Кексик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4275" y="4362592"/>
            <a:ext cx="996287" cy="996287"/>
          </a:xfrm>
          <a:prstGeom prst="rect">
            <a:avLst/>
          </a:prstGeom>
          <a:noFill/>
        </p:spPr>
      </p:pic>
      <p:pic>
        <p:nvPicPr>
          <p:cNvPr id="16388" name="Picture 4" descr="Сладкий Кексик WD277 - WizardiArt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35807" y="4271749"/>
            <a:ext cx="852907" cy="1060829"/>
          </a:xfrm>
          <a:prstGeom prst="rect">
            <a:avLst/>
          </a:prstGeom>
          <a:noFill/>
        </p:spPr>
      </p:pic>
      <p:pic>
        <p:nvPicPr>
          <p:cNvPr id="16390" name="Picture 6" descr="Кексик с 🍓 и ☕» — картинка создана в Шедевруме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944837" y="4408227"/>
            <a:ext cx="855117" cy="855117"/>
          </a:xfrm>
          <a:prstGeom prst="rect">
            <a:avLst/>
          </a:prstGeom>
          <a:noFill/>
        </p:spPr>
      </p:pic>
      <p:pic>
        <p:nvPicPr>
          <p:cNvPr id="16392" name="Picture 8" descr="Рисунки для срисовки кексики - 94 фото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034950" y="4421873"/>
            <a:ext cx="846161" cy="8461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460449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826E-6 4.15356E-6 C 0.0099 0.01341 0.02201 0.01503 0.03243 0.0259 C 0.05054 0.04463 0.04051 0.03584 0.05262 0.0518 C 0.06474 0.06776 0.08258 0.0851 0.09743 0.09343 C 0.12336 0.108 0.15253 0.11864 0.17911 0.12719 C 0.20151 0.1265 0.22392 0.12696 0.24632 0.12534 C 0.26404 0.12396 0.28227 0.11794 0.30012 0.1154 C 0.32682 0.10707 0.3547 0.10222 0.38166 0.09944 C 0.44405 0.07863 0.50801 0.07215 0.57106 0.06174 C 0.58838 0.0629 0.60636 0.06568 0.62368 0.06568 " pathEditMode="relative" ptsTypes="fffffffffA">
                                      <p:cBhvr>
                                        <p:cTn id="6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1059E-6 -1.20259E-7 C 0.00638 -0.01757 0.01303 -0.03307 0.02123 -0.04787 C 0.03947 -0.08071 0.01303 -0.03584 0.02905 -0.06776 C 0.03491 -0.07932 0.04259 -0.08742 0.04924 -0.09759 C 0.05145 -0.10106 0.05262 -0.10615 0.05484 -0.10939 C 0.06604 -0.12627 0.0917 -0.13668 0.10629 -0.14315 C 0.12922 -0.15333 0.15175 -0.16651 0.17468 -0.17715 C 0.17793 -0.17877 0.18132 -0.1783 0.18471 -0.179 C 0.20073 -0.1827 0.21701 -0.18617 0.2329 -0.19102 C 0.24593 -0.19033 0.25909 -0.1901 0.27211 -0.18894 C 0.28175 -0.18802 0.29634 -0.1753 0.30572 -0.17113 C 0.32838 -0.16096 0.35092 -0.14685 0.37397 -0.13922 C 0.38179 -0.13668 0.39 -0.13598 0.39755 -0.13136 C 0.40198 -0.12858 0.40641 -0.12534 0.41097 -0.12326 C 0.42217 -0.11817 0.43428 -0.11586 0.44562 -0.11147 C 0.47375 -0.1006 0.50124 -0.08765 0.52859 -0.07169 C 0.54566 -0.06174 0.55829 -0.03353 0.57562 -0.02405 C 0.5846 -0.01248 0.59724 -0.00393 0.60805 -1.20259E-7 C 0.61157 0.00417 0.61821 0.00879 0.62147 0.01388 C 0.62876 0.02521 0.63527 0.03562 0.64387 0.04371 C 0.647 0.05204 0.65156 0.0562 0.65625 0.06152 C 0.65885 0.06453 0.66015 0.07054 0.66289 0.07355 C 0.66667 0.07794 0.67005 0.08395 0.67409 0.08742 C 0.68152 0.09367 0.69063 0.0976 0.69871 0.1013 C 0.70561 0.10939 0.69962 0.10361 0.7133 0.10731 C 0.71994 0.10916 0.72528 0.11332 0.73232 0.11332 " pathEditMode="relative" ptsTypes="fffffffffffffffffffffffffA">
                                      <p:cBhvr>
                                        <p:cTn id="10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69 C 0.00248 0.01295 0.01329 0.03122 0.02006 0.03908 C 0.02722 0.05851 0.04025 0.05944 0.05145 0.06499 C 0.07125 0.07447 0.09157 0.07956 0.11189 0.08488 C 0.14706 0.08372 0.17846 0.08025 0.21271 0.07701 C 0.24489 0.07771 0.29334 0.07262 0.33034 0.08279 C 0.34297 0.09089 0.3573 0.09181 0.37059 0.09482 C 0.37905 0.09968 0.38778 0.10291 0.39638 0.10685 C 0.40524 0.11078 0.41305 0.1198 0.42217 0.12257 C 0.42556 0.12373 0.42999 0.12465 0.43337 0.12673 C 0.44028 0.1309 0.44653 0.1383 0.45343 0.14246 C 0.45643 0.14431 0.45969 0.14408 0.46242 0.14662 C 0.46789 0.15148 0.47323 0.15749 0.47922 0.1605 C 0.48352 0.16281 0.48821 0.16304 0.49264 0.16443 C 0.50449 0.17461 0.48925 0.16235 0.5028 0.17044 C 0.50788 0.17345 0.51166 0.18224 0.51726 0.18224 " pathEditMode="relative" ptsTypes="fffffffffffffffA">
                                      <p:cBhvr>
                                        <p:cTn id="14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36277E-6 1.3876E-7 C 0.00077 -0.00324 0.00091 -0.00717 0.00221 -0.00995 C 0.00729 -0.02012 0.02605 -0.02706 0.03139 -0.02984 C 0.05132 -0.04048 0.07125 -0.0488 0.09183 -0.05366 C 0.14471 -0.0525 0.1804 -0.05481 0.2273 -0.04371 C 0.23902 -0.03677 0.25139 -0.03793 0.26312 -0.03169 C 0.27836 -0.02359 0.29321 -0.01272 0.30793 -0.00185 C 0.31509 0.00347 0.32291 0.00555 0.33033 0.00994 C 0.33776 0.01434 0.34609 0.02127 0.35391 0.02405 C 0.35755 0.02821 0.36094 0.03145 0.36511 0.03376 C 0.36798 0.03908 0.37175 0.04556 0.37514 0.04972 C 0.37722 0.05226 0.37983 0.05319 0.38191 0.05573 C 0.38269 0.05781 0.38309 0.06013 0.38413 0.06174 C 0.38621 0.06498 0.3909 0.06961 0.3909 0.06961 C 0.39129 0.07238 0.39116 0.07539 0.39194 0.0777 C 0.39325 0.08187 0.39598 0.08395 0.39754 0.08765 C 0.39911 0.09135 0.40054 0.09551 0.40197 0.09944 C 0.40536 0.10846 0.40549 0.11956 0.40992 0.12742 C 0.41474 0.15402 0.43701 0.14731 0.44795 0.14731 " pathEditMode="relative" ptsTypes="ffffffffffffffffffA">
                                      <p:cBhvr>
                                        <p:cTn id="18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02.10.2024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04B809C1-2FD0-462F-A80E-57EF90439F2D}"/>
              </a:ext>
            </a:extLst>
          </p:cNvPr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3. Заповни таблицю, визначивши відповідні дні тижня.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A0367B3C-BEF7-437E-9090-6FE0E67E4922}"/>
              </a:ext>
            </a:extLst>
          </p:cNvPr>
          <p:cNvSpPr/>
          <p:nvPr/>
        </p:nvSpPr>
        <p:spPr>
          <a:xfrm>
            <a:off x="0" y="5706999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  <a:r>
              <a:rPr lang="en-US" sz="4000" b="1" dirty="0">
                <a:solidFill>
                  <a:schemeClr val="bg1"/>
                </a:solidFill>
              </a:rPr>
              <a:t>3</a:t>
            </a:r>
            <a:r>
              <a:rPr lang="uk-UA" sz="4000" b="1" dirty="0">
                <a:solidFill>
                  <a:schemeClr val="bg1"/>
                </a:solidFill>
              </a:rPr>
              <a:t>4</a:t>
            </a:r>
            <a:endParaRPr lang="uk-UA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186410"/>
              </p:ext>
            </p:extLst>
          </p:nvPr>
        </p:nvGraphicFramePr>
        <p:xfrm>
          <a:off x="1543597" y="1441971"/>
          <a:ext cx="10193700" cy="4253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84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484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484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484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66514"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Учора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4000" dirty="0"/>
                        <a:t>Сьогодні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Завтра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/>
                        <a:t>Післязавтра</a:t>
                      </a:r>
                      <a:endParaRPr lang="ru-RU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6853"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Четвер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6853"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Вівторок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46853"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П'ятниця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46853"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dirty="0"/>
                        <a:t>Понеділок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092316" y="2319020"/>
            <a:ext cx="2548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/>
              <a:t>П'ятниця 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6640644" y="2319020"/>
            <a:ext cx="2548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/>
              <a:t>Субота 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9188972" y="2319020"/>
            <a:ext cx="2548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smtClean="0"/>
              <a:t>Неділя 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609500" y="3175958"/>
            <a:ext cx="2548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/>
              <a:t>Понеділок </a:t>
            </a:r>
            <a:endParaRPr lang="ru-RU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6640644" y="3175958"/>
            <a:ext cx="2548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/>
              <a:t>Середа </a:t>
            </a:r>
            <a:endParaRPr lang="ru-RU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9160141" y="3191490"/>
            <a:ext cx="2548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/>
              <a:t>Четвер </a:t>
            </a:r>
            <a:endParaRPr lang="ru-RU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1609500" y="4011679"/>
            <a:ext cx="2548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/>
              <a:t>Середа </a:t>
            </a:r>
            <a:endParaRPr lang="ru-RU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4157828" y="4011679"/>
            <a:ext cx="2548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/>
              <a:t>Четвер </a:t>
            </a:r>
            <a:endParaRPr lang="ru-RU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9160141" y="4048428"/>
            <a:ext cx="2548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/>
              <a:t>Субота </a:t>
            </a:r>
            <a:endParaRPr lang="ru-RU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1609500" y="4874205"/>
            <a:ext cx="2548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/>
              <a:t>П'ятниця </a:t>
            </a:r>
            <a:endParaRPr lang="ru-RU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4092316" y="4879105"/>
            <a:ext cx="2548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/>
              <a:t>Субота </a:t>
            </a:r>
            <a:endParaRPr lang="ru-RU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6575132" y="4874313"/>
            <a:ext cx="2548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/>
              <a:t>Неділя 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35904915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02.10.2024</a:t>
            </a:fld>
            <a:endParaRPr lang="ru-RU"/>
          </a:p>
        </p:txBody>
      </p:sp>
      <p:pic>
        <p:nvPicPr>
          <p:cNvPr id="36866" name="Picture 2" descr="Η πιο αφράτη ζυμη για πίτσ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9126"/>
            <a:ext cx="5467303" cy="3829469"/>
          </a:xfrm>
          <a:prstGeom prst="rect">
            <a:avLst/>
          </a:prstGeom>
          <a:noFill/>
        </p:spPr>
      </p:pic>
      <p:pic>
        <p:nvPicPr>
          <p:cNvPr id="36868" name="Picture 4" descr="Вкусные кексы в духовке | Премиум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9350" y="2876550"/>
            <a:ext cx="5962650" cy="3981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02.10.2024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46906" y="629776"/>
            <a:ext cx="9597243" cy="1938992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Зранку на заміс тіста пекар витратив 24хв.</a:t>
            </a:r>
          </a:p>
          <a:p>
            <a:pPr algn="ctr"/>
            <a:r>
              <a:rPr lang="uk-UA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ввечері на 7 </a:t>
            </a:r>
            <a:r>
              <a:rPr lang="uk-UA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хв</a:t>
            </a:r>
            <a:r>
              <a:rPr lang="uk-UA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більше.</a:t>
            </a:r>
          </a:p>
          <a:p>
            <a:pPr algn="ctr"/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Скільки </a:t>
            </a:r>
            <a:r>
              <a:rPr lang="uk-UA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хв</a:t>
            </a:r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пекар місив тісто ввечері?</a:t>
            </a:r>
            <a:r>
              <a:rPr lang="uk-UA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7892" name="AutoShape 4" descr="Вечерняя пробежка: чем полезен бег по вечерам - Новости спорта - Новости  спор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83334" y="5505583"/>
            <a:ext cx="1704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24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хв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00355" y="5521349"/>
            <a:ext cx="3073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?, на 7хв&gt;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9938" name="Picture 2" descr="Пекарь замешивает тесто на посыпанной мукой поверхности, созданный AI |  Премиум AI-сгенерированно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0043" y="2830252"/>
            <a:ext cx="3525150" cy="2652310"/>
          </a:xfrm>
          <a:prstGeom prst="rect">
            <a:avLst/>
          </a:prstGeom>
          <a:noFill/>
        </p:spPr>
      </p:pic>
      <p:pic>
        <p:nvPicPr>
          <p:cNvPr id="39940" name="Picture 4" descr="Пекарь замешивает тесто на прилавке | Премиум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0059" y="2862330"/>
            <a:ext cx="3702572" cy="2466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02.10.2024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0341" b="68492"/>
          <a:stretch/>
        </p:blipFill>
        <p:spPr>
          <a:xfrm>
            <a:off x="84532" y="1244424"/>
            <a:ext cx="11769388" cy="52639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82813" y="1324303"/>
            <a:ext cx="3894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latin typeface="Propysy" pitchFamily="50" charset="-52"/>
              </a:rPr>
              <a:t>Задача</a:t>
            </a:r>
            <a:endParaRPr lang="ru-RU" sz="4800" dirty="0">
              <a:latin typeface="Propysy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730" y="2396359"/>
            <a:ext cx="3894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Propysy" pitchFamily="50" charset="-52"/>
              </a:rPr>
              <a:t>Р.- 24хв</a:t>
            </a:r>
            <a:endParaRPr lang="ru-RU" sz="3600" dirty="0">
              <a:latin typeface="Propysy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731" y="3310758"/>
            <a:ext cx="6164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Propysy" pitchFamily="50" charset="-52"/>
              </a:rPr>
              <a:t>В.-?</a:t>
            </a:r>
            <a:r>
              <a:rPr lang="uk-UA" sz="3200" dirty="0" err="1" smtClean="0">
                <a:latin typeface="Propysy" pitchFamily="50" charset="-52"/>
              </a:rPr>
              <a:t>хв</a:t>
            </a:r>
            <a:r>
              <a:rPr lang="uk-UA" sz="3200" dirty="0" smtClean="0">
                <a:latin typeface="Propysy" pitchFamily="50" charset="-52"/>
              </a:rPr>
              <a:t>, на 7 </a:t>
            </a:r>
            <a:r>
              <a:rPr lang="uk-UA" sz="3200" dirty="0" err="1" smtClean="0">
                <a:latin typeface="Propysy" pitchFamily="50" charset="-52"/>
              </a:rPr>
              <a:t>хв</a:t>
            </a:r>
            <a:r>
              <a:rPr lang="uk-UA" sz="3200" dirty="0" smtClean="0">
                <a:latin typeface="Propysy" pitchFamily="50" charset="-52"/>
              </a:rPr>
              <a:t>&gt;</a:t>
            </a:r>
            <a:endParaRPr lang="ru-RU" sz="3200" dirty="0">
              <a:latin typeface="Propysy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0827" y="4114799"/>
            <a:ext cx="3894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Propysy" pitchFamily="50" charset="-52"/>
              </a:rPr>
              <a:t>Р.</a:t>
            </a:r>
            <a:endParaRPr lang="ru-RU" sz="3600" dirty="0">
              <a:latin typeface="Propysy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448" y="5108028"/>
            <a:ext cx="3894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Propysy" pitchFamily="50" charset="-52"/>
              </a:rPr>
              <a:t>24+7=31(</a:t>
            </a:r>
            <a:r>
              <a:rPr lang="uk-UA" sz="3600" dirty="0" err="1" smtClean="0">
                <a:latin typeface="Propysy" pitchFamily="50" charset="-52"/>
              </a:rPr>
              <a:t>хв</a:t>
            </a:r>
            <a:r>
              <a:rPr lang="uk-UA" sz="3600" dirty="0" smtClean="0">
                <a:latin typeface="Propysy" pitchFamily="50" charset="-52"/>
              </a:rPr>
              <a:t>)</a:t>
            </a:r>
            <a:endParaRPr lang="ru-RU" sz="3600" dirty="0">
              <a:latin typeface="Propysy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6386" y="5959367"/>
            <a:ext cx="7047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Propysy" pitchFamily="50" charset="-52"/>
              </a:rPr>
              <a:t>В: 31 </a:t>
            </a:r>
            <a:r>
              <a:rPr lang="uk-UA" sz="3600" dirty="0" err="1" smtClean="0">
                <a:latin typeface="Propysy" pitchFamily="50" charset="-52"/>
              </a:rPr>
              <a:t>хв</a:t>
            </a:r>
            <a:r>
              <a:rPr lang="uk-UA" sz="3600" dirty="0" smtClean="0">
                <a:latin typeface="Propysy" pitchFamily="50" charset="-52"/>
              </a:rPr>
              <a:t> ввечері.</a:t>
            </a:r>
            <a:endParaRPr lang="ru-RU" sz="3600" dirty="0">
              <a:latin typeface="Propysy" pitchFamily="50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6387" y="1797269"/>
            <a:ext cx="835572" cy="1087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4856" y="2632841"/>
            <a:ext cx="835572" cy="1087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686910" y="1984338"/>
            <a:ext cx="1655380" cy="89863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655379" y="2900856"/>
            <a:ext cx="4051738" cy="89863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34626" y="4673888"/>
            <a:ext cx="4051738" cy="89863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27101" y="5555817"/>
            <a:ext cx="5817476" cy="898634"/>
          </a:xfrm>
          <a:prstGeom prst="rect">
            <a:avLst/>
          </a:prstGeom>
          <a:solidFill>
            <a:srgbClr val="FF31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43D8229E-261D-4B19-B1D2-9327D125EE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92" r="41545" b="84948"/>
          <a:stretch/>
        </p:blipFill>
        <p:spPr>
          <a:xfrm>
            <a:off x="176851" y="3557269"/>
            <a:ext cx="11811001" cy="1872124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02.10.2024</a:t>
            </a:fld>
            <a:endParaRPr lang="ru-RU" dirty="0"/>
          </a:p>
        </p:txBody>
      </p:sp>
      <p:sp>
        <p:nvSpPr>
          <p:cNvPr id="6" name="Плюс 5"/>
          <p:cNvSpPr/>
          <p:nvPr/>
        </p:nvSpPr>
        <p:spPr>
          <a:xfrm>
            <a:off x="3016154" y="941696"/>
            <a:ext cx="1105469" cy="124194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6714698" y="1105469"/>
            <a:ext cx="1651379" cy="109182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9843" y="1111240"/>
            <a:ext cx="27719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доданок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03918" y="1138535"/>
            <a:ext cx="27719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доданок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21077" y="1097592"/>
            <a:ext cx="1634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сума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7671" y="3944204"/>
            <a:ext cx="2606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55+12=67</a:t>
            </a:r>
            <a:endParaRPr lang="ru-RU" sz="4000" dirty="0">
              <a:latin typeface="Propysy" pitchFamily="50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7387" y="2162118"/>
            <a:ext cx="1634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сума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Минус 18"/>
          <p:cNvSpPr/>
          <p:nvPr/>
        </p:nvSpPr>
        <p:spPr>
          <a:xfrm>
            <a:off x="2224586" y="2088107"/>
            <a:ext cx="1446662" cy="114641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694485" y="2244004"/>
            <a:ext cx="27719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доданок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Равно 20"/>
          <p:cNvSpPr/>
          <p:nvPr/>
        </p:nvSpPr>
        <p:spPr>
          <a:xfrm>
            <a:off x="6428095" y="2115403"/>
            <a:ext cx="1651379" cy="109182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075419" y="2203061"/>
            <a:ext cx="27719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доданок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26089" y="3971499"/>
            <a:ext cx="3193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48+42=90</a:t>
            </a:r>
            <a:endParaRPr lang="ru-RU" sz="4000" dirty="0">
              <a:latin typeface="Propysy" pitchFamily="50" charset="-52"/>
            </a:endParaRPr>
          </a:p>
        </p:txBody>
      </p:sp>
      <p:pic>
        <p:nvPicPr>
          <p:cNvPr id="13314" name="Picture 2" descr="Иллюстрация Кексик в стиле академический рисунок, графика,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4603" y="3807725"/>
            <a:ext cx="764275" cy="764275"/>
          </a:xfrm>
          <a:prstGeom prst="rect">
            <a:avLst/>
          </a:prstGeom>
          <a:noFill/>
        </p:spPr>
      </p:pic>
      <p:pic>
        <p:nvPicPr>
          <p:cNvPr id="26" name="Picture 2" descr="Иллюстрация Кексик в стиле академический рисунок, графика,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7851" y="3803433"/>
            <a:ext cx="741271" cy="741271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491320" y="4967786"/>
            <a:ext cx="2388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67-55=</a:t>
            </a:r>
            <a:endParaRPr lang="ru-RU" sz="4000" dirty="0">
              <a:latin typeface="Propysy" pitchFamily="50" charset="-5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33768" y="4995082"/>
            <a:ext cx="2388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12</a:t>
            </a:r>
            <a:endParaRPr lang="ru-RU" sz="4000" dirty="0">
              <a:latin typeface="Propysy" pitchFamily="50" charset="-5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85147" y="4967786"/>
            <a:ext cx="2388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90-42=</a:t>
            </a:r>
            <a:endParaRPr lang="ru-RU" sz="4000" dirty="0">
              <a:latin typeface="Propysy" pitchFamily="50" charset="-5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09482" y="4954139"/>
            <a:ext cx="2388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48</a:t>
            </a:r>
            <a:endParaRPr lang="ru-RU" sz="4000" dirty="0">
              <a:latin typeface="Propysy" pitchFamily="50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8" grpId="0"/>
      <p:bldP spid="19" grpId="0" animBg="1"/>
      <p:bldP spid="20" grpId="0"/>
      <p:bldP spid="22" grpId="0"/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43D8229E-261D-4B19-B1D2-9327D125EE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92" r="41545" b="84948"/>
          <a:stretch/>
        </p:blipFill>
        <p:spPr>
          <a:xfrm>
            <a:off x="176851" y="3557269"/>
            <a:ext cx="11811001" cy="1872124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02.10.2024</a:t>
            </a:fld>
            <a:endParaRPr lang="ru-RU" dirty="0"/>
          </a:p>
        </p:txBody>
      </p:sp>
      <p:sp>
        <p:nvSpPr>
          <p:cNvPr id="7" name="Равно 6"/>
          <p:cNvSpPr/>
          <p:nvPr/>
        </p:nvSpPr>
        <p:spPr>
          <a:xfrm>
            <a:off x="7874758" y="1064526"/>
            <a:ext cx="1651379" cy="109182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2548" y="1138536"/>
            <a:ext cx="3967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зменшуване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91023" y="1152183"/>
            <a:ext cx="3225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від’ємник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412898" y="1070296"/>
            <a:ext cx="2518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різниця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7671" y="3944204"/>
            <a:ext cx="2811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77-24=53</a:t>
            </a:r>
            <a:endParaRPr lang="ru-RU" sz="4000" dirty="0">
              <a:latin typeface="Propysy" pitchFamily="50" charset="-5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26089" y="3971499"/>
            <a:ext cx="3193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68-13=55</a:t>
            </a:r>
            <a:endParaRPr lang="ru-RU" sz="4000" dirty="0">
              <a:latin typeface="Propysy" pitchFamily="50" charset="-52"/>
            </a:endParaRPr>
          </a:p>
        </p:txBody>
      </p:sp>
      <p:pic>
        <p:nvPicPr>
          <p:cNvPr id="13314" name="Picture 2" descr="Иллюстрация Кексик в стиле академический рисунок, графика,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2716" y="3794077"/>
            <a:ext cx="764275" cy="764275"/>
          </a:xfrm>
          <a:prstGeom prst="rect">
            <a:avLst/>
          </a:prstGeom>
          <a:noFill/>
        </p:spPr>
      </p:pic>
      <p:pic>
        <p:nvPicPr>
          <p:cNvPr id="26" name="Picture 2" descr="Иллюстрация Кексик в стиле академический рисунок, графика,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5146" y="3803434"/>
            <a:ext cx="741271" cy="741271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491320" y="4967786"/>
            <a:ext cx="2388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77-53=</a:t>
            </a:r>
            <a:endParaRPr lang="ru-RU" sz="4000" dirty="0">
              <a:latin typeface="Propysy" pitchFamily="50" charset="-5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33768" y="4995082"/>
            <a:ext cx="2388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22</a:t>
            </a:r>
            <a:endParaRPr lang="ru-RU" sz="4000" dirty="0">
              <a:latin typeface="Propysy" pitchFamily="50" charset="-5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85147" y="4967786"/>
            <a:ext cx="2388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13+55=</a:t>
            </a:r>
            <a:endParaRPr lang="ru-RU" sz="4000" dirty="0">
              <a:latin typeface="Propysy" pitchFamily="50" charset="-5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09482" y="4954139"/>
            <a:ext cx="2388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68</a:t>
            </a:r>
            <a:endParaRPr lang="ru-RU" sz="4000" dirty="0">
              <a:latin typeface="Propysy" pitchFamily="50" charset="-52"/>
            </a:endParaRPr>
          </a:p>
        </p:txBody>
      </p:sp>
      <p:sp>
        <p:nvSpPr>
          <p:cNvPr id="25" name="Минус 24"/>
          <p:cNvSpPr/>
          <p:nvPr/>
        </p:nvSpPr>
        <p:spPr>
          <a:xfrm>
            <a:off x="4053385" y="1282890"/>
            <a:ext cx="1214651" cy="81886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 30"/>
          <p:cNvSpPr/>
          <p:nvPr/>
        </p:nvSpPr>
        <p:spPr>
          <a:xfrm>
            <a:off x="7642747" y="1815153"/>
            <a:ext cx="1651379" cy="109182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966437" y="1916457"/>
            <a:ext cx="3225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від’ємник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2011993"/>
            <a:ext cx="3967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зменшуване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4" name="Минус 33"/>
          <p:cNvSpPr/>
          <p:nvPr/>
        </p:nvSpPr>
        <p:spPr>
          <a:xfrm>
            <a:off x="3835021" y="2074460"/>
            <a:ext cx="1214651" cy="81886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154797" y="2011991"/>
            <a:ext cx="2518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різниця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6" name="Равно 35"/>
          <p:cNvSpPr/>
          <p:nvPr/>
        </p:nvSpPr>
        <p:spPr>
          <a:xfrm>
            <a:off x="6755643" y="2661314"/>
            <a:ext cx="1651379" cy="109182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224246" y="2748972"/>
            <a:ext cx="3967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зменшуване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0" y="2748972"/>
            <a:ext cx="3225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від’ємник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9" name="Плюс 38"/>
          <p:cNvSpPr/>
          <p:nvPr/>
        </p:nvSpPr>
        <p:spPr>
          <a:xfrm>
            <a:off x="3193576" y="2756847"/>
            <a:ext cx="1078173" cy="95534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322284" y="2817209"/>
            <a:ext cx="2518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різниця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7" grpId="0"/>
      <p:bldP spid="28" grpId="0"/>
      <p:bldP spid="29" grpId="0"/>
      <p:bldP spid="30" grpId="0"/>
      <p:bldP spid="32" grpId="0"/>
      <p:bldP spid="33" grpId="0"/>
      <p:bldP spid="34" grpId="0" animBg="1"/>
      <p:bldP spid="35" grpId="0"/>
      <p:bldP spid="37" grpId="0"/>
      <p:bldP spid="38" grpId="0"/>
      <p:bldP spid="39" grpId="0" animBg="1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02.10.2024</a:t>
            </a:fld>
            <a:endParaRPr lang="ru-RU"/>
          </a:p>
        </p:txBody>
      </p:sp>
      <p:pic>
        <p:nvPicPr>
          <p:cNvPr id="30724" name="Picture 4" descr="Цукор ARIA 1 к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07223" cy="3207223"/>
          </a:xfrm>
          <a:prstGeom prst="rect">
            <a:avLst/>
          </a:prstGeom>
          <a:noFill/>
        </p:spPr>
      </p:pic>
      <p:pic>
        <p:nvPicPr>
          <p:cNvPr id="30722" name="Picture 2" descr="Миска глубокая, тяжёлая Ø 38см (нержавеющая сталь) BN-611 — Bens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0285" y="2171700"/>
            <a:ext cx="7038975" cy="468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58408E-7 -1.9704E-6 C 0.00143 -0.00809 0.00456 -0.01249 0.00664 -0.01989 C 0.01185 -0.03862 0.0198 -0.06545 0.03022 -0.07747 C 0.0366 -0.09482 0.05328 -0.09991 0.06383 -0.10337 C 0.07229 -0.10939 0.08167 -0.11263 0.09066 -0.1154 C 0.09965 -0.12164 0.10916 -0.12072 0.11867 -0.12326 C 0.14172 -0.12211 0.15801 -0.11979 0.17911 -0.1154 C 0.18497 -0.11101 0.19096 -0.108 0.19708 -0.10546 C 0.20607 -0.09343 0.2161 -0.08094 0.2273 -0.07747 C 0.23486 -0.07077 0.2402 -0.06545 0.24854 -0.06152 C 0.25817 -0.05157 0.25205 -0.05689 0.26755 -0.04764 C 0.26886 -0.04695 0.26964 -0.04463 0.27094 -0.04371 C 0.27237 -0.04255 0.27394 -0.04232 0.27537 -0.04163 C 0.27745 -0.03931 0.28175 -0.03446 0.28331 -0.03168 C 0.28748 -0.02451 0.29048 -0.01572 0.29556 -0.00994 C 0.29712 -0.00555 0.2996 -0.00231 0.30116 0.00208 C 0.30924 0.02567 0.30025 0.00833 0.30793 0.02197 C 0.31028 0.04417 0.31783 0.06476 0.32474 0.08349 C 0.32578 0.0976 0.32812 0.10985 0.33034 0.12327 C 0.33073 0.12581 0.33099 0.12859 0.33138 0.13113 C 0.33203 0.13529 0.33373 0.14316 0.33373 0.14316 C 0.3349 0.15865 0.33711 0.17368 0.3392 0.18895 C 0.33998 0.19427 0.34076 0.19959 0.34154 0.2049 C 0.34219 0.20884 0.34376 0.2167 0.34376 0.2167 C 0.34415 0.22202 0.34428 0.22734 0.3448 0.23266 C 0.34506 0.23474 0.34584 0.23659 0.34597 0.23867 C 0.34727 0.25255 0.34675 0.26688 0.34936 0.2803 C 0.3504 0.29695 0.3504 0.29094 0.3504 0.29834 " pathEditMode="relative" ptsTypes="fffffffffffffffffffffffffffA">
                                      <p:cBhvr>
                                        <p:cTn id="11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02.10.2024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Встав такі цифри, щоб утворились істинні рівності.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3D8229E-261D-4B19-B1D2-9327D125EE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92" r="41545" b="84948"/>
          <a:stretch/>
        </p:blipFill>
        <p:spPr>
          <a:xfrm>
            <a:off x="190499" y="1223502"/>
            <a:ext cx="11811001" cy="187212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BB5149D-A7DE-4EE2-82F3-94653DE89D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92" t="2036" r="41159" b="89359"/>
          <a:stretch/>
        </p:blipFill>
        <p:spPr>
          <a:xfrm>
            <a:off x="260012" y="1307058"/>
            <a:ext cx="400275" cy="4327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DE8401A-8843-4B92-8CF0-AD041D100E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03" t="9930" r="84548" b="81465"/>
          <a:stretch/>
        </p:blipFill>
        <p:spPr>
          <a:xfrm>
            <a:off x="853962" y="1274656"/>
            <a:ext cx="400275" cy="4327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56F8605-713C-41A4-B67A-3A7B05335F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51" t="2036" r="76100" b="89359"/>
          <a:stretch/>
        </p:blipFill>
        <p:spPr>
          <a:xfrm>
            <a:off x="1316451" y="1287571"/>
            <a:ext cx="400275" cy="43270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96241FF-737C-4470-9172-776675BF96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89" t="2036" r="59462" b="89359"/>
          <a:stretch/>
        </p:blipFill>
        <p:spPr>
          <a:xfrm>
            <a:off x="1631724" y="1306030"/>
            <a:ext cx="400275" cy="43270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427865B-3180-4343-8A44-4D35769095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68" t="9930" r="77983" b="81465"/>
          <a:stretch/>
        </p:blipFill>
        <p:spPr>
          <a:xfrm>
            <a:off x="1917700" y="1274656"/>
            <a:ext cx="400275" cy="43270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8E88992-0D97-4131-B94A-624BB34199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445" t="2036" r="33006" b="89359"/>
          <a:stretch/>
        </p:blipFill>
        <p:spPr>
          <a:xfrm>
            <a:off x="2647948" y="1287571"/>
            <a:ext cx="400275" cy="4327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2F4F9B4-DF89-4A52-92DC-0DFF7291A3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12" t="2036" r="50039" b="89359"/>
          <a:stretch/>
        </p:blipFill>
        <p:spPr>
          <a:xfrm>
            <a:off x="611273" y="1969095"/>
            <a:ext cx="400275" cy="43270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9842C9B-AB32-4C85-B72D-94722E52AC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02" t="9930" r="91049" b="81465"/>
          <a:stretch/>
        </p:blipFill>
        <p:spPr>
          <a:xfrm>
            <a:off x="853961" y="1961411"/>
            <a:ext cx="400275" cy="43270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335AF9D-3C2D-4389-BA09-C36E0EBB6A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51" t="2036" r="76100" b="89359"/>
          <a:stretch/>
        </p:blipFill>
        <p:spPr>
          <a:xfrm>
            <a:off x="1337612" y="1973896"/>
            <a:ext cx="400275" cy="43270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AC6A24FC-99A2-40C0-9454-14B76E6358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60" t="2036" r="67291" b="89359"/>
          <a:stretch/>
        </p:blipFill>
        <p:spPr>
          <a:xfrm>
            <a:off x="1647600" y="1981929"/>
            <a:ext cx="400275" cy="43270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13AC107-35F4-41F9-8575-4F3DBBDDBC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68" t="9930" r="77983" b="81465"/>
          <a:stretch/>
        </p:blipFill>
        <p:spPr>
          <a:xfrm>
            <a:off x="1917700" y="1968789"/>
            <a:ext cx="400275" cy="43270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18EB765-BF91-4EE9-95A1-3C77B51642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177" t="2036" r="59274" b="89359"/>
          <a:stretch/>
        </p:blipFill>
        <p:spPr>
          <a:xfrm>
            <a:off x="2286345" y="1982498"/>
            <a:ext cx="400275" cy="43270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883C5444-AFCB-4279-B8C3-C46934110E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12" t="2036" r="50039" b="89359"/>
          <a:stretch/>
        </p:blipFill>
        <p:spPr>
          <a:xfrm>
            <a:off x="594067" y="2662925"/>
            <a:ext cx="400275" cy="43270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09DBD5D6-064A-4DC0-B1CA-640C64AAF2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03" t="9930" r="84548" b="81465"/>
          <a:stretch/>
        </p:blipFill>
        <p:spPr>
          <a:xfrm>
            <a:off x="853960" y="2616627"/>
            <a:ext cx="400275" cy="43270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F93DD3C-93A6-4FEB-A12D-56C0257D06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91" t="2036" r="84260" b="89359"/>
          <a:stretch/>
        </p:blipFill>
        <p:spPr>
          <a:xfrm>
            <a:off x="1329161" y="2649795"/>
            <a:ext cx="400275" cy="43270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A6FD5D8B-4119-4A5B-B030-B963F5C284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68" t="9930" r="77983" b="81465"/>
          <a:stretch/>
        </p:blipFill>
        <p:spPr>
          <a:xfrm>
            <a:off x="1889388" y="2637785"/>
            <a:ext cx="400275" cy="43270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454321C6-45F0-4173-A28E-2CE4B353DB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465" t="2036" r="31986" b="89359"/>
          <a:stretch/>
        </p:blipFill>
        <p:spPr>
          <a:xfrm>
            <a:off x="2345546" y="2666080"/>
            <a:ext cx="400275" cy="43270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5428CD7A-44EF-4543-8363-590609B986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815" t="2036" r="41636" b="89359"/>
          <a:stretch/>
        </p:blipFill>
        <p:spPr>
          <a:xfrm>
            <a:off x="2653246" y="2656243"/>
            <a:ext cx="400275" cy="43270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0A662617-9591-4456-9779-76EB6C331A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512" t="2036" r="23939" b="89359"/>
          <a:stretch/>
        </p:blipFill>
        <p:spPr>
          <a:xfrm>
            <a:off x="4055138" y="1287571"/>
            <a:ext cx="400275" cy="43270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B21DEF9E-21AE-4AF1-879E-8AC6F4918E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02" t="9930" r="91049" b="81465"/>
          <a:stretch/>
        </p:blipFill>
        <p:spPr>
          <a:xfrm>
            <a:off x="4677047" y="1260224"/>
            <a:ext cx="400275" cy="43270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B8673027-1670-4C8E-A5AD-6DEBFC9A5F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51" t="2036" r="76100" b="89359"/>
          <a:stretch/>
        </p:blipFill>
        <p:spPr>
          <a:xfrm>
            <a:off x="5487558" y="1277321"/>
            <a:ext cx="400275" cy="43270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F122BC5E-B6E6-4C4B-8AEE-34D761861B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68" t="9930" r="77983" b="81465"/>
          <a:stretch/>
        </p:blipFill>
        <p:spPr>
          <a:xfrm>
            <a:off x="5770014" y="1274656"/>
            <a:ext cx="400275" cy="43270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45FB914E-CD31-4A6F-8518-A735D9C20E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614" t="2036" r="49837" b="89359"/>
          <a:stretch/>
        </p:blipFill>
        <p:spPr>
          <a:xfrm>
            <a:off x="6181498" y="1287571"/>
            <a:ext cx="400275" cy="43270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B4D4B001-0B9A-448C-94F4-D85708754C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800" t="2036" r="32651" b="89359"/>
          <a:stretch/>
        </p:blipFill>
        <p:spPr>
          <a:xfrm>
            <a:off x="6471706" y="1295881"/>
            <a:ext cx="400275" cy="43270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D80D87E9-F1DF-40BE-B3A5-EA4A7D1C1C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445" t="2036" r="33006" b="89359"/>
          <a:stretch/>
        </p:blipFill>
        <p:spPr>
          <a:xfrm>
            <a:off x="4404388" y="1981928"/>
            <a:ext cx="400275" cy="43270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DCF2E89D-633E-4F44-B474-05282390FC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03" t="9930" r="84548" b="81465"/>
          <a:stretch/>
        </p:blipFill>
        <p:spPr>
          <a:xfrm>
            <a:off x="4724614" y="1954581"/>
            <a:ext cx="400275" cy="43270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76403CF5-9712-4FCC-A3AF-55445A296E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60" t="2036" r="67291" b="89359"/>
          <a:stretch/>
        </p:blipFill>
        <p:spPr>
          <a:xfrm>
            <a:off x="5151749" y="1982498"/>
            <a:ext cx="400275" cy="43270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9E4744D2-8330-44E4-B465-1EB3B618E3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68" t="9930" r="77983" b="81465"/>
          <a:stretch/>
        </p:blipFill>
        <p:spPr>
          <a:xfrm>
            <a:off x="5718839" y="1959697"/>
            <a:ext cx="400275" cy="4327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F18EFAC-36AE-4A39-98A7-7154EB3FD8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785" t="2036" r="40666" b="89359"/>
          <a:stretch/>
        </p:blipFill>
        <p:spPr>
          <a:xfrm>
            <a:off x="6221463" y="1967495"/>
            <a:ext cx="400275" cy="4327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D1944081-8B80-4DC2-9802-7AAB31BE41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037" t="2036" r="14414" b="89359"/>
          <a:stretch/>
        </p:blipFill>
        <p:spPr>
          <a:xfrm>
            <a:off x="6510275" y="1985953"/>
            <a:ext cx="400275" cy="4327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14FC4602-3254-4990-AB44-48557AB79A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512" t="2036" r="23939" b="89359"/>
          <a:stretch/>
        </p:blipFill>
        <p:spPr>
          <a:xfrm>
            <a:off x="4405312" y="2662925"/>
            <a:ext cx="400275" cy="4327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41E99729-042C-43B8-9587-419AA3C937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02" t="9930" r="91049" b="81465"/>
          <a:stretch/>
        </p:blipFill>
        <p:spPr>
          <a:xfrm>
            <a:off x="4684439" y="2630480"/>
            <a:ext cx="400275" cy="43270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11DAA96F-B6EF-4CC7-948E-FB0E252337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92" t="2036" r="41159" b="89359"/>
          <a:stretch/>
        </p:blipFill>
        <p:spPr>
          <a:xfrm>
            <a:off x="5134980" y="2665650"/>
            <a:ext cx="400275" cy="43270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3E06363B-00E8-463F-A93B-272DF4485B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68" t="9930" r="77983" b="81465"/>
          <a:stretch/>
        </p:blipFill>
        <p:spPr>
          <a:xfrm>
            <a:off x="5741925" y="2656807"/>
            <a:ext cx="400275" cy="43270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662AB0A8-6E2D-4011-83A2-9671BE6DB8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18" t="2036" r="84933" b="89359"/>
          <a:stretch/>
        </p:blipFill>
        <p:spPr>
          <a:xfrm>
            <a:off x="6181498" y="2672154"/>
            <a:ext cx="400275" cy="43270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6DC5C469-616E-459A-9716-A7BF4E2A88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44" t="2036" r="59507" b="89359"/>
          <a:stretch/>
        </p:blipFill>
        <p:spPr>
          <a:xfrm>
            <a:off x="6450275" y="2655891"/>
            <a:ext cx="400275" cy="43270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C9D18129-A6C7-47EE-95AE-725AB0F1A4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614" t="2036" r="49837" b="89359"/>
          <a:stretch/>
        </p:blipFill>
        <p:spPr>
          <a:xfrm>
            <a:off x="7907445" y="1297733"/>
            <a:ext cx="400275" cy="432701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B2470E2F-BA7C-4964-8CEE-7BB2161256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03" t="9930" r="84548" b="81465"/>
          <a:stretch/>
        </p:blipFill>
        <p:spPr>
          <a:xfrm>
            <a:off x="8515477" y="1274656"/>
            <a:ext cx="400275" cy="432701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600648CA-4A25-44DF-91D6-6D1AAF80FD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60" t="2036" r="67291" b="89359"/>
          <a:stretch/>
        </p:blipFill>
        <p:spPr>
          <a:xfrm>
            <a:off x="9293548" y="1288264"/>
            <a:ext cx="400275" cy="43270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D3E4C9FE-4383-42F5-A63C-0FF259F694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68" t="9930" r="77983" b="81465"/>
          <a:stretch/>
        </p:blipFill>
        <p:spPr>
          <a:xfrm>
            <a:off x="9505596" y="1295882"/>
            <a:ext cx="400275" cy="43270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A0003065-03C7-418E-AF41-FAAD192E2A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340" t="2036" r="32111" b="89359"/>
          <a:stretch/>
        </p:blipFill>
        <p:spPr>
          <a:xfrm>
            <a:off x="9976173" y="1295882"/>
            <a:ext cx="400275" cy="432701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F3008059-15A4-447B-A02B-7EEEC03E76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198" t="2036" r="24253" b="89359"/>
          <a:stretch/>
        </p:blipFill>
        <p:spPr>
          <a:xfrm>
            <a:off x="10247249" y="1300074"/>
            <a:ext cx="400275" cy="43270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6AF327D5-D9D5-4A6F-A899-41565E02CF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700" t="2036" r="14751" b="89359"/>
          <a:stretch/>
        </p:blipFill>
        <p:spPr>
          <a:xfrm>
            <a:off x="7858388" y="1974590"/>
            <a:ext cx="400275" cy="432701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45DACC92-54CC-41D9-97BB-79597BC166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02" t="9930" r="91049" b="81465"/>
          <a:stretch/>
        </p:blipFill>
        <p:spPr>
          <a:xfrm>
            <a:off x="8464451" y="1936122"/>
            <a:ext cx="400275" cy="432701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0FD691BF-FD3F-4018-9AF0-8C5D226DDD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049" t="2036" r="58402" b="89359"/>
          <a:stretch/>
        </p:blipFill>
        <p:spPr>
          <a:xfrm>
            <a:off x="9293548" y="1985279"/>
            <a:ext cx="400275" cy="43270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30C7CD0F-62E5-4EFF-B070-728271FBD0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68" t="9930" r="77983" b="81465"/>
          <a:stretch/>
        </p:blipFill>
        <p:spPr>
          <a:xfrm>
            <a:off x="9491646" y="1975734"/>
            <a:ext cx="400275" cy="43270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F6702BED-ED5A-46CC-AD9E-5E9539ABEF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340" t="2036" r="32111" b="89359"/>
          <a:stretch/>
        </p:blipFill>
        <p:spPr>
          <a:xfrm>
            <a:off x="9958912" y="1981087"/>
            <a:ext cx="400275" cy="43270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85200C04-6826-4543-8F9D-A969ADB3B2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086" t="2036" r="51365" b="89359"/>
          <a:stretch/>
        </p:blipFill>
        <p:spPr>
          <a:xfrm>
            <a:off x="10229988" y="1985279"/>
            <a:ext cx="400275" cy="43270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6A5CBA48-C490-4523-BE91-CBDF5092DC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785" t="2036" r="40666" b="89359"/>
          <a:stretch/>
        </p:blipFill>
        <p:spPr>
          <a:xfrm>
            <a:off x="8287677" y="2655928"/>
            <a:ext cx="400275" cy="432701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A1377E0D-F1B6-49D6-8C2C-282A46BA2F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03" t="9930" r="84548" b="81465"/>
          <a:stretch/>
        </p:blipFill>
        <p:spPr>
          <a:xfrm>
            <a:off x="8487814" y="2647121"/>
            <a:ext cx="400275" cy="432701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6204C86C-A37A-46BF-9B2A-56ABC9FEE7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049" t="2036" r="58402" b="89359"/>
          <a:stretch/>
        </p:blipFill>
        <p:spPr>
          <a:xfrm>
            <a:off x="8956728" y="2662925"/>
            <a:ext cx="400275" cy="432701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D3A4D30F-5BFD-4981-A9C8-69B2124F56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68" t="9930" r="77983" b="81465"/>
          <a:stretch/>
        </p:blipFill>
        <p:spPr>
          <a:xfrm>
            <a:off x="9505595" y="2637785"/>
            <a:ext cx="400275" cy="432701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E6096EB6-AF61-4B39-8775-1CADD292EA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156" t="2036" r="14295" b="89359"/>
          <a:stretch/>
        </p:blipFill>
        <p:spPr>
          <a:xfrm>
            <a:off x="9998947" y="2655891"/>
            <a:ext cx="400275" cy="43270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EBC75044-FD99-4A57-80AB-1B8DC23202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037" t="2036" r="14414" b="89359"/>
          <a:stretch/>
        </p:blipFill>
        <p:spPr>
          <a:xfrm>
            <a:off x="10354781" y="2664020"/>
            <a:ext cx="400275" cy="432701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AA4BF5D5-91FC-4093-8C33-A15B31974D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385" t="2036" r="68066" b="89359"/>
          <a:stretch/>
        </p:blipFill>
        <p:spPr>
          <a:xfrm>
            <a:off x="576535" y="1306029"/>
            <a:ext cx="400275" cy="432701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9A66C2C4-00AB-4863-AC1B-36754D80E6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605" t="2036" r="23846" b="89359"/>
          <a:stretch/>
        </p:blipFill>
        <p:spPr>
          <a:xfrm>
            <a:off x="2302279" y="1277321"/>
            <a:ext cx="400275" cy="432701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1922FDA8-8A7C-41BC-88A9-B32DA605E8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92" t="2036" r="41159" b="89359"/>
          <a:stretch/>
        </p:blipFill>
        <p:spPr>
          <a:xfrm>
            <a:off x="288134" y="1967761"/>
            <a:ext cx="400275" cy="432701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21FBFA16-AD9D-4240-8FD0-2B18090E8C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51" t="2036" r="76100" b="89359"/>
          <a:stretch/>
        </p:blipFill>
        <p:spPr>
          <a:xfrm>
            <a:off x="2717160" y="1974590"/>
            <a:ext cx="400275" cy="432701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F7593384-78F0-49FF-9A93-2D0D704FEC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92" t="2036" r="41159" b="89359"/>
          <a:stretch/>
        </p:blipFill>
        <p:spPr>
          <a:xfrm>
            <a:off x="275682" y="2655122"/>
            <a:ext cx="400275" cy="432701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9F99B85E-CC3F-484E-87D6-B0ED5176D8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91" t="2036" r="84260" b="89359"/>
          <a:stretch/>
        </p:blipFill>
        <p:spPr>
          <a:xfrm>
            <a:off x="1692744" y="2647121"/>
            <a:ext cx="400275" cy="432701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08D6BA7C-F936-4A2C-80B9-0208DC8B1A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196" t="2036" r="14255" b="89359"/>
          <a:stretch/>
        </p:blipFill>
        <p:spPr>
          <a:xfrm>
            <a:off x="4471334" y="1295881"/>
            <a:ext cx="400275" cy="432701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43CED81D-01E4-4958-8288-ECAD0FD16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86" t="2036" r="67765" b="89359"/>
          <a:stretch/>
        </p:blipFill>
        <p:spPr>
          <a:xfrm>
            <a:off x="5098818" y="1287571"/>
            <a:ext cx="400275" cy="43270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41B10555-EB32-42B2-B2DB-0A2A7DD520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86" t="2036" r="67765" b="89359"/>
          <a:stretch/>
        </p:blipFill>
        <p:spPr>
          <a:xfrm>
            <a:off x="4053263" y="1973896"/>
            <a:ext cx="400275" cy="432701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30850C81-D809-4FAE-AA06-95929A1D4D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51" t="2036" r="76100" b="89359"/>
          <a:stretch/>
        </p:blipFill>
        <p:spPr>
          <a:xfrm>
            <a:off x="5485208" y="1981087"/>
            <a:ext cx="400275" cy="432701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0E570603-057C-4179-951D-FBF220CCB5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445" t="2036" r="33006" b="89359"/>
          <a:stretch/>
        </p:blipFill>
        <p:spPr>
          <a:xfrm>
            <a:off x="4032179" y="2669172"/>
            <a:ext cx="400275" cy="432701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6B4BC994-7121-4C09-B90F-2AA40DB33B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177" t="2036" r="59274" b="89359"/>
          <a:stretch/>
        </p:blipFill>
        <p:spPr>
          <a:xfrm>
            <a:off x="5448580" y="2674603"/>
            <a:ext cx="400275" cy="432701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15F09C1B-EB50-42B4-8CE1-288F2929DE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614" t="2036" r="49837" b="89359"/>
          <a:stretch/>
        </p:blipFill>
        <p:spPr>
          <a:xfrm>
            <a:off x="8242914" y="1297733"/>
            <a:ext cx="400275" cy="432701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A9012466-6DD5-4F3A-BCED-E3ABB934CF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51" t="2036" r="76100" b="89359"/>
          <a:stretch/>
        </p:blipFill>
        <p:spPr>
          <a:xfrm>
            <a:off x="8942909" y="1287570"/>
            <a:ext cx="400275" cy="432701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F0574B15-8FD4-4537-80AB-2CB8EFAAA3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700" t="2036" r="14751" b="89359"/>
          <a:stretch/>
        </p:blipFill>
        <p:spPr>
          <a:xfrm>
            <a:off x="8217165" y="1974590"/>
            <a:ext cx="400275" cy="432701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CD9977A3-B8F2-40AE-BD33-DDA9E09BC6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51" t="2036" r="76100" b="89359"/>
          <a:stretch/>
        </p:blipFill>
        <p:spPr>
          <a:xfrm>
            <a:off x="8902783" y="1972867"/>
            <a:ext cx="400275" cy="432701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7CDB805F-B937-4E0E-AC25-190FE5B5D9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614" t="2036" r="49837" b="89359"/>
          <a:stretch/>
        </p:blipFill>
        <p:spPr>
          <a:xfrm>
            <a:off x="7910210" y="2661767"/>
            <a:ext cx="400275" cy="43270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FD89AA56-D256-423D-98F9-B24C316E5B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60" t="2036" r="67291" b="89359"/>
          <a:stretch/>
        </p:blipFill>
        <p:spPr>
          <a:xfrm>
            <a:off x="9258919" y="2678372"/>
            <a:ext cx="400275" cy="432701"/>
          </a:xfrm>
          <a:prstGeom prst="rect">
            <a:avLst/>
          </a:prstGeom>
        </p:spPr>
      </p:pic>
      <p:pic>
        <p:nvPicPr>
          <p:cNvPr id="2052" name="Picture 4" descr="Яйца куриные, сочетания, состав, рецепты и интеренсные факты!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4118" y="4123850"/>
            <a:ext cx="2428875" cy="1885950"/>
          </a:xfrm>
          <a:prstGeom prst="rect">
            <a:avLst/>
          </a:prstGeom>
          <a:noFill/>
        </p:spPr>
      </p:pic>
      <p:pic>
        <p:nvPicPr>
          <p:cNvPr id="2054" name="Picture 6" descr="Разбитое яйцо - Png (пнг) картинки и иконки без фон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26823" y="4320013"/>
            <a:ext cx="2562225" cy="1781176"/>
          </a:xfrm>
          <a:prstGeom prst="rect">
            <a:avLst/>
          </a:prstGeom>
          <a:noFill/>
        </p:spPr>
      </p:pic>
      <p:pic>
        <p:nvPicPr>
          <p:cNvPr id="86" name="Picture 2" descr="Миска глубокая, тяжёлая Ø 38см (нержавеющая сталь) BN-611 — Bens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17031" y="3918612"/>
            <a:ext cx="4076814" cy="2714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03907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9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0737E-7 -9.89824E-7 C -0.00299 -0.01549 -0.00182 -0.02636 0.00339 -0.03978 C 0.00704 -0.06059 0.01446 -0.08071 0.02684 -0.08742 C 0.03817 -0.10106 0.05054 -0.10453 0.06266 -0.1154 C 0.07516 -0.1265 0.08741 -0.13182 0.10082 -0.13714 C 0.11476 -0.14269 0.12844 -0.15102 0.14225 -0.15703 C 0.15136 -0.16096 0.16856 -0.16929 0.1769 -0.17692 C 0.17989 -0.17969 0.18263 -0.18386 0.18588 -0.18501 C 0.19435 -0.18779 0.20178 -0.19126 0.2105 -0.19288 C 0.22184 -0.19981 0.2346 -0.19357 0.24632 -0.1908 C 0.25284 -0.18316 0.25935 -0.17276 0.26651 -0.16697 C 0.28254 -0.15379 0.27238 -0.16351 0.28436 -0.15518 C 0.28957 -0.15148 0.29348 -0.1457 0.29895 -0.14315 C 0.30546 -0.13552 0.31093 -0.12581 0.31692 -0.11725 C 0.32109 -0.11124 0.32031 -0.11517 0.32474 -0.10731 C 0.32839 -0.10083 0.33034 -0.09459 0.33477 -0.0895 C 0.34037 -0.0747 0.34649 -0.06152 0.35275 -0.04764 C 0.35522 -0.04209 0.356 -0.03654 0.35717 -0.02983 C 0.35757 -0.02775 0.35835 -0.02382 0.35835 -0.02382 " pathEditMode="relative" ptsTypes="ffffffffffffffffffA">
                                      <p:cBhvr>
                                        <p:cTn id="10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511" y="3958401"/>
            <a:ext cx="957294" cy="950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02.10.2024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04B809C1-2FD0-462F-A80E-57EF90439F2D}"/>
              </a:ext>
            </a:extLst>
          </p:cNvPr>
          <p:cNvSpPr/>
          <p:nvPr/>
        </p:nvSpPr>
        <p:spPr>
          <a:xfrm>
            <a:off x="3355596" y="494529"/>
            <a:ext cx="8732066" cy="670242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AutoNum type="arabicPeriod"/>
            </a:pPr>
            <a:r>
              <a:rPr lang="uk-UA" sz="2000" b="1" dirty="0">
                <a:solidFill>
                  <a:schemeClr val="bg1"/>
                </a:solidFill>
              </a:rPr>
              <a:t>У яких одиницях вимірюється кожна величина? </a:t>
            </a:r>
          </a:p>
          <a:p>
            <a:pPr algn="ctr"/>
            <a:r>
              <a:rPr lang="uk-UA" sz="2000" b="1" dirty="0">
                <a:solidFill>
                  <a:schemeClr val="bg1"/>
                </a:solidFill>
              </a:rPr>
              <a:t>З'єднай лінією відповідні пари смужок.</a:t>
            </a: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914" y="5193759"/>
            <a:ext cx="1018345" cy="10264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66763" y="5566489"/>
            <a:ext cx="1346200" cy="4992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Час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34119" y="4336021"/>
            <a:ext cx="5136471" cy="499262"/>
          </a:xfrm>
          <a:prstGeom prst="rect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1 година, 1 доба, 1 тиждень</a:t>
            </a:r>
            <a:endParaRPr lang="ru-RU" sz="3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483128" y="3103379"/>
            <a:ext cx="2838451" cy="499262"/>
          </a:xfrm>
          <a:prstGeom prst="rect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1 см, 1дм, 1 м</a:t>
            </a:r>
            <a:endParaRPr lang="ru-RU" sz="3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483130" y="5568663"/>
            <a:ext cx="2838451" cy="499262"/>
          </a:xfrm>
          <a:prstGeom prst="rect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1 л</a:t>
            </a:r>
            <a:endParaRPr lang="ru-RU" sz="3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483128" y="1811968"/>
            <a:ext cx="2838451" cy="499262"/>
          </a:xfrm>
          <a:prstGeom prst="rect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1 кг</a:t>
            </a:r>
            <a:endParaRPr lang="ru-RU" sz="3200" b="1" dirty="0"/>
          </a:p>
        </p:txBody>
      </p:sp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39333" l="0" r="99750">
                        <a14:foregroundMark x1="37500" y1="20000" x2="37500" y2="20000"/>
                        <a14:foregroundMark x1="45250" y1="22000" x2="45250" y2="22000"/>
                        <a14:foregroundMark x1="36750" y1="23667" x2="36750" y2="23667"/>
                        <a14:foregroundMark x1="43500" y1="25333" x2="43500" y2="25333"/>
                        <a14:foregroundMark x1="38500" y1="13333" x2="38500" y2="13333"/>
                        <a14:foregroundMark x1="49250" y1="15667" x2="49250" y2="1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67" t="8483" r="23584" b="58850"/>
          <a:stretch/>
        </p:blipFill>
        <p:spPr bwMode="auto">
          <a:xfrm>
            <a:off x="707636" y="1969051"/>
            <a:ext cx="2400300" cy="8196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424006" y="1773004"/>
            <a:ext cx="1857676" cy="4992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Довжина</a:t>
            </a:r>
            <a:endParaRPr lang="ru-RU" sz="32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694447" y="3064746"/>
            <a:ext cx="1924564" cy="4992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Маса</a:t>
            </a:r>
            <a:endParaRPr lang="ru-RU" sz="3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445842" y="4336021"/>
            <a:ext cx="1924564" cy="4992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Місткість</a:t>
            </a:r>
            <a:endParaRPr lang="ru-RU" sz="3200" b="1" dirty="0"/>
          </a:p>
        </p:txBody>
      </p:sp>
      <p:pic>
        <p:nvPicPr>
          <p:cNvPr id="3076" name="Picture 4" descr="ÐÐ°ÑÑÐ¸Ð½ÐºÐ¸ Ð¿Ð¾ Ð·Ð°Ð¿ÑÐ¾ÑÑ ÐºÐ»Ð¸Ð¿Ð°ÑÑ Ð²ÐµÑÑ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842" y="2832305"/>
            <a:ext cx="1428750" cy="1190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 стрелкой 13"/>
          <p:cNvCxnSpPr>
            <a:stCxn id="15" idx="3"/>
            <a:endCxn id="11" idx="1"/>
          </p:cNvCxnSpPr>
          <p:nvPr/>
        </p:nvCxnSpPr>
        <p:spPr>
          <a:xfrm>
            <a:off x="4281682" y="2022635"/>
            <a:ext cx="3201446" cy="13303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6" idx="3"/>
            <a:endCxn id="13" idx="1"/>
          </p:cNvCxnSpPr>
          <p:nvPr/>
        </p:nvCxnSpPr>
        <p:spPr>
          <a:xfrm flipV="1">
            <a:off x="5619011" y="2061599"/>
            <a:ext cx="1864117" cy="12527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2" idx="1"/>
          </p:cNvCxnSpPr>
          <p:nvPr/>
        </p:nvCxnSpPr>
        <p:spPr>
          <a:xfrm>
            <a:off x="4372902" y="4591898"/>
            <a:ext cx="3110228" cy="12263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0" idx="1"/>
          </p:cNvCxnSpPr>
          <p:nvPr/>
        </p:nvCxnSpPr>
        <p:spPr>
          <a:xfrm flipV="1">
            <a:off x="5512963" y="4585652"/>
            <a:ext cx="821156" cy="12242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38491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02.10.2024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47071" y="1261364"/>
            <a:ext cx="2090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дм=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5310" y="2025638"/>
            <a:ext cx="1688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м=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07883" y="1302306"/>
            <a:ext cx="1984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 см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89269" y="2039286"/>
            <a:ext cx="24416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дм=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27502" y="2011991"/>
            <a:ext cx="2335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100 см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39333" l="0" r="99750">
                        <a14:foregroundMark x1="37500" y1="20000" x2="37500" y2="20000"/>
                        <a14:foregroundMark x1="45250" y1="22000" x2="45250" y2="22000"/>
                        <a14:foregroundMark x1="36750" y1="23667" x2="36750" y2="23667"/>
                        <a14:foregroundMark x1="43500" y1="25333" x2="43500" y2="25333"/>
                        <a14:foregroundMark x1="38500" y1="13333" x2="38500" y2="13333"/>
                        <a14:foregroundMark x1="49250" y1="15667" x2="49250" y2="1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67" t="8483" r="23584" b="58850"/>
          <a:stretch/>
        </p:blipFill>
        <p:spPr bwMode="auto">
          <a:xfrm>
            <a:off x="3232471" y="276729"/>
            <a:ext cx="5665869" cy="10880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3D8229E-261D-4B19-B1D2-9327D125EE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92" r="41545" b="84948"/>
          <a:stretch/>
        </p:blipFill>
        <p:spPr>
          <a:xfrm>
            <a:off x="0" y="4985876"/>
            <a:ext cx="11811001" cy="18721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7545" y="5322628"/>
            <a:ext cx="4640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5дм  45см</a:t>
            </a:r>
            <a:endParaRPr lang="ru-RU" sz="4000" dirty="0">
              <a:latin typeface="Propysy" pitchFamily="50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6601" y="5977720"/>
            <a:ext cx="4640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10дм  1м</a:t>
            </a:r>
            <a:endParaRPr lang="ru-RU" sz="4000" dirty="0">
              <a:latin typeface="Propysy" pitchFamily="50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40739" y="5349923"/>
            <a:ext cx="4640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80см=  дм</a:t>
            </a:r>
            <a:endParaRPr lang="ru-RU" sz="4000" dirty="0">
              <a:latin typeface="Propysy" pitchFamily="50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99795" y="5986341"/>
            <a:ext cx="4640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atin typeface="Propysy" pitchFamily="50" charset="-52"/>
              </a:rPr>
              <a:t>70дм=  м</a:t>
            </a:r>
            <a:endParaRPr lang="ru-RU" sz="4000" dirty="0">
              <a:latin typeface="Propysy" pitchFamily="50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7512" y="3035574"/>
            <a:ext cx="37435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40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см=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дм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5626" y="4004566"/>
            <a:ext cx="37981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дм=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см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46365" y="3035574"/>
            <a:ext cx="47398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м=   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дм=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см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41398" y="3977269"/>
            <a:ext cx="58589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65с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м=    дм    см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02.10.2024</a:t>
            </a:fld>
            <a:endParaRPr lang="ru-RU"/>
          </a:p>
        </p:txBody>
      </p:sp>
      <p:pic>
        <p:nvPicPr>
          <p:cNvPr id="32770" name="Picture 2" descr="Борошно доставка продуктів від магазину Кал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70" y="0"/>
            <a:ext cx="3539319" cy="3539319"/>
          </a:xfrm>
          <a:prstGeom prst="rect">
            <a:avLst/>
          </a:prstGeom>
          <a:noFill/>
        </p:spPr>
      </p:pic>
      <p:pic>
        <p:nvPicPr>
          <p:cNvPr id="3" name="Picture 2" descr="Миска глубокая, тяжёлая Ø 38см (нержавеющая сталь) BN-611 — Bens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0285" y="2171700"/>
            <a:ext cx="7038975" cy="468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0436E-6 2.31267E-7 C 0.00534 -0.01387 0.01498 -0.02035 0.02358 -0.02567 C 0.0452 -0.03931 0.06813 -0.04926 0.09066 -0.0555 C 0.10916 -0.05435 0.12193 -0.05319 0.13886 -0.04764 C 0.1455 -0.04001 0.15163 -0.03284 0.15788 -0.02382 C 0.16139 -0.01873 0.16621 -0.01596 0.16908 -0.00971 C 0.17182 -0.00393 0.17403 0.00255 0.1769 0.0081 C 0.18015 0.01434 0.18432 0.01897 0.18706 0.0259 C 0.18888 0.03053 0.19044 0.03562 0.19266 0.03978 C 0.19422 0.04302 0.19669 0.04464 0.19826 0.04787 C 0.20047 0.05204 0.20164 0.05759 0.20386 0.06175 C 0.20542 0.06476 0.20777 0.06661 0.20946 0.06961 C 0.22809 0.10268 0.24554 0.13876 0.26208 0.17507 C 0.26339 0.1827 0.2656 0.18525 0.26873 0.19103 C 0.27094 0.20213 0.27641 0.21647 0.2811 0.22479 C 0.28371 0.23774 0.28032 0.22317 0.2867 0.24075 C 0.28801 0.24445 0.28905 0.24861 0.29009 0.25255 C 0.29061 0.2544 0.29061 0.25671 0.29113 0.25856 C 0.29244 0.26272 0.29569 0.27058 0.29569 0.27058 C 0.29712 0.28169 0.30077 0.29001 0.30351 0.30042 C 0.30689 0.31337 0.30911 0.32771 0.30911 0.34205 " pathEditMode="relative" ptsTypes="ffffffffffffffffffffA">
                                      <p:cBhvr>
                                        <p:cTn id="14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pPr/>
              <a:t>02.10.2024</a:t>
            </a:fld>
            <a:endParaRPr lang="ru-RU"/>
          </a:p>
        </p:txBody>
      </p:sp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524" y="0"/>
            <a:ext cx="1996314" cy="20122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1406" y="333318"/>
            <a:ext cx="25151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доба=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0463" y="1261365"/>
            <a:ext cx="3068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місяць=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093879"/>
            <a:ext cx="1922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</a:t>
            </a:r>
            <a:r>
              <a:rPr lang="ru-RU" sz="5400" b="1" cap="none" spc="0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рік=</a:t>
            </a:r>
            <a:endParaRPr lang="ru-RU" sz="5400" b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0047" y="2052935"/>
            <a:ext cx="1697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295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</a:t>
            </a:r>
            <a:r>
              <a:rPr lang="ru-RU" sz="5400" b="1" cap="none" spc="0" dirty="0" err="1" smtClean="0">
                <a:ln w="1905"/>
                <a:solidFill>
                  <a:srgbClr val="295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хв=</a:t>
            </a:r>
            <a:endParaRPr lang="ru-RU" sz="5400" b="1" cap="none" spc="0" dirty="0">
              <a:ln w="1905"/>
              <a:solidFill>
                <a:srgbClr val="295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25386" y="2052935"/>
            <a:ext cx="20336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BA1CB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</a:t>
            </a:r>
            <a:r>
              <a:rPr lang="ru-RU" sz="5400" b="1" cap="none" spc="0" dirty="0" err="1" smtClean="0">
                <a:ln w="1905"/>
                <a:solidFill>
                  <a:srgbClr val="BA1CB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год=</a:t>
            </a:r>
            <a:endParaRPr lang="ru-RU" sz="5400" b="1" cap="none" spc="0" dirty="0">
              <a:ln w="1905"/>
              <a:solidFill>
                <a:srgbClr val="BA1CB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45706" y="333318"/>
            <a:ext cx="2040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24 год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23377" y="1234070"/>
            <a:ext cx="5291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31(30) </a:t>
            </a:r>
            <a:r>
              <a:rPr lang="ru-RU" sz="5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діб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28(29)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96786" y="2052935"/>
            <a:ext cx="37940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365(366)</a:t>
            </a:r>
            <a:r>
              <a:rPr lang="uk-UA" sz="54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діб</a:t>
            </a:r>
            <a:endParaRPr lang="ru-RU" sz="5400" b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87653" y="2080232"/>
            <a:ext cx="1334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295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60 с</a:t>
            </a:r>
            <a:endParaRPr lang="ru-RU" sz="5400" b="1" cap="none" spc="0" dirty="0">
              <a:ln w="1905"/>
              <a:solidFill>
                <a:srgbClr val="295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522423" y="2080232"/>
            <a:ext cx="1547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BA1CB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60хв</a:t>
            </a:r>
            <a:endParaRPr lang="ru-RU" sz="5400" b="1" cap="none" spc="0" dirty="0">
              <a:ln w="1905"/>
              <a:solidFill>
                <a:srgbClr val="BA1CB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5842" name="Picture 2" descr="20. Рух Землі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433" y="3424390"/>
            <a:ext cx="3261578" cy="1874567"/>
          </a:xfrm>
          <a:prstGeom prst="rect">
            <a:avLst/>
          </a:prstGeom>
          <a:noFill/>
        </p:spPr>
      </p:pic>
      <p:pic>
        <p:nvPicPr>
          <p:cNvPr id="35844" name="Picture 4" descr="20. Рух Землі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1098" y="3531311"/>
            <a:ext cx="2647950" cy="1724025"/>
          </a:xfrm>
          <a:prstGeom prst="rect">
            <a:avLst/>
          </a:prstGeom>
          <a:noFill/>
        </p:spPr>
      </p:pic>
      <p:pic>
        <p:nvPicPr>
          <p:cNvPr id="35846" name="Picture 6" descr="Тема 1 | Сайт викладача фізик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94608" y="3248143"/>
            <a:ext cx="2857500" cy="2057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1146</TotalTime>
  <Words>259</Words>
  <Application>Microsoft Office PowerPoint</Application>
  <PresentationFormat>Произвольный</PresentationFormat>
  <Paragraphs>116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Пользователь Windows</cp:lastModifiedBy>
  <cp:revision>403</cp:revision>
  <dcterms:created xsi:type="dcterms:W3CDTF">2018-01-05T16:38:53Z</dcterms:created>
  <dcterms:modified xsi:type="dcterms:W3CDTF">2024-10-02T11:56:50Z</dcterms:modified>
</cp:coreProperties>
</file>