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8" r:id="rId3"/>
    <p:sldId id="305" r:id="rId4"/>
    <p:sldId id="290" r:id="rId5"/>
    <p:sldId id="352" r:id="rId6"/>
    <p:sldId id="356" r:id="rId7"/>
    <p:sldId id="341" r:id="rId8"/>
    <p:sldId id="343" r:id="rId9"/>
    <p:sldId id="344" r:id="rId10"/>
    <p:sldId id="277" r:id="rId11"/>
    <p:sldId id="357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44C"/>
    <a:srgbClr val="0F3187"/>
    <a:srgbClr val="B2220A"/>
    <a:srgbClr val="5B8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104" d="100"/>
          <a:sy n="10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4DAE2-9B00-43B5-A034-62BDE1820EE0}" type="datetimeFigureOut">
              <a:rPr lang="uk-UA" smtClean="0"/>
              <a:t>17.11.2024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5AD61-B830-490B-B442-4F7A2306CEA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920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1B95B2-A95D-D201-AFF1-7ED6EA4E3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E5C64-7C0A-9DE4-19D2-748CFB4E4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0F31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F2551F-6158-2508-10F5-164DBEA1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B222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7A9DC-16CE-2F48-D411-F90ECBBD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517AB-C880-05F1-B457-35044364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65AED-40F6-2F0E-FB5A-BE748E81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5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B14D8-F247-41E0-D377-6BB8842F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30AF41-2C56-404E-F13A-824A8887B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6E2EF0-B45A-BE32-57B6-B1347AAD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16F66E-C556-E3B8-7B31-0FD54123F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39993-4E2D-BBA4-D639-CB640F79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30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B065BA-F926-5FD0-5678-DF6BAD051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13FEBE-2FEA-66F0-637A-45BA94835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8A7CE6-3990-98D5-3432-3042FAD3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DACD99-FA7A-EA70-8C22-2279E4C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D339-F955-C2BA-0A0A-7B9E519C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81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9B040-B387-1CAC-325D-18764E34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A5386-C660-E45B-44C4-43AB1595C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3E344-205E-671F-AF2C-E1B54717F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E1867-8F8B-BFF3-CC0C-026B575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12D5F-4C12-1F43-1F33-C9A65A38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85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8C02A-A011-1173-B82B-E54B0F7A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B7844-FAC2-9C7E-7FC9-0D472088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37676-FB92-8060-5879-C06AA16D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CCDCDE-4F03-2AB2-2F25-32C144C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0F9D81-62AE-6AA0-7125-BB15C5B32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14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3D062-4425-9D60-8860-52D7788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1E99D-ADFD-F3BB-8C51-492941D09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7EF27E-A528-0BC6-27A5-DC9B594E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DAC4A9-3E73-AD92-7B86-05A1A862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DA6579-D497-3F7E-E4C0-6DF21BBD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0233-4FE4-9507-8C5D-00E07611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0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E4343-2D39-2A67-F5CE-DAB69296D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0264FF-12C9-1576-6585-BD872E875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53080B-9435-C377-D8D2-9EF982CC6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C746C8-1D45-9982-DAC9-809C2177C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47FBD6-3F82-4ECD-55A4-21ABF61B56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60F596-5724-1000-BF04-1356D13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3BF29E-1967-2D5B-F360-095290C6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E94024-10EB-8E88-A180-DEEE73E8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F7E27-131A-C1A8-7E9F-5D12D7A72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1BDBAA-B2A3-13F9-3EAD-FF8CC6F8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FB9A4-76A8-0A34-E74D-9B691C5E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84BE3-03E7-060D-3855-36E671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389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C6ACB9-A759-9B7D-8A23-B7C1F124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54224-1FFB-E129-775C-5B80F84C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37E5B-B512-BA59-8077-98661598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74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C690-56A1-B502-1BE4-91C1FF16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8ECEB9-3575-7275-55A4-D5E4FA764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A71A8D-F1E6-5842-A870-DDCE63B96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8E596-85AF-62E4-B613-990663CC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2EA5A0-15D6-3596-E59E-783FFAD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598C-17E3-A727-DD78-E9AA793F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54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08C2F-0CAA-C674-6E6C-B1662325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513C53-054C-2F1E-26CA-8C8D73DA0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6E5D19-1074-F7E1-9CAA-9AC3BE71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070542-28BA-C4AE-D59D-83DF59CD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2747B3-E881-7CE4-EA4C-12CF3330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044392-C8A2-346F-B842-4696A1D7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957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00F3D-1198-7FB6-6AD0-E1BE3356C18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74F1F-D43E-933E-020D-1AA065D0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ru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AF68E-BFC0-624F-412A-19607A85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231973-D871-0356-AFEB-F078BEE81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D822-E1D6-4A37-BD16-9B04252F3360}" type="datetimeFigureOut">
              <a:rPr lang="ru-UA" smtClean="0"/>
              <a:t>11/17/2024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9EF2B-0101-C21C-E784-DB1DB6DAD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9B8C0-9231-7967-3808-B3180809E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68D9-33DA-4284-A555-419477651C20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526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BT-yh7J2WA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SBT-yh7J2WA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image" Target="../media/image19.jpg"/><Relationship Id="rId7" Type="http://schemas.openxmlformats.org/officeDocument/2006/relationships/hyperlink" Target="https://youtu.be/SBT-yh7J2WA" TargetMode="Externa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SBT-yh7J2WA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BT-yh7J2WA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SBT-yh7J2WA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SBT-yh7J2WA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SBT-yh7J2WA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youtu.be/SBT-yh7J2WA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SBT-yh7J2WA" TargetMode="Externa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g"/><Relationship Id="rId7" Type="http://schemas.openxmlformats.org/officeDocument/2006/relationships/hyperlink" Target="https://youtu.be/SBT-yh7J2WA" TargetMode="External"/><Relationship Id="rId2" Type="http://schemas.openxmlformats.org/officeDocument/2006/relationships/hyperlink" Target="https://www.youtube.com/channel/UCYtu9EnlIk3Nph-Yj_nHd6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9350CBA-0C80-4B10-A32D-17CAC449B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520" y="1173910"/>
            <a:ext cx="8474696" cy="3224678"/>
          </a:xfrm>
          <a:solidFill>
            <a:schemeClr val="accent4">
              <a:lumMod val="40000"/>
              <a:lumOff val="60000"/>
              <a:alpha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anchor="t">
            <a:normAutofit/>
          </a:bodyPr>
          <a:lstStyle/>
          <a:p>
            <a:r>
              <a:rPr lang="uk-UA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Нерівномірний рух. Середня швидкість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BD6137C3-2CED-4F5E-894C-2AD30BAF2D52}"/>
              </a:ext>
            </a:extLst>
          </p:cNvPr>
          <p:cNvSpPr/>
          <p:nvPr/>
        </p:nvSpPr>
        <p:spPr>
          <a:xfrm>
            <a:off x="11166307" y="103810"/>
            <a:ext cx="930442" cy="93044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C4429DFF-99A5-4486-9CD3-27DA2B3C7EE9}"/>
              </a:ext>
            </a:extLst>
          </p:cNvPr>
          <p:cNvGrpSpPr/>
          <p:nvPr/>
        </p:nvGrpSpPr>
        <p:grpSpPr>
          <a:xfrm>
            <a:off x="3671889" y="103810"/>
            <a:ext cx="6012581" cy="857013"/>
            <a:chOff x="6179419" y="6024791"/>
            <a:chExt cx="6012581" cy="8570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142EC-50F5-4E29-9C8C-1589C6DC684E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Рисунок 7">
              <a:hlinkClick r:id="rId2"/>
              <a:extLst>
                <a:ext uri="{FF2B5EF4-FFF2-40B4-BE49-F238E27FC236}">
                  <a16:creationId xmlns:a16="http://schemas.microsoft.com/office/drawing/2014/main" id="{B76D9281-49F4-404F-8485-9608E77A6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2" name="Picture 2" descr="НУШ і перші класи | Черкаська спеціалізована школа №3">
            <a:extLst>
              <a:ext uri="{FF2B5EF4-FFF2-40B4-BE49-F238E27FC236}">
                <a16:creationId xmlns:a16="http://schemas.microsoft.com/office/drawing/2014/main" id="{321A3BE2-5E28-45D6-867B-9C25DA4F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3" y="0"/>
            <a:ext cx="1893805" cy="18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ілка: п’ятикутник 12">
            <a:extLst>
              <a:ext uri="{FF2B5EF4-FFF2-40B4-BE49-F238E27FC236}">
                <a16:creationId xmlns:a16="http://schemas.microsoft.com/office/drawing/2014/main" id="{E29E717D-27AD-4689-B97D-8020C5A53F53}"/>
              </a:ext>
            </a:extLst>
          </p:cNvPr>
          <p:cNvSpPr/>
          <p:nvPr/>
        </p:nvSpPr>
        <p:spPr>
          <a:xfrm>
            <a:off x="0" y="1893805"/>
            <a:ext cx="2117520" cy="565608"/>
          </a:xfrm>
          <a:prstGeom prst="homePlate">
            <a:avLst>
              <a:gd name="adj" fmla="val 35000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Урок 14</a:t>
            </a:r>
          </a:p>
        </p:txBody>
      </p:sp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EA7FDF34-9E97-EEF5-F5E5-785E21631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2" y="5307337"/>
            <a:ext cx="3975520" cy="15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6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60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accel="42000" fill="hold" grpId="0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accel="4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" grpId="0" animBg="1"/>
          <p:bldP spid="13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7D915-3F2D-A223-052C-82209BCB3F63}"/>
              </a:ext>
            </a:extLst>
          </p:cNvPr>
          <p:cNvSpPr txBox="1"/>
          <p:nvPr/>
        </p:nvSpPr>
        <p:spPr>
          <a:xfrm>
            <a:off x="265164" y="2237239"/>
            <a:ext cx="1174458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i="1" dirty="0"/>
              <a:t>Хлопчик </a:t>
            </a:r>
            <a:r>
              <a:rPr lang="ru-RU" sz="2000" b="1" i="1" dirty="0" err="1"/>
              <a:t>вийшов</a:t>
            </a:r>
            <a:r>
              <a:rPr lang="ru-RU" sz="2000" b="1" i="1" dirty="0"/>
              <a:t> </a:t>
            </a:r>
            <a:r>
              <a:rPr lang="ru-RU" sz="2000" b="1" i="1" dirty="0" err="1"/>
              <a:t>зі</a:t>
            </a:r>
            <a:r>
              <a:rPr lang="ru-RU" sz="2000" b="1" i="1" dirty="0"/>
              <a:t> </a:t>
            </a:r>
            <a:r>
              <a:rPr lang="ru-RU" sz="2000" b="1" i="1" dirty="0" err="1"/>
              <a:t>школи</a:t>
            </a:r>
            <a:r>
              <a:rPr lang="ru-RU" sz="2000" b="1" i="1" dirty="0"/>
              <a:t> та </a:t>
            </a:r>
            <a:r>
              <a:rPr lang="ru-RU" sz="2000" b="1" i="1" dirty="0" err="1"/>
              <a:t>пішов</a:t>
            </a:r>
            <a:r>
              <a:rPr lang="ru-RU" sz="2000" b="1" i="1" dirty="0"/>
              <a:t> </a:t>
            </a:r>
            <a:r>
              <a:rPr lang="ru-RU" sz="2000" b="1" i="1" dirty="0" err="1"/>
              <a:t>додому</a:t>
            </a:r>
            <a:r>
              <a:rPr lang="ru-RU" sz="2000" b="1" i="1" dirty="0"/>
              <a:t>. Перший </a:t>
            </a:r>
            <a:r>
              <a:rPr lang="ru-RU" sz="2000" b="1" i="1" dirty="0" err="1"/>
              <a:t>кілометр</a:t>
            </a:r>
            <a:r>
              <a:rPr lang="ru-RU" sz="2000" b="1" i="1" dirty="0"/>
              <a:t> шляху </a:t>
            </a:r>
            <a:r>
              <a:rPr lang="ru-RU" sz="2000" b="1" i="1" dirty="0" err="1"/>
              <a:t>він</a:t>
            </a:r>
            <a:r>
              <a:rPr lang="ru-RU" sz="2000" b="1" i="1" dirty="0"/>
              <a:t> </a:t>
            </a:r>
            <a:r>
              <a:rPr lang="ru-RU" sz="2000" b="1" i="1" dirty="0" err="1"/>
              <a:t>подолав</a:t>
            </a:r>
            <a:r>
              <a:rPr lang="ru-RU" sz="2000" b="1" i="1" dirty="0"/>
              <a:t> за 0,2 год, а </a:t>
            </a:r>
            <a:r>
              <a:rPr lang="ru-RU" sz="2000" b="1" i="1" dirty="0" err="1"/>
              <a:t>решту</a:t>
            </a:r>
            <a:r>
              <a:rPr lang="ru-RU" sz="2000" b="1" i="1" dirty="0"/>
              <a:t> 2 км </a:t>
            </a:r>
            <a:r>
              <a:rPr lang="ru-RU" sz="2000" b="1" i="1" dirty="0" err="1"/>
              <a:t>його</a:t>
            </a:r>
            <a:r>
              <a:rPr lang="ru-RU" sz="2000" b="1" i="1" dirty="0"/>
              <a:t> </a:t>
            </a:r>
            <a:r>
              <a:rPr lang="ru-RU" sz="2000" b="1" i="1" dirty="0" err="1"/>
              <a:t>підвіз</a:t>
            </a:r>
            <a:r>
              <a:rPr lang="ru-RU" sz="2000" b="1" i="1" dirty="0"/>
              <a:t> на </a:t>
            </a:r>
            <a:r>
              <a:rPr lang="ru-RU" sz="2000" b="1" i="1" dirty="0" err="1"/>
              <a:t>велосипеді</a:t>
            </a:r>
            <a:r>
              <a:rPr lang="ru-RU" sz="2000" b="1" i="1" dirty="0"/>
              <a:t> друг, </a:t>
            </a:r>
            <a:r>
              <a:rPr lang="ru-RU" sz="2000" b="1" i="1" dirty="0" err="1"/>
              <a:t>витративши</a:t>
            </a:r>
            <a:r>
              <a:rPr lang="ru-RU" sz="2000" b="1" i="1" dirty="0"/>
              <a:t> на </a:t>
            </a:r>
            <a:r>
              <a:rPr lang="ru-RU" sz="2000" b="1" i="1" dirty="0" err="1"/>
              <a:t>це</a:t>
            </a:r>
            <a:r>
              <a:rPr lang="ru-RU" sz="2000" b="1" i="1" dirty="0"/>
              <a:t> 0,1 год. </a:t>
            </a:r>
            <a:r>
              <a:rPr lang="ru-RU" sz="2000" b="1" i="1" dirty="0" err="1"/>
              <a:t>Із</a:t>
            </a:r>
            <a:r>
              <a:rPr lang="ru-RU" sz="2000" b="1" i="1" dirty="0"/>
              <a:t> </a:t>
            </a:r>
            <a:r>
              <a:rPr lang="ru-RU" sz="2000" b="1" i="1" dirty="0" err="1"/>
              <a:t>якою</a:t>
            </a:r>
            <a:r>
              <a:rPr lang="ru-RU" sz="2000" b="1" i="1" dirty="0"/>
              <a:t> </a:t>
            </a:r>
            <a:r>
              <a:rPr lang="ru-RU" sz="2000" b="1" i="1" dirty="0" err="1"/>
              <a:t>середньою</a:t>
            </a:r>
            <a:r>
              <a:rPr lang="ru-RU" sz="2000" b="1" i="1" dirty="0"/>
              <a:t> </a:t>
            </a:r>
            <a:r>
              <a:rPr lang="ru-RU" sz="2000" b="1" i="1" dirty="0" err="1"/>
              <a:t>швидкістю</a:t>
            </a:r>
            <a:r>
              <a:rPr lang="ru-RU" sz="2000" b="1" i="1" dirty="0"/>
              <a:t> </a:t>
            </a:r>
            <a:r>
              <a:rPr lang="ru-RU" sz="2000" b="1" i="1" dirty="0" err="1"/>
              <a:t>рухався</a:t>
            </a:r>
            <a:r>
              <a:rPr lang="ru-RU" sz="2000" b="1" i="1" dirty="0"/>
              <a:t> хлопчик?</a:t>
            </a:r>
            <a:endParaRPr lang="uk-UA" sz="2000" b="1" i="1" dirty="0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EDBB9B5-103C-44F5-9F09-B345404B1482}"/>
              </a:ext>
            </a:extLst>
          </p:cNvPr>
          <p:cNvGrpSpPr/>
          <p:nvPr/>
        </p:nvGrpSpPr>
        <p:grpSpPr>
          <a:xfrm>
            <a:off x="3208943" y="-497311"/>
            <a:ext cx="5520278" cy="2678838"/>
            <a:chOff x="3699137" y="-582152"/>
            <a:chExt cx="5520278" cy="2678838"/>
          </a:xfrm>
        </p:grpSpPr>
        <p:pic>
          <p:nvPicPr>
            <p:cNvPr id="3076" name="Picture 4" descr="Premium Vector | Hanging wooden frame with golden chain signboard in  cartoon style">
              <a:extLst>
                <a:ext uri="{FF2B5EF4-FFF2-40B4-BE49-F238E27FC236}">
                  <a16:creationId xmlns:a16="http://schemas.microsoft.com/office/drawing/2014/main" id="{30FF1F3E-3967-4A4E-AA8E-EF64D7858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137" y="-582152"/>
              <a:ext cx="5520278" cy="267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0CCB26-8783-43A6-9EF8-755B46063B3F}"/>
                </a:ext>
              </a:extLst>
            </p:cNvPr>
            <p:cNvSpPr txBox="1"/>
            <p:nvPr/>
          </p:nvSpPr>
          <p:spPr>
            <a:xfrm rot="196751">
              <a:off x="4502140" y="995086"/>
              <a:ext cx="3914272" cy="584775"/>
            </a:xfrm>
            <a:custGeom>
              <a:avLst/>
              <a:gdLst>
                <a:gd name="connsiteX0" fmla="*/ 0 w 2297908"/>
                <a:gd name="connsiteY0" fmla="*/ 0 h 646331"/>
                <a:gd name="connsiteX1" fmla="*/ 2297908 w 2297908"/>
                <a:gd name="connsiteY1" fmla="*/ 0 h 646331"/>
                <a:gd name="connsiteX2" fmla="*/ 2297908 w 2297908"/>
                <a:gd name="connsiteY2" fmla="*/ 646331 h 646331"/>
                <a:gd name="connsiteX3" fmla="*/ 0 w 2297908"/>
                <a:gd name="connsiteY3" fmla="*/ 646331 h 646331"/>
                <a:gd name="connsiteX4" fmla="*/ 0 w 2297908"/>
                <a:gd name="connsiteY4" fmla="*/ 0 h 646331"/>
                <a:gd name="connsiteX0" fmla="*/ 0 w 2297908"/>
                <a:gd name="connsiteY0" fmla="*/ 0 h 646331"/>
                <a:gd name="connsiteX1" fmla="*/ 2297908 w 2297908"/>
                <a:gd name="connsiteY1" fmla="*/ 0 h 646331"/>
                <a:gd name="connsiteX2" fmla="*/ 2294731 w 2297908"/>
                <a:gd name="connsiteY2" fmla="*/ 280572 h 646331"/>
                <a:gd name="connsiteX3" fmla="*/ 2297908 w 2297908"/>
                <a:gd name="connsiteY3" fmla="*/ 646331 h 646331"/>
                <a:gd name="connsiteX4" fmla="*/ 0 w 2297908"/>
                <a:gd name="connsiteY4" fmla="*/ 646331 h 646331"/>
                <a:gd name="connsiteX5" fmla="*/ 0 w 2297908"/>
                <a:gd name="connsiteY5" fmla="*/ 0 h 646331"/>
                <a:gd name="connsiteX0" fmla="*/ 0 w 2391251"/>
                <a:gd name="connsiteY0" fmla="*/ 0 h 646331"/>
                <a:gd name="connsiteX1" fmla="*/ 2297908 w 2391251"/>
                <a:gd name="connsiteY1" fmla="*/ 0 h 646331"/>
                <a:gd name="connsiteX2" fmla="*/ 2391251 w 2391251"/>
                <a:gd name="connsiteY2" fmla="*/ 168812 h 646331"/>
                <a:gd name="connsiteX3" fmla="*/ 2297908 w 2391251"/>
                <a:gd name="connsiteY3" fmla="*/ 646331 h 646331"/>
                <a:gd name="connsiteX4" fmla="*/ 0 w 2391251"/>
                <a:gd name="connsiteY4" fmla="*/ 646331 h 646331"/>
                <a:gd name="connsiteX5" fmla="*/ 0 w 2391251"/>
                <a:gd name="connsiteY5" fmla="*/ 0 h 646331"/>
                <a:gd name="connsiteX0" fmla="*/ 1429 w 2392680"/>
                <a:gd name="connsiteY0" fmla="*/ 0 h 646331"/>
                <a:gd name="connsiteX1" fmla="*/ 2299337 w 2392680"/>
                <a:gd name="connsiteY1" fmla="*/ 0 h 646331"/>
                <a:gd name="connsiteX2" fmla="*/ 2392680 w 2392680"/>
                <a:gd name="connsiteY2" fmla="*/ 168812 h 646331"/>
                <a:gd name="connsiteX3" fmla="*/ 2299337 w 2392680"/>
                <a:gd name="connsiteY3" fmla="*/ 646331 h 646331"/>
                <a:gd name="connsiteX4" fmla="*/ 1429 w 2392680"/>
                <a:gd name="connsiteY4" fmla="*/ 646331 h 646331"/>
                <a:gd name="connsiteX5" fmla="*/ 0 w 2392680"/>
                <a:gd name="connsiteY5" fmla="*/ 214532 h 646331"/>
                <a:gd name="connsiteX6" fmla="*/ 1429 w 2392680"/>
                <a:gd name="connsiteY6" fmla="*/ 0 h 646331"/>
                <a:gd name="connsiteX0" fmla="*/ 108109 w 2499360"/>
                <a:gd name="connsiteY0" fmla="*/ 0 h 646331"/>
                <a:gd name="connsiteX1" fmla="*/ 2406017 w 2499360"/>
                <a:gd name="connsiteY1" fmla="*/ 0 h 646331"/>
                <a:gd name="connsiteX2" fmla="*/ 2499360 w 2499360"/>
                <a:gd name="connsiteY2" fmla="*/ 168812 h 646331"/>
                <a:gd name="connsiteX3" fmla="*/ 2406017 w 2499360"/>
                <a:gd name="connsiteY3" fmla="*/ 646331 h 646331"/>
                <a:gd name="connsiteX4" fmla="*/ 108109 w 2499360"/>
                <a:gd name="connsiteY4" fmla="*/ 646331 h 646331"/>
                <a:gd name="connsiteX5" fmla="*/ 0 w 2499360"/>
                <a:gd name="connsiteY5" fmla="*/ 178972 h 646331"/>
                <a:gd name="connsiteX6" fmla="*/ 108109 w 2499360"/>
                <a:gd name="connsiteY6" fmla="*/ 0 h 646331"/>
                <a:gd name="connsiteX0" fmla="*/ 108109 w 2499360"/>
                <a:gd name="connsiteY0" fmla="*/ 0 h 646331"/>
                <a:gd name="connsiteX1" fmla="*/ 2406017 w 2499360"/>
                <a:gd name="connsiteY1" fmla="*/ 0 h 646331"/>
                <a:gd name="connsiteX2" fmla="*/ 2499360 w 2499360"/>
                <a:gd name="connsiteY2" fmla="*/ 168812 h 646331"/>
                <a:gd name="connsiteX3" fmla="*/ 2406017 w 2499360"/>
                <a:gd name="connsiteY3" fmla="*/ 646331 h 646331"/>
                <a:gd name="connsiteX4" fmla="*/ 108109 w 2499360"/>
                <a:gd name="connsiteY4" fmla="*/ 646331 h 646331"/>
                <a:gd name="connsiteX5" fmla="*/ 0 w 2499360"/>
                <a:gd name="connsiteY5" fmla="*/ 178972 h 646331"/>
                <a:gd name="connsiteX6" fmla="*/ 108109 w 2499360"/>
                <a:gd name="connsiteY6" fmla="*/ 0 h 646331"/>
                <a:gd name="connsiteX0" fmla="*/ 108109 w 2499360"/>
                <a:gd name="connsiteY0" fmla="*/ 0 h 646331"/>
                <a:gd name="connsiteX1" fmla="*/ 2406017 w 2499360"/>
                <a:gd name="connsiteY1" fmla="*/ 0 h 646331"/>
                <a:gd name="connsiteX2" fmla="*/ 2499360 w 2499360"/>
                <a:gd name="connsiteY2" fmla="*/ 168812 h 646331"/>
                <a:gd name="connsiteX3" fmla="*/ 2406017 w 2499360"/>
                <a:gd name="connsiteY3" fmla="*/ 646331 h 646331"/>
                <a:gd name="connsiteX4" fmla="*/ 108109 w 2499360"/>
                <a:gd name="connsiteY4" fmla="*/ 646331 h 646331"/>
                <a:gd name="connsiteX5" fmla="*/ 0 w 2499360"/>
                <a:gd name="connsiteY5" fmla="*/ 178972 h 646331"/>
                <a:gd name="connsiteX6" fmla="*/ 108109 w 2499360"/>
                <a:gd name="connsiteY6" fmla="*/ 0 h 646331"/>
                <a:gd name="connsiteX0" fmla="*/ 108109 w 2499360"/>
                <a:gd name="connsiteY0" fmla="*/ 0 h 646331"/>
                <a:gd name="connsiteX1" fmla="*/ 2406017 w 2499360"/>
                <a:gd name="connsiteY1" fmla="*/ 0 h 646331"/>
                <a:gd name="connsiteX2" fmla="*/ 2499360 w 2499360"/>
                <a:gd name="connsiteY2" fmla="*/ 168812 h 646331"/>
                <a:gd name="connsiteX3" fmla="*/ 2392680 w 2499360"/>
                <a:gd name="connsiteY3" fmla="*/ 377092 h 646331"/>
                <a:gd name="connsiteX4" fmla="*/ 2406017 w 2499360"/>
                <a:gd name="connsiteY4" fmla="*/ 646331 h 646331"/>
                <a:gd name="connsiteX5" fmla="*/ 108109 w 2499360"/>
                <a:gd name="connsiteY5" fmla="*/ 646331 h 646331"/>
                <a:gd name="connsiteX6" fmla="*/ 0 w 2499360"/>
                <a:gd name="connsiteY6" fmla="*/ 178972 h 646331"/>
                <a:gd name="connsiteX7" fmla="*/ 108109 w 2499360"/>
                <a:gd name="connsiteY7" fmla="*/ 0 h 646331"/>
                <a:gd name="connsiteX0" fmla="*/ 62389 w 2453640"/>
                <a:gd name="connsiteY0" fmla="*/ 0 h 646331"/>
                <a:gd name="connsiteX1" fmla="*/ 2360297 w 2453640"/>
                <a:gd name="connsiteY1" fmla="*/ 0 h 646331"/>
                <a:gd name="connsiteX2" fmla="*/ 2453640 w 2453640"/>
                <a:gd name="connsiteY2" fmla="*/ 168812 h 646331"/>
                <a:gd name="connsiteX3" fmla="*/ 2346960 w 2453640"/>
                <a:gd name="connsiteY3" fmla="*/ 377092 h 646331"/>
                <a:gd name="connsiteX4" fmla="*/ 2360297 w 2453640"/>
                <a:gd name="connsiteY4" fmla="*/ 646331 h 646331"/>
                <a:gd name="connsiteX5" fmla="*/ 62389 w 2453640"/>
                <a:gd name="connsiteY5" fmla="*/ 646331 h 646331"/>
                <a:gd name="connsiteX6" fmla="*/ 0 w 2453640"/>
                <a:gd name="connsiteY6" fmla="*/ 275492 h 646331"/>
                <a:gd name="connsiteX7" fmla="*/ 62389 w 2453640"/>
                <a:gd name="connsiteY7" fmla="*/ 0 h 646331"/>
                <a:gd name="connsiteX0" fmla="*/ 62389 w 2492377"/>
                <a:gd name="connsiteY0" fmla="*/ 0 h 646331"/>
                <a:gd name="connsiteX1" fmla="*/ 2360297 w 2492377"/>
                <a:gd name="connsiteY1" fmla="*/ 0 h 646331"/>
                <a:gd name="connsiteX2" fmla="*/ 2453640 w 2492377"/>
                <a:gd name="connsiteY2" fmla="*/ 168812 h 646331"/>
                <a:gd name="connsiteX3" fmla="*/ 2346960 w 2492377"/>
                <a:gd name="connsiteY3" fmla="*/ 377092 h 646331"/>
                <a:gd name="connsiteX4" fmla="*/ 2492377 w 2492377"/>
                <a:gd name="connsiteY4" fmla="*/ 641251 h 646331"/>
                <a:gd name="connsiteX5" fmla="*/ 62389 w 2492377"/>
                <a:gd name="connsiteY5" fmla="*/ 646331 h 646331"/>
                <a:gd name="connsiteX6" fmla="*/ 0 w 2492377"/>
                <a:gd name="connsiteY6" fmla="*/ 275492 h 646331"/>
                <a:gd name="connsiteX7" fmla="*/ 62389 w 2492377"/>
                <a:gd name="connsiteY7" fmla="*/ 0 h 646331"/>
                <a:gd name="connsiteX0" fmla="*/ 62389 w 2492377"/>
                <a:gd name="connsiteY0" fmla="*/ 0 h 646331"/>
                <a:gd name="connsiteX1" fmla="*/ 2360297 w 2492377"/>
                <a:gd name="connsiteY1" fmla="*/ 0 h 646331"/>
                <a:gd name="connsiteX2" fmla="*/ 2453640 w 2492377"/>
                <a:gd name="connsiteY2" fmla="*/ 168812 h 646331"/>
                <a:gd name="connsiteX3" fmla="*/ 2372360 w 2492377"/>
                <a:gd name="connsiteY3" fmla="*/ 438052 h 646331"/>
                <a:gd name="connsiteX4" fmla="*/ 2492377 w 2492377"/>
                <a:gd name="connsiteY4" fmla="*/ 641251 h 646331"/>
                <a:gd name="connsiteX5" fmla="*/ 62389 w 2492377"/>
                <a:gd name="connsiteY5" fmla="*/ 646331 h 646331"/>
                <a:gd name="connsiteX6" fmla="*/ 0 w 2492377"/>
                <a:gd name="connsiteY6" fmla="*/ 275492 h 646331"/>
                <a:gd name="connsiteX7" fmla="*/ 62389 w 2492377"/>
                <a:gd name="connsiteY7" fmla="*/ 0 h 646331"/>
                <a:gd name="connsiteX0" fmla="*/ 62389 w 2492377"/>
                <a:gd name="connsiteY0" fmla="*/ 0 h 646331"/>
                <a:gd name="connsiteX1" fmla="*/ 2360297 w 2492377"/>
                <a:gd name="connsiteY1" fmla="*/ 0 h 646331"/>
                <a:gd name="connsiteX2" fmla="*/ 2453640 w 2492377"/>
                <a:gd name="connsiteY2" fmla="*/ 168812 h 646331"/>
                <a:gd name="connsiteX3" fmla="*/ 2372360 w 2492377"/>
                <a:gd name="connsiteY3" fmla="*/ 438052 h 646331"/>
                <a:gd name="connsiteX4" fmla="*/ 2492377 w 2492377"/>
                <a:gd name="connsiteY4" fmla="*/ 641251 h 646331"/>
                <a:gd name="connsiteX5" fmla="*/ 62389 w 2492377"/>
                <a:gd name="connsiteY5" fmla="*/ 646331 h 646331"/>
                <a:gd name="connsiteX6" fmla="*/ 0 w 2492377"/>
                <a:gd name="connsiteY6" fmla="*/ 275492 h 646331"/>
                <a:gd name="connsiteX7" fmla="*/ 62389 w 2492377"/>
                <a:gd name="connsiteY7" fmla="*/ 0 h 646331"/>
                <a:gd name="connsiteX0" fmla="*/ 62389 w 2492377"/>
                <a:gd name="connsiteY0" fmla="*/ 0 h 646331"/>
                <a:gd name="connsiteX1" fmla="*/ 2360297 w 2492377"/>
                <a:gd name="connsiteY1" fmla="*/ 0 h 646331"/>
                <a:gd name="connsiteX2" fmla="*/ 2453640 w 2492377"/>
                <a:gd name="connsiteY2" fmla="*/ 168812 h 646331"/>
                <a:gd name="connsiteX3" fmla="*/ 2372360 w 2492377"/>
                <a:gd name="connsiteY3" fmla="*/ 438052 h 646331"/>
                <a:gd name="connsiteX4" fmla="*/ 2492377 w 2492377"/>
                <a:gd name="connsiteY4" fmla="*/ 641251 h 646331"/>
                <a:gd name="connsiteX5" fmla="*/ 62389 w 2492377"/>
                <a:gd name="connsiteY5" fmla="*/ 646331 h 646331"/>
                <a:gd name="connsiteX6" fmla="*/ 0 w 2492377"/>
                <a:gd name="connsiteY6" fmla="*/ 275492 h 646331"/>
                <a:gd name="connsiteX7" fmla="*/ 62389 w 2492377"/>
                <a:gd name="connsiteY7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2377" h="646331">
                  <a:moveTo>
                    <a:pt x="62389" y="0"/>
                  </a:moveTo>
                  <a:lnTo>
                    <a:pt x="2360297" y="0"/>
                  </a:lnTo>
                  <a:lnTo>
                    <a:pt x="2453640" y="168812"/>
                  </a:lnTo>
                  <a:cubicBezTo>
                    <a:pt x="2435013" y="250092"/>
                    <a:pt x="2360507" y="280572"/>
                    <a:pt x="2372360" y="438052"/>
                  </a:cubicBezTo>
                  <a:cubicBezTo>
                    <a:pt x="2483486" y="505785"/>
                    <a:pt x="2452371" y="573518"/>
                    <a:pt x="2492377" y="641251"/>
                  </a:cubicBezTo>
                  <a:lnTo>
                    <a:pt x="62389" y="646331"/>
                  </a:lnTo>
                  <a:cubicBezTo>
                    <a:pt x="61913" y="502398"/>
                    <a:pt x="168116" y="495625"/>
                    <a:pt x="0" y="275492"/>
                  </a:cubicBezTo>
                  <a:cubicBezTo>
                    <a:pt x="147796" y="270021"/>
                    <a:pt x="61913" y="71511"/>
                    <a:pt x="62389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3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uk-UA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Цікава вправа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19FF0C-D19A-1A4B-346A-2491B02F1F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73" y="3313784"/>
            <a:ext cx="2802025" cy="38544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5D07B7-86E2-AF29-195A-785D748B7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61" y="3428999"/>
            <a:ext cx="2556402" cy="3431189"/>
          </a:xfrm>
          <a:prstGeom prst="rect">
            <a:avLst/>
          </a:prstGeom>
        </p:spPr>
      </p:pic>
      <p:pic>
        <p:nvPicPr>
          <p:cNvPr id="9" name="Рисунок 8">
            <a:hlinkClick r:id="rId7"/>
            <a:extLst>
              <a:ext uri="{FF2B5EF4-FFF2-40B4-BE49-F238E27FC236}">
                <a16:creationId xmlns:a16="http://schemas.microsoft.com/office/drawing/2014/main" id="{0149762B-98A6-2BBD-7442-68DEB75F7B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14" y="4150049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6000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45000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4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grpSp>
        <p:nvGrpSpPr>
          <p:cNvPr id="13" name="Google Shape;213;p27">
            <a:extLst>
              <a:ext uri="{FF2B5EF4-FFF2-40B4-BE49-F238E27FC236}">
                <a16:creationId xmlns:a16="http://schemas.microsoft.com/office/drawing/2014/main" id="{5FE4772C-ABAF-42D8-0D84-890FDFA6A6E0}"/>
              </a:ext>
            </a:extLst>
          </p:cNvPr>
          <p:cNvGrpSpPr/>
          <p:nvPr/>
        </p:nvGrpSpPr>
        <p:grpSpPr>
          <a:xfrm>
            <a:off x="4954357" y="3956876"/>
            <a:ext cx="2622472" cy="2585815"/>
            <a:chOff x="7297968" y="1984185"/>
            <a:chExt cx="4783126" cy="4716268"/>
          </a:xfrm>
        </p:grpSpPr>
        <p:grpSp>
          <p:nvGrpSpPr>
            <p:cNvPr id="14" name="Google Shape;214;p27">
              <a:extLst>
                <a:ext uri="{FF2B5EF4-FFF2-40B4-BE49-F238E27FC236}">
                  <a16:creationId xmlns:a16="http://schemas.microsoft.com/office/drawing/2014/main" id="{D86AF99D-FE9B-553B-9B15-3598538FBD62}"/>
                </a:ext>
              </a:extLst>
            </p:cNvPr>
            <p:cNvGrpSpPr/>
            <p:nvPr/>
          </p:nvGrpSpPr>
          <p:grpSpPr>
            <a:xfrm>
              <a:off x="7297968" y="1984185"/>
              <a:ext cx="4783126" cy="4716268"/>
              <a:chOff x="6893593" y="2297927"/>
              <a:chExt cx="4783126" cy="4716268"/>
            </a:xfrm>
          </p:grpSpPr>
          <p:sp>
            <p:nvSpPr>
              <p:cNvPr id="53" name="Google Shape;215;p27">
                <a:extLst>
                  <a:ext uri="{FF2B5EF4-FFF2-40B4-BE49-F238E27FC236}">
                    <a16:creationId xmlns:a16="http://schemas.microsoft.com/office/drawing/2014/main" id="{8E30A3DF-E132-C55F-22A2-6BDD25389627}"/>
                  </a:ext>
                </a:extLst>
              </p:cNvPr>
              <p:cNvSpPr/>
              <p:nvPr/>
            </p:nvSpPr>
            <p:spPr>
              <a:xfrm rot="-62248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16;p27">
                <a:extLst>
                  <a:ext uri="{FF2B5EF4-FFF2-40B4-BE49-F238E27FC236}">
                    <a16:creationId xmlns:a16="http://schemas.microsoft.com/office/drawing/2014/main" id="{F84AE9E4-72E7-3788-EA58-43DD414AC5C1}"/>
                  </a:ext>
                </a:extLst>
              </p:cNvPr>
              <p:cNvSpPr/>
              <p:nvPr/>
            </p:nvSpPr>
            <p:spPr>
              <a:xfrm rot="2184468">
                <a:off x="8463082" y="240583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17;p27">
                <a:extLst>
                  <a:ext uri="{FF2B5EF4-FFF2-40B4-BE49-F238E27FC236}">
                    <a16:creationId xmlns:a16="http://schemas.microsoft.com/office/drawing/2014/main" id="{7E4FA59B-AF05-C499-4560-4EF673C6B9B7}"/>
                  </a:ext>
                </a:extLst>
              </p:cNvPr>
              <p:cNvSpPr/>
              <p:nvPr/>
            </p:nvSpPr>
            <p:spPr>
              <a:xfrm rot="7587805">
                <a:off x="8463082" y="2437365"/>
                <a:ext cx="1606974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18;p27">
                <a:extLst>
                  <a:ext uri="{FF2B5EF4-FFF2-40B4-BE49-F238E27FC236}">
                    <a16:creationId xmlns:a16="http://schemas.microsoft.com/office/drawing/2014/main" id="{7CC16543-4D22-A376-096E-C4BCFD88159D}"/>
                  </a:ext>
                </a:extLst>
              </p:cNvPr>
              <p:cNvSpPr/>
              <p:nvPr/>
            </p:nvSpPr>
            <p:spPr>
              <a:xfrm rot="4623994">
                <a:off x="8398623" y="2414984"/>
                <a:ext cx="1773066" cy="4500453"/>
              </a:xfrm>
              <a:prstGeom prst="ellipse">
                <a:avLst/>
              </a:prstGeom>
              <a:noFill/>
              <a:ln w="38100" cap="flat" cmpd="sng">
                <a:solidFill>
                  <a:srgbClr val="689F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6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19;p27">
                <a:extLst>
                  <a:ext uri="{FF2B5EF4-FFF2-40B4-BE49-F238E27FC236}">
                    <a16:creationId xmlns:a16="http://schemas.microsoft.com/office/drawing/2014/main" id="{B90B5016-275B-5EE5-EA3F-FCFF80A42CFF}"/>
                  </a:ext>
                </a:extLst>
              </p:cNvPr>
              <p:cNvSpPr/>
              <p:nvPr/>
            </p:nvSpPr>
            <p:spPr>
              <a:xfrm>
                <a:off x="7451150" y="418391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8" name="Google Shape;220;p27">
                <a:extLst>
                  <a:ext uri="{FF2B5EF4-FFF2-40B4-BE49-F238E27FC236}">
                    <a16:creationId xmlns:a16="http://schemas.microsoft.com/office/drawing/2014/main" id="{CABA9D55-CE35-2499-9D18-4C1685E04C21}"/>
                  </a:ext>
                </a:extLst>
              </p:cNvPr>
              <p:cNvSpPr/>
              <p:nvPr/>
            </p:nvSpPr>
            <p:spPr>
              <a:xfrm>
                <a:off x="10434658" y="3710732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59" name="Google Shape;221;p27">
                <a:extLst>
                  <a:ext uri="{FF2B5EF4-FFF2-40B4-BE49-F238E27FC236}">
                    <a16:creationId xmlns:a16="http://schemas.microsoft.com/office/drawing/2014/main" id="{E5AAD4F0-A746-8F19-8FF8-AF2DD45EB0B4}"/>
                  </a:ext>
                </a:extLst>
              </p:cNvPr>
              <p:cNvSpPr/>
              <p:nvPr/>
            </p:nvSpPr>
            <p:spPr>
              <a:xfrm>
                <a:off x="10574371" y="4832067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  <p:sp>
            <p:nvSpPr>
              <p:cNvPr id="60" name="Google Shape;222;p27">
                <a:extLst>
                  <a:ext uri="{FF2B5EF4-FFF2-40B4-BE49-F238E27FC236}">
                    <a16:creationId xmlns:a16="http://schemas.microsoft.com/office/drawing/2014/main" id="{FA3B4D0D-B925-ABC9-42A2-8DBE24D52606}"/>
                  </a:ext>
                </a:extLst>
              </p:cNvPr>
              <p:cNvSpPr/>
              <p:nvPr/>
            </p:nvSpPr>
            <p:spPr>
              <a:xfrm>
                <a:off x="9748724" y="6488291"/>
                <a:ext cx="360000" cy="360000"/>
              </a:xfrm>
              <a:prstGeom prst="ellipse">
                <a:avLst/>
              </a:prstGeom>
              <a:gradFill>
                <a:gsLst>
                  <a:gs pos="0">
                    <a:schemeClr val="lt1"/>
                  </a:gs>
                  <a:gs pos="84000">
                    <a:srgbClr val="0070C0"/>
                  </a:gs>
                  <a:gs pos="10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-UA" sz="3600" b="0" i="0" u="none" strike="noStrike" cap="none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−</a:t>
                </a:r>
                <a:endParaRPr/>
              </a:p>
            </p:txBody>
          </p:sp>
        </p:grpSp>
        <p:grpSp>
          <p:nvGrpSpPr>
            <p:cNvPr id="15" name="Google Shape;223;p27">
              <a:extLst>
                <a:ext uri="{FF2B5EF4-FFF2-40B4-BE49-F238E27FC236}">
                  <a16:creationId xmlns:a16="http://schemas.microsoft.com/office/drawing/2014/main" id="{A0EEB964-23A9-BCAB-00CE-8CDC800D63C3}"/>
                </a:ext>
              </a:extLst>
            </p:cNvPr>
            <p:cNvGrpSpPr/>
            <p:nvPr/>
          </p:nvGrpSpPr>
          <p:grpSpPr>
            <a:xfrm>
              <a:off x="9143526" y="3838043"/>
              <a:ext cx="1020673" cy="986925"/>
              <a:chOff x="9626306" y="2040643"/>
              <a:chExt cx="1938979" cy="1874868"/>
            </a:xfrm>
          </p:grpSpPr>
          <p:pic>
            <p:nvPicPr>
              <p:cNvPr id="16" name="Google Shape;224;p27">
                <a:extLst>
                  <a:ext uri="{FF2B5EF4-FFF2-40B4-BE49-F238E27FC236}">
                    <a16:creationId xmlns:a16="http://schemas.microsoft.com/office/drawing/2014/main" id="{5ECE2CAB-5D15-E119-0491-8CA75D91E81A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37590" y="2040643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17" name="Google Shape;225;p27">
                <a:extLst>
                  <a:ext uri="{FF2B5EF4-FFF2-40B4-BE49-F238E27FC236}">
                    <a16:creationId xmlns:a16="http://schemas.microsoft.com/office/drawing/2014/main" id="{205C74BB-7511-0420-990E-D980F984B7C4}"/>
                  </a:ext>
                </a:extLst>
              </p:cNvPr>
              <p:cNvGrpSpPr/>
              <p:nvPr/>
            </p:nvGrpSpPr>
            <p:grpSpPr>
              <a:xfrm>
                <a:off x="9635666" y="2048145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46" name="Google Shape;226;p27">
                  <a:extLst>
                    <a:ext uri="{FF2B5EF4-FFF2-40B4-BE49-F238E27FC236}">
                      <a16:creationId xmlns:a16="http://schemas.microsoft.com/office/drawing/2014/main" id="{F174DE86-652D-6DC3-68DE-5240C78D8E5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7" name="Google Shape;227;p27">
                  <a:extLst>
                    <a:ext uri="{FF2B5EF4-FFF2-40B4-BE49-F238E27FC236}">
                      <a16:creationId xmlns:a16="http://schemas.microsoft.com/office/drawing/2014/main" id="{A0BBD642-5687-04EF-D1D8-31A089BAAA53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8" name="Google Shape;228;p27">
                  <a:extLst>
                    <a:ext uri="{FF2B5EF4-FFF2-40B4-BE49-F238E27FC236}">
                      <a16:creationId xmlns:a16="http://schemas.microsoft.com/office/drawing/2014/main" id="{83B61329-06CD-B5E6-2126-441D7325F48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9" name="Google Shape;229;p27">
                  <a:extLst>
                    <a:ext uri="{FF2B5EF4-FFF2-40B4-BE49-F238E27FC236}">
                      <a16:creationId xmlns:a16="http://schemas.microsoft.com/office/drawing/2014/main" id="{558482B0-C00A-6395-ABF0-716E29850D4B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" name="Google Shape;230;p27">
                  <a:extLst>
                    <a:ext uri="{FF2B5EF4-FFF2-40B4-BE49-F238E27FC236}">
                      <a16:creationId xmlns:a16="http://schemas.microsoft.com/office/drawing/2014/main" id="{1BA1289C-B2C0-6EEB-6626-068AB7F4D4A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1" name="Google Shape;231;p27">
                  <a:extLst>
                    <a:ext uri="{FF2B5EF4-FFF2-40B4-BE49-F238E27FC236}">
                      <a16:creationId xmlns:a16="http://schemas.microsoft.com/office/drawing/2014/main" id="{D955C9FE-BB70-B333-2B23-AC723F54423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2" name="Google Shape;232;p27">
                  <a:extLst>
                    <a:ext uri="{FF2B5EF4-FFF2-40B4-BE49-F238E27FC236}">
                      <a16:creationId xmlns:a16="http://schemas.microsoft.com/office/drawing/2014/main" id="{1AAFAB82-DBA4-7918-C426-CB157E277FA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" name="Google Shape;233;p27">
                <a:extLst>
                  <a:ext uri="{FF2B5EF4-FFF2-40B4-BE49-F238E27FC236}">
                    <a16:creationId xmlns:a16="http://schemas.microsoft.com/office/drawing/2014/main" id="{B7064F8F-09AA-546C-1BB7-77CD321FCE22}"/>
                  </a:ext>
                </a:extLst>
              </p:cNvPr>
              <p:cNvGrpSpPr/>
              <p:nvPr/>
            </p:nvGrpSpPr>
            <p:grpSpPr>
              <a:xfrm>
                <a:off x="9630509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39" name="Google Shape;234;p27">
                  <a:extLst>
                    <a:ext uri="{FF2B5EF4-FFF2-40B4-BE49-F238E27FC236}">
                      <a16:creationId xmlns:a16="http://schemas.microsoft.com/office/drawing/2014/main" id="{94B9EEC1-6E57-3624-E8B2-7DA4F35E42C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" name="Google Shape;235;p27">
                  <a:extLst>
                    <a:ext uri="{FF2B5EF4-FFF2-40B4-BE49-F238E27FC236}">
                      <a16:creationId xmlns:a16="http://schemas.microsoft.com/office/drawing/2014/main" id="{9DD97BB2-2DE6-7477-CDD5-4D4ABE516D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" name="Google Shape;236;p27">
                  <a:extLst>
                    <a:ext uri="{FF2B5EF4-FFF2-40B4-BE49-F238E27FC236}">
                      <a16:creationId xmlns:a16="http://schemas.microsoft.com/office/drawing/2014/main" id="{192C4146-FB96-1C54-C67A-78C1F10D8DD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2" name="Google Shape;237;p27">
                  <a:extLst>
                    <a:ext uri="{FF2B5EF4-FFF2-40B4-BE49-F238E27FC236}">
                      <a16:creationId xmlns:a16="http://schemas.microsoft.com/office/drawing/2014/main" id="{A83D1004-118A-45B3-3E43-B63AFF338FF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3" name="Google Shape;238;p27">
                  <a:extLst>
                    <a:ext uri="{FF2B5EF4-FFF2-40B4-BE49-F238E27FC236}">
                      <a16:creationId xmlns:a16="http://schemas.microsoft.com/office/drawing/2014/main" id="{15503594-0922-5CD6-D6D0-4DC35599151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4" name="Google Shape;239;p27">
                  <a:extLst>
                    <a:ext uri="{FF2B5EF4-FFF2-40B4-BE49-F238E27FC236}">
                      <a16:creationId xmlns:a16="http://schemas.microsoft.com/office/drawing/2014/main" id="{83B24FE4-450D-B7CC-B004-6FBE2413CAC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5" name="Google Shape;240;p27">
                  <a:extLst>
                    <a:ext uri="{FF2B5EF4-FFF2-40B4-BE49-F238E27FC236}">
                      <a16:creationId xmlns:a16="http://schemas.microsoft.com/office/drawing/2014/main" id="{5ABD2AB4-242C-D6B8-3349-7E1D813D66E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" name="Google Shape;241;p27">
                <a:extLst>
                  <a:ext uri="{FF2B5EF4-FFF2-40B4-BE49-F238E27FC236}">
                    <a16:creationId xmlns:a16="http://schemas.microsoft.com/office/drawing/2014/main" id="{CAEE491F-4534-A905-7376-98BCEA29BA8B}"/>
                  </a:ext>
                </a:extLst>
              </p:cNvPr>
              <p:cNvGrpSpPr/>
              <p:nvPr/>
            </p:nvGrpSpPr>
            <p:grpSpPr>
              <a:xfrm>
                <a:off x="9638000" y="2040644"/>
                <a:ext cx="1927285" cy="1867366"/>
                <a:chOff x="6120172" y="1295901"/>
                <a:chExt cx="1223913" cy="1185862"/>
              </a:xfrm>
            </p:grpSpPr>
            <p:pic>
              <p:nvPicPr>
                <p:cNvPr id="26" name="Google Shape;242;p27">
                  <a:extLst>
                    <a:ext uri="{FF2B5EF4-FFF2-40B4-BE49-F238E27FC236}">
                      <a16:creationId xmlns:a16="http://schemas.microsoft.com/office/drawing/2014/main" id="{1D62BB00-58BE-BC5E-6AFF-08661660FC5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97647" y="1981495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Google Shape;243;p27">
                  <a:extLst>
                    <a:ext uri="{FF2B5EF4-FFF2-40B4-BE49-F238E27FC236}">
                      <a16:creationId xmlns:a16="http://schemas.microsoft.com/office/drawing/2014/main" id="{D1440A56-970B-4B60-357D-374FB1F4384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73294" y="166820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Google Shape;244;p27">
                  <a:extLst>
                    <a:ext uri="{FF2B5EF4-FFF2-40B4-BE49-F238E27FC236}">
                      <a16:creationId xmlns:a16="http://schemas.microsoft.com/office/drawing/2014/main" id="{16A606D8-C6E0-DDFB-2BDB-DFB9D7DC7BB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595238" y="1738333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Google Shape;245;p27">
                  <a:extLst>
                    <a:ext uri="{FF2B5EF4-FFF2-40B4-BE49-F238E27FC236}">
                      <a16:creationId xmlns:a16="http://schemas.microsoft.com/office/drawing/2014/main" id="{31DD1824-06A8-3C7C-9921-A87A85F9286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351134" y="196000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Google Shape;246;p27">
                  <a:extLst>
                    <a:ext uri="{FF2B5EF4-FFF2-40B4-BE49-F238E27FC236}">
                      <a16:creationId xmlns:a16="http://schemas.microsoft.com/office/drawing/2014/main" id="{C69B9930-054C-E5BA-5CA1-B215B0A425DE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451415" y="1638052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Google Shape;247;p27">
                  <a:extLst>
                    <a:ext uri="{FF2B5EF4-FFF2-40B4-BE49-F238E27FC236}">
                      <a16:creationId xmlns:a16="http://schemas.microsoft.com/office/drawing/2014/main" id="{4CA42560-0002-5AB8-FAF2-A756F5FFCE69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49252" t="25992" r="34795" b="45600"/>
                <a:stretch/>
              </p:blipFill>
              <p:spPr>
                <a:xfrm>
                  <a:off x="6716959" y="1548436"/>
                  <a:ext cx="316706" cy="31727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" name="Google Shape;248;p27">
                  <a:extLst>
                    <a:ext uri="{FF2B5EF4-FFF2-40B4-BE49-F238E27FC236}">
                      <a16:creationId xmlns:a16="http://schemas.microsoft.com/office/drawing/2014/main" id="{B19C7660-0D37-E2E7-45F3-F62C79ABC2A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44860" y="129590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Google Shape;249;p27">
                  <a:extLst>
                    <a:ext uri="{FF2B5EF4-FFF2-40B4-BE49-F238E27FC236}">
                      <a16:creationId xmlns:a16="http://schemas.microsoft.com/office/drawing/2014/main" id="{C6D51E73-FAAB-8D0C-5C3E-08FEC97F281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776673" y="1476191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" name="Google Shape;250;p27">
                  <a:extLst>
                    <a:ext uri="{FF2B5EF4-FFF2-40B4-BE49-F238E27FC236}">
                      <a16:creationId xmlns:a16="http://schemas.microsoft.com/office/drawing/2014/main" id="{11F1720F-A687-7353-5FC5-257E31562BD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794775" y="1825385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" name="Google Shape;251;p27">
                  <a:extLst>
                    <a:ext uri="{FF2B5EF4-FFF2-40B4-BE49-F238E27FC236}">
                      <a16:creationId xmlns:a16="http://schemas.microsoft.com/office/drawing/2014/main" id="{7446E695-A5C3-7FDF-9C4D-9AF8CC07F7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120172" y="1833061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6" name="Google Shape;252;p27">
                  <a:extLst>
                    <a:ext uri="{FF2B5EF4-FFF2-40B4-BE49-F238E27FC236}">
                      <a16:creationId xmlns:a16="http://schemas.microsoft.com/office/drawing/2014/main" id="{6E61DBD7-0B56-EB3F-536A-B6BE4C43A2B4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460194" y="1955814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7" name="Google Shape;253;p27">
                  <a:extLst>
                    <a:ext uri="{FF2B5EF4-FFF2-40B4-BE49-F238E27FC236}">
                      <a16:creationId xmlns:a16="http://schemas.microsoft.com/office/drawing/2014/main" id="{72047103-2A4F-2397-FE08-FF36BC96C32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42156" t="35480" r="43806" b="39425"/>
                <a:stretch/>
              </p:blipFill>
              <p:spPr>
                <a:xfrm>
                  <a:off x="6128559" y="1476190"/>
                  <a:ext cx="529304" cy="525949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Google Shape;254;p27">
                  <a:extLst>
                    <a:ext uri="{FF2B5EF4-FFF2-40B4-BE49-F238E27FC236}">
                      <a16:creationId xmlns:a16="http://schemas.microsoft.com/office/drawing/2014/main" id="{51BAD9FC-B971-9C6F-F916-6BF09A7CECA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1816" t="35494" r="43616" b="39379"/>
                <a:stretch/>
              </p:blipFill>
              <p:spPr>
                <a:xfrm>
                  <a:off x="6451959" y="1610727"/>
                  <a:ext cx="549310" cy="526668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Google Shape;255;p27">
                <a:extLst>
                  <a:ext uri="{FF2B5EF4-FFF2-40B4-BE49-F238E27FC236}">
                    <a16:creationId xmlns:a16="http://schemas.microsoft.com/office/drawing/2014/main" id="{9C7593F5-61B2-05C8-6CFB-B872D3ED10FD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660093" y="2324547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256;p27">
                <a:extLst>
                  <a:ext uri="{FF2B5EF4-FFF2-40B4-BE49-F238E27FC236}">
                    <a16:creationId xmlns:a16="http://schemas.microsoft.com/office/drawing/2014/main" id="{6AEC8ACC-D7F9-1A42-D004-008923828D0B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688598" y="2874418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257;p27">
                <a:extLst>
                  <a:ext uri="{FF2B5EF4-FFF2-40B4-BE49-F238E27FC236}">
                    <a16:creationId xmlns:a16="http://schemas.microsoft.com/office/drawing/2014/main" id="{BA53EBCD-4DA0-5640-B5D4-50F47C07AE84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9626306" y="2886504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58;p27">
                <a:extLst>
                  <a:ext uri="{FF2B5EF4-FFF2-40B4-BE49-F238E27FC236}">
                    <a16:creationId xmlns:a16="http://schemas.microsoft.com/office/drawing/2014/main" id="{A213D829-71CB-D6E7-377F-384DAF4075D2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10161736" y="3079805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59;p27">
                <a:extLst>
                  <a:ext uri="{FF2B5EF4-FFF2-40B4-BE49-F238E27FC236}">
                    <a16:creationId xmlns:a16="http://schemas.microsoft.com/office/drawing/2014/main" id="{BF62849C-D2B3-FE1F-939D-1D00B662CF9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42156" t="35480" r="43806" b="39425"/>
              <a:stretch/>
            </p:blipFill>
            <p:spPr>
              <a:xfrm>
                <a:off x="9639513" y="2324544"/>
                <a:ext cx="833491" cy="828207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60;p27">
                <a:extLst>
                  <a:ext uri="{FF2B5EF4-FFF2-40B4-BE49-F238E27FC236}">
                    <a16:creationId xmlns:a16="http://schemas.microsoft.com/office/drawing/2014/main" id="{06398500-B368-CCE2-2436-C347175F30EC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 l="41816" t="35494" r="43616" b="39379"/>
              <a:stretch/>
            </p:blipFill>
            <p:spPr>
              <a:xfrm>
                <a:off x="10148769" y="2536397"/>
                <a:ext cx="864993" cy="82934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9682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повсякденному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зазвичай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маємо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справу з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нерівномірним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рухом. Так,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нерівномірним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є рух автобуса та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інших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транспортних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засобів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рух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падають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рух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спортсменів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біговій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доріжці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згадайте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-лад, як котиться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м’яч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рухаєтесь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прогулянки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 уроках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фізкультури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C12DEB-12B4-4921-2AB8-6B641F5D9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76" t="31784" r="17197" b="18249"/>
          <a:stretch/>
        </p:blipFill>
        <p:spPr>
          <a:xfrm>
            <a:off x="1282561" y="1176867"/>
            <a:ext cx="9626878" cy="5131569"/>
          </a:xfrm>
          <a:prstGeom prst="rect">
            <a:avLst/>
          </a:prstGeom>
        </p:spPr>
      </p:pic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510777CA-74D8-EB4D-1C78-5B6EAF358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FBCB1-B579-4AD7-91A3-696BE198D4ED}"/>
              </a:ext>
            </a:extLst>
          </p:cNvPr>
          <p:cNvSpPr txBox="1"/>
          <p:nvPr/>
        </p:nvSpPr>
        <p:spPr>
          <a:xfrm>
            <a:off x="1049080" y="689476"/>
            <a:ext cx="10667644" cy="426717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Нерівномірний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 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рух,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рівні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інтервали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часу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долає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різний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шлях.</a:t>
            </a:r>
            <a:endParaRPr lang="uk-UA" sz="2000" b="1" i="1" dirty="0"/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1849C953-1635-4E11-89B1-70664C095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198458" y="69804"/>
            <a:ext cx="1089892" cy="14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BDF6F-8F3D-49E5-A58B-5B87E5114FB1}"/>
              </a:ext>
            </a:extLst>
          </p:cNvPr>
          <p:cNvSpPr txBox="1"/>
          <p:nvPr/>
        </p:nvSpPr>
        <p:spPr>
          <a:xfrm>
            <a:off x="109682" y="1551199"/>
            <a:ext cx="119726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i="1" dirty="0"/>
              <a:t>Зверніть увагу! Під час нерівномірного руху значення швидкості руху тіла з часом змінюється.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F74A24-59D4-17EC-909D-7CC52F268E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45" t="39865" r="19394" b="18249"/>
          <a:stretch/>
        </p:blipFill>
        <p:spPr>
          <a:xfrm>
            <a:off x="2060462" y="1998456"/>
            <a:ext cx="8071075" cy="4365399"/>
          </a:xfrm>
          <a:prstGeom prst="rect">
            <a:avLst/>
          </a:prstGeom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03A63BC5-6551-2FDA-271A-755D4DC3E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Припустимо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потяг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пройшов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150 км (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відстань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двома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станціями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за 2,5 год.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поділити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150 км на 2,5 год,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отримаємо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потяга — 60 км/год.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7300F0-A6EF-EC85-2C5D-D2F6D1C55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91" t="27610" r="16364" b="21751"/>
          <a:stretch/>
        </p:blipFill>
        <p:spPr>
          <a:xfrm>
            <a:off x="1071419" y="847405"/>
            <a:ext cx="10264892" cy="5618050"/>
          </a:xfrm>
          <a:prstGeom prst="rect">
            <a:avLst/>
          </a:prstGeom>
        </p:spPr>
      </p:pic>
      <p:pic>
        <p:nvPicPr>
          <p:cNvPr id="7" name="Рисунок 6">
            <a:hlinkClick r:id="rId5"/>
            <a:extLst>
              <a:ext uri="{FF2B5EF4-FFF2-40B4-BE49-F238E27FC236}">
                <a16:creationId xmlns:a16="http://schemas.microsoft.com/office/drawing/2014/main" id="{14F6E368-100B-66FA-85D7-3BEDB311C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375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 ж потяг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рухався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нерівномірно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У такому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випадку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отяга. 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91786-DA8A-49D0-ADDF-42A0375BDD99}"/>
              </a:ext>
            </a:extLst>
          </p:cNvPr>
          <p:cNvSpPr txBox="1"/>
          <p:nvPr/>
        </p:nvSpPr>
        <p:spPr>
          <a:xfrm>
            <a:off x="1096205" y="797060"/>
            <a:ext cx="10667644" cy="771963"/>
          </a:xfrm>
          <a:prstGeom prst="snip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Середня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швидкість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sz="20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2000" b="1" baseline="-25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</a:t>
            </a:r>
            <a:r>
              <a:rPr lang="ru-RU" sz="20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фізична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величина,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дорівнює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відношенню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всього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шляху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l,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подолало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до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інтервалу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часу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t, 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 </a:t>
            </a:r>
            <a:r>
              <a:rPr lang="ru-RU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подолано</a:t>
            </a:r>
            <a:r>
              <a:rPr lang="ru-R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2000" b="1" i="1" dirty="0"/>
          </a:p>
        </p:txBody>
      </p:sp>
      <p:pic>
        <p:nvPicPr>
          <p:cNvPr id="6" name="Picture 2" descr="Думающий человечек на прозрачном фоне - Zefirka.club фото и картинки">
            <a:extLst>
              <a:ext uri="{FF2B5EF4-FFF2-40B4-BE49-F238E27FC236}">
                <a16:creationId xmlns:a16="http://schemas.microsoft.com/office/drawing/2014/main" id="{CFAD42C4-EC15-40F4-9D40-E04E93BFD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0" r="16652" b="2359"/>
          <a:stretch/>
        </p:blipFill>
        <p:spPr bwMode="auto">
          <a:xfrm>
            <a:off x="117764" y="421508"/>
            <a:ext cx="1089892" cy="14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566790-357F-404A-836C-7B8DCA0B95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71" t="45448" r="46210" b="37347"/>
          <a:stretch/>
        </p:blipFill>
        <p:spPr>
          <a:xfrm>
            <a:off x="5102534" y="1715599"/>
            <a:ext cx="1644851" cy="10669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EA8FE9-41D0-4E1B-AAED-5BCCC1A77ACA}"/>
              </a:ext>
            </a:extLst>
          </p:cNvPr>
          <p:cNvSpPr txBox="1"/>
          <p:nvPr/>
        </p:nvSpPr>
        <p:spPr>
          <a:xfrm>
            <a:off x="109682" y="2929105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Зверніть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даному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випадку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 —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сума часу руху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часу,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витраченого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зупинки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12553B-5307-1A02-BF75-0FC578791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79" t="56673" r="28940" b="17711"/>
          <a:stretch/>
        </p:blipFill>
        <p:spPr>
          <a:xfrm>
            <a:off x="3311458" y="3680189"/>
            <a:ext cx="5851015" cy="2991577"/>
          </a:xfrm>
          <a:prstGeom prst="rect">
            <a:avLst/>
          </a:prstGeom>
        </p:spPr>
      </p:pic>
      <p:pic>
        <p:nvPicPr>
          <p:cNvPr id="11" name="Рисунок 10">
            <a:hlinkClick r:id="rId7"/>
            <a:extLst>
              <a:ext uri="{FF2B5EF4-FFF2-40B4-BE49-F238E27FC236}">
                <a16:creationId xmlns:a16="http://schemas.microsoft.com/office/drawing/2014/main" id="{0F6D477E-1ECA-E08E-33AE-E4513A576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ED75E331-8B97-4666-87D5-A85696AF135B}"/>
              </a:ext>
            </a:extLst>
          </p:cNvPr>
          <p:cNvGrpSpPr/>
          <p:nvPr/>
        </p:nvGrpSpPr>
        <p:grpSpPr>
          <a:xfrm>
            <a:off x="2641255" y="1677019"/>
            <a:ext cx="6453584" cy="4706518"/>
            <a:chOff x="2082800" y="820883"/>
            <a:chExt cx="6927820" cy="5470333"/>
          </a:xfrm>
        </p:grpSpPr>
        <p:pic>
          <p:nvPicPr>
            <p:cNvPr id="2050" name="Picture 2" descr="Лист в клеточку шаблон - фото и картинки abrakadabra.fun">
              <a:extLst>
                <a:ext uri="{FF2B5EF4-FFF2-40B4-BE49-F238E27FC236}">
                  <a16:creationId xmlns:a16="http://schemas.microsoft.com/office/drawing/2014/main" id="{70A731E7-DFB7-4C25-BC75-C54F58C9AE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36"/>
            <a:stretch/>
          </p:blipFill>
          <p:spPr bwMode="auto">
            <a:xfrm>
              <a:off x="2082800" y="855641"/>
              <a:ext cx="6786880" cy="543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Пряма зі стрілкою 6">
              <a:extLst>
                <a:ext uri="{FF2B5EF4-FFF2-40B4-BE49-F238E27FC236}">
                  <a16:creationId xmlns:a16="http://schemas.microsoft.com/office/drawing/2014/main" id="{CAE145A4-EF44-49CE-BE0A-551E58CAD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7360" y="855641"/>
              <a:ext cx="0" cy="530131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 сполучна лінія 14">
              <a:extLst>
                <a:ext uri="{FF2B5EF4-FFF2-40B4-BE49-F238E27FC236}">
                  <a16:creationId xmlns:a16="http://schemas.microsoft.com/office/drawing/2014/main" id="{FCCD90D8-F813-4BF6-86AE-37AD5F650ED2}"/>
                </a:ext>
              </a:extLst>
            </p:cNvPr>
            <p:cNvCxnSpPr/>
            <p:nvPr/>
          </p:nvCxnSpPr>
          <p:spPr>
            <a:xfrm>
              <a:off x="2814319" y="4913376"/>
              <a:ext cx="3860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 сполучна лінія 16">
              <a:extLst>
                <a:ext uri="{FF2B5EF4-FFF2-40B4-BE49-F238E27FC236}">
                  <a16:creationId xmlns:a16="http://schemas.microsoft.com/office/drawing/2014/main" id="{A7F1583A-9505-427B-AB88-47461629ACD3}"/>
                </a:ext>
              </a:extLst>
            </p:cNvPr>
            <p:cNvCxnSpPr/>
            <p:nvPr/>
          </p:nvCxnSpPr>
          <p:spPr>
            <a:xfrm>
              <a:off x="2814319" y="4261104"/>
              <a:ext cx="3860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 17">
              <a:extLst>
                <a:ext uri="{FF2B5EF4-FFF2-40B4-BE49-F238E27FC236}">
                  <a16:creationId xmlns:a16="http://schemas.microsoft.com/office/drawing/2014/main" id="{E1972E14-16C9-4273-B6BF-40869AE53D6F}"/>
                </a:ext>
              </a:extLst>
            </p:cNvPr>
            <p:cNvCxnSpPr/>
            <p:nvPr/>
          </p:nvCxnSpPr>
          <p:spPr>
            <a:xfrm>
              <a:off x="2814319" y="3573428"/>
              <a:ext cx="3860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 сполучна лінія 18">
              <a:extLst>
                <a:ext uri="{FF2B5EF4-FFF2-40B4-BE49-F238E27FC236}">
                  <a16:creationId xmlns:a16="http://schemas.microsoft.com/office/drawing/2014/main" id="{D6A181B2-C031-456A-B1BE-CD3953E08E10}"/>
                </a:ext>
              </a:extLst>
            </p:cNvPr>
            <p:cNvCxnSpPr/>
            <p:nvPr/>
          </p:nvCxnSpPr>
          <p:spPr>
            <a:xfrm>
              <a:off x="2814319" y="2939444"/>
              <a:ext cx="3860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 сполучна лінія 19">
              <a:extLst>
                <a:ext uri="{FF2B5EF4-FFF2-40B4-BE49-F238E27FC236}">
                  <a16:creationId xmlns:a16="http://schemas.microsoft.com/office/drawing/2014/main" id="{362D8617-0C8D-41E8-8F3B-C64E1B7EF9DC}"/>
                </a:ext>
              </a:extLst>
            </p:cNvPr>
            <p:cNvCxnSpPr/>
            <p:nvPr/>
          </p:nvCxnSpPr>
          <p:spPr>
            <a:xfrm>
              <a:off x="2814319" y="2262788"/>
              <a:ext cx="3860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 сполучна лінія 20">
              <a:extLst>
                <a:ext uri="{FF2B5EF4-FFF2-40B4-BE49-F238E27FC236}">
                  <a16:creationId xmlns:a16="http://schemas.microsoft.com/office/drawing/2014/main" id="{66580C26-8DA7-41F3-BE9D-5552ADA21833}"/>
                </a:ext>
              </a:extLst>
            </p:cNvPr>
            <p:cNvCxnSpPr/>
            <p:nvPr/>
          </p:nvCxnSpPr>
          <p:spPr>
            <a:xfrm>
              <a:off x="2814319" y="1592228"/>
              <a:ext cx="38608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 сполучна лінія 25">
              <a:extLst>
                <a:ext uri="{FF2B5EF4-FFF2-40B4-BE49-F238E27FC236}">
                  <a16:creationId xmlns:a16="http://schemas.microsoft.com/office/drawing/2014/main" id="{CA9D68E7-16C7-43F1-9160-6C99AC4C22F2}"/>
                </a:ext>
              </a:extLst>
            </p:cNvPr>
            <p:cNvCxnSpPr>
              <a:cxnSpLocks/>
            </p:cNvCxnSpPr>
            <p:nvPr/>
          </p:nvCxnSpPr>
          <p:spPr>
            <a:xfrm>
              <a:off x="5603239" y="538530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 сполучна лінія 27">
              <a:extLst>
                <a:ext uri="{FF2B5EF4-FFF2-40B4-BE49-F238E27FC236}">
                  <a16:creationId xmlns:a16="http://schemas.microsoft.com/office/drawing/2014/main" id="{3B6EAA25-C112-4175-8C6A-EBBE6A559666}"/>
                </a:ext>
              </a:extLst>
            </p:cNvPr>
            <p:cNvCxnSpPr>
              <a:cxnSpLocks/>
            </p:cNvCxnSpPr>
            <p:nvPr/>
          </p:nvCxnSpPr>
          <p:spPr>
            <a:xfrm>
              <a:off x="6908799" y="539546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 сполучна лінія 28">
              <a:extLst>
                <a:ext uri="{FF2B5EF4-FFF2-40B4-BE49-F238E27FC236}">
                  <a16:creationId xmlns:a16="http://schemas.microsoft.com/office/drawing/2014/main" id="{9A728A3F-5AFF-4504-A777-7CEED93E2073}"/>
                </a:ext>
              </a:extLst>
            </p:cNvPr>
            <p:cNvCxnSpPr>
              <a:cxnSpLocks/>
            </p:cNvCxnSpPr>
            <p:nvPr/>
          </p:nvCxnSpPr>
          <p:spPr>
            <a:xfrm>
              <a:off x="7574279" y="538530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F064A6-5C68-4539-BF24-8A2E5CE80C74}"/>
                </a:ext>
              </a:extLst>
            </p:cNvPr>
            <p:cNvSpPr txBox="1"/>
            <p:nvPr/>
          </p:nvSpPr>
          <p:spPr>
            <a:xfrm>
              <a:off x="3130949" y="820883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i="1" dirty="0"/>
                <a:t>ϑ</a:t>
              </a:r>
              <a:r>
                <a:rPr lang="en-US" sz="3200" b="1" i="1" dirty="0"/>
                <a:t>, </a:t>
              </a:r>
              <a:r>
                <a:rPr lang="uk-UA" sz="3200" b="1" i="1" dirty="0"/>
                <a:t>м/с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8A8DE7-F130-4E1B-992D-8B6BBC9D0698}"/>
                </a:ext>
              </a:extLst>
            </p:cNvPr>
            <p:cNvSpPr txBox="1"/>
            <p:nvPr/>
          </p:nvSpPr>
          <p:spPr>
            <a:xfrm>
              <a:off x="7584946" y="5622635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/>
                <a:t>t, c</a:t>
              </a:r>
              <a:endParaRPr lang="uk-UA" sz="3200" b="1" i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7CAC1D-3CEC-4D30-A574-AE29E9C2C7B0}"/>
                </a:ext>
              </a:extLst>
            </p:cNvPr>
            <p:cNvSpPr txBox="1"/>
            <p:nvPr/>
          </p:nvSpPr>
          <p:spPr>
            <a:xfrm>
              <a:off x="2344959" y="4603594"/>
              <a:ext cx="4783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F563FD-C36D-4353-BC5D-5F587C7D7130}"/>
                </a:ext>
              </a:extLst>
            </p:cNvPr>
            <p:cNvSpPr txBox="1"/>
            <p:nvPr/>
          </p:nvSpPr>
          <p:spPr>
            <a:xfrm>
              <a:off x="2592999" y="5472575"/>
              <a:ext cx="603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/>
                <a:t>0</a:t>
              </a:r>
              <a:endParaRPr lang="uk-UA" sz="3200" b="1" i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607DE3C-498E-45BE-B3D0-DC9F34B0B7A9}"/>
                </a:ext>
              </a:extLst>
            </p:cNvPr>
            <p:cNvSpPr txBox="1"/>
            <p:nvPr/>
          </p:nvSpPr>
          <p:spPr>
            <a:xfrm>
              <a:off x="2101482" y="3925882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1</a:t>
              </a:r>
              <a:r>
                <a:rPr lang="en-US" sz="3200" b="1" i="1" dirty="0"/>
                <a:t>0</a:t>
              </a:r>
              <a:endParaRPr lang="uk-UA" sz="3200" b="1" i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C3F2B7-8F36-44DE-8A7F-A250AAC3EEA8}"/>
                </a:ext>
              </a:extLst>
            </p:cNvPr>
            <p:cNvSpPr txBox="1"/>
            <p:nvPr/>
          </p:nvSpPr>
          <p:spPr>
            <a:xfrm>
              <a:off x="2101482" y="3257291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15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2504B24-9BAE-44F2-8A74-AA865D30FEBA}"/>
                </a:ext>
              </a:extLst>
            </p:cNvPr>
            <p:cNvSpPr txBox="1"/>
            <p:nvPr/>
          </p:nvSpPr>
          <p:spPr>
            <a:xfrm>
              <a:off x="2101482" y="2601442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20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27E902-4001-4A73-9DE6-C647E9B40D59}"/>
                </a:ext>
              </a:extLst>
            </p:cNvPr>
            <p:cNvSpPr txBox="1"/>
            <p:nvPr/>
          </p:nvSpPr>
          <p:spPr>
            <a:xfrm>
              <a:off x="2152969" y="1924786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25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40D1A5-2140-4273-BAB4-0BB0CD5D4DFC}"/>
                </a:ext>
              </a:extLst>
            </p:cNvPr>
            <p:cNvSpPr txBox="1"/>
            <p:nvPr/>
          </p:nvSpPr>
          <p:spPr>
            <a:xfrm>
              <a:off x="4074947" y="5670890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10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973B3C-7309-4793-8748-7A7B65249F91}"/>
                </a:ext>
              </a:extLst>
            </p:cNvPr>
            <p:cNvSpPr txBox="1"/>
            <p:nvPr/>
          </p:nvSpPr>
          <p:spPr>
            <a:xfrm>
              <a:off x="5405908" y="5653115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20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EFE2A58-102E-4539-B626-92056AD09045}"/>
                </a:ext>
              </a:extLst>
            </p:cNvPr>
            <p:cNvSpPr txBox="1"/>
            <p:nvPr/>
          </p:nvSpPr>
          <p:spPr>
            <a:xfrm>
              <a:off x="6632333" y="5653115"/>
              <a:ext cx="1425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b="1" i="1" dirty="0"/>
                <a:t>30</a:t>
              </a:r>
            </a:p>
          </p:txBody>
        </p:sp>
        <p:cxnSp>
          <p:nvCxnSpPr>
            <p:cNvPr id="53" name="Пряма сполучна лінія 52">
              <a:extLst>
                <a:ext uri="{FF2B5EF4-FFF2-40B4-BE49-F238E27FC236}">
                  <a16:creationId xmlns:a16="http://schemas.microsoft.com/office/drawing/2014/main" id="{1FF6B7C3-A970-4FB2-929F-2616D1CBB4F4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 flipV="1">
              <a:off x="4987719" y="2915169"/>
              <a:ext cx="1205597" cy="206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 сполучна лінія 26">
              <a:extLst>
                <a:ext uri="{FF2B5EF4-FFF2-40B4-BE49-F238E27FC236}">
                  <a16:creationId xmlns:a16="http://schemas.microsoft.com/office/drawing/2014/main" id="{663F8859-1FFE-410E-B6F0-F36DDABFA9AF}"/>
                </a:ext>
              </a:extLst>
            </p:cNvPr>
            <p:cNvCxnSpPr>
              <a:cxnSpLocks/>
            </p:cNvCxnSpPr>
            <p:nvPr/>
          </p:nvCxnSpPr>
          <p:spPr>
            <a:xfrm>
              <a:off x="6253479" y="539038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 зі стрілкою 10">
              <a:extLst>
                <a:ext uri="{FF2B5EF4-FFF2-40B4-BE49-F238E27FC236}">
                  <a16:creationId xmlns:a16="http://schemas.microsoft.com/office/drawing/2014/main" id="{99D4B001-6992-425D-9763-A5DE69AB3B7C}"/>
                </a:ext>
              </a:extLst>
            </p:cNvPr>
            <p:cNvCxnSpPr>
              <a:cxnSpLocks/>
            </p:cNvCxnSpPr>
            <p:nvPr/>
          </p:nvCxnSpPr>
          <p:spPr>
            <a:xfrm>
              <a:off x="2344959" y="5576221"/>
              <a:ext cx="5882639" cy="27381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 сполучна лінія 50">
              <a:extLst>
                <a:ext uri="{FF2B5EF4-FFF2-40B4-BE49-F238E27FC236}">
                  <a16:creationId xmlns:a16="http://schemas.microsoft.com/office/drawing/2014/main" id="{8DA5EA16-20BF-4C67-9636-0B7EBCC9EE1C}"/>
                </a:ext>
              </a:extLst>
            </p:cNvPr>
            <p:cNvCxnSpPr>
              <a:cxnSpLocks/>
              <a:endCxn id="48" idx="3"/>
            </p:cNvCxnSpPr>
            <p:nvPr/>
          </p:nvCxnSpPr>
          <p:spPr>
            <a:xfrm flipV="1">
              <a:off x="3049964" y="2998048"/>
              <a:ext cx="1849510" cy="252174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B8A3E087-B742-4425-8156-E97355DA77A8}"/>
                </a:ext>
              </a:extLst>
            </p:cNvPr>
            <p:cNvSpPr/>
            <p:nvPr/>
          </p:nvSpPr>
          <p:spPr>
            <a:xfrm>
              <a:off x="2948800" y="5463126"/>
              <a:ext cx="144271" cy="15849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25" name="Пряма сполучна лінія 24">
              <a:extLst>
                <a:ext uri="{FF2B5EF4-FFF2-40B4-BE49-F238E27FC236}">
                  <a16:creationId xmlns:a16="http://schemas.microsoft.com/office/drawing/2014/main" id="{F0886C6F-0B2B-49A0-B829-B8C471B1BD92}"/>
                </a:ext>
              </a:extLst>
            </p:cNvPr>
            <p:cNvCxnSpPr>
              <a:cxnSpLocks/>
            </p:cNvCxnSpPr>
            <p:nvPr/>
          </p:nvCxnSpPr>
          <p:spPr>
            <a:xfrm>
              <a:off x="4947919" y="538530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 сполучна лінія 23">
              <a:extLst>
                <a:ext uri="{FF2B5EF4-FFF2-40B4-BE49-F238E27FC236}">
                  <a16:creationId xmlns:a16="http://schemas.microsoft.com/office/drawing/2014/main" id="{B06336D8-49F7-443F-9D3B-093705F1CDCB}"/>
                </a:ext>
              </a:extLst>
            </p:cNvPr>
            <p:cNvCxnSpPr>
              <a:cxnSpLocks/>
            </p:cNvCxnSpPr>
            <p:nvPr/>
          </p:nvCxnSpPr>
          <p:spPr>
            <a:xfrm>
              <a:off x="4302759" y="538530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 сполучна лінія 21">
              <a:extLst>
                <a:ext uri="{FF2B5EF4-FFF2-40B4-BE49-F238E27FC236}">
                  <a16:creationId xmlns:a16="http://schemas.microsoft.com/office/drawing/2014/main" id="{0E9E1A0D-163D-4933-95DD-E795A379DBF7}"/>
                </a:ext>
              </a:extLst>
            </p:cNvPr>
            <p:cNvCxnSpPr>
              <a:cxnSpLocks/>
            </p:cNvCxnSpPr>
            <p:nvPr/>
          </p:nvCxnSpPr>
          <p:spPr>
            <a:xfrm>
              <a:off x="3647439" y="5385308"/>
              <a:ext cx="0" cy="3444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8F6A4DB1-BE4D-4D9B-9A06-BA4D3A101ACA}"/>
                </a:ext>
              </a:extLst>
            </p:cNvPr>
            <p:cNvSpPr/>
            <p:nvPr/>
          </p:nvSpPr>
          <p:spPr>
            <a:xfrm>
              <a:off x="4875199" y="2856564"/>
              <a:ext cx="165759" cy="16575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214B9A21-FE8E-4B99-AE92-AFFD6BB4D402}"/>
                </a:ext>
              </a:extLst>
            </p:cNvPr>
            <p:cNvSpPr/>
            <p:nvPr/>
          </p:nvSpPr>
          <p:spPr>
            <a:xfrm>
              <a:off x="6193316" y="2832289"/>
              <a:ext cx="165759" cy="16575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A7D1C95-6634-4F1B-848C-41373B31BF65}"/>
              </a:ext>
            </a:extLst>
          </p:cNvPr>
          <p:cNvSpPr txBox="1"/>
          <p:nvPr/>
        </p:nvSpPr>
        <p:spPr>
          <a:xfrm>
            <a:off x="109682" y="97807"/>
            <a:ext cx="11972636" cy="375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с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рухалось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рівномірно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м/с, тому шлях l2,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подоланий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дорівнює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й трикутник 1">
            <a:extLst>
              <a:ext uri="{FF2B5EF4-FFF2-40B4-BE49-F238E27FC236}">
                <a16:creationId xmlns:a16="http://schemas.microsoft.com/office/drawing/2014/main" id="{6DD093A4-9B7A-4B73-BDF2-ACFC308BD7CF}"/>
              </a:ext>
            </a:extLst>
          </p:cNvPr>
          <p:cNvSpPr/>
          <p:nvPr/>
        </p:nvSpPr>
        <p:spPr>
          <a:xfrm flipH="1">
            <a:off x="3582368" y="3567346"/>
            <a:ext cx="1717936" cy="2167769"/>
          </a:xfrm>
          <a:prstGeom prst="rtTriangle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FD7409-4C43-40F0-BF3E-37DA88F6C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67" t="47543" r="57289" b="43191"/>
          <a:stretch/>
        </p:blipFill>
        <p:spPr>
          <a:xfrm>
            <a:off x="3709555" y="429485"/>
            <a:ext cx="3833840" cy="814125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86F88652-1ECA-4432-9B2D-4D1C09DCD280}"/>
              </a:ext>
            </a:extLst>
          </p:cNvPr>
          <p:cNvSpPr/>
          <p:nvPr/>
        </p:nvSpPr>
        <p:spPr>
          <a:xfrm>
            <a:off x="5338956" y="3510564"/>
            <a:ext cx="1177543" cy="2227224"/>
          </a:xfrm>
          <a:prstGeom prst="rect">
            <a:avLst/>
          </a:prstGeom>
          <a:pattFill prst="dkVert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hlinkClick r:id="rId7"/>
            <a:extLst>
              <a:ext uri="{FF2B5EF4-FFF2-40B4-BE49-F238E27FC236}">
                <a16:creationId xmlns:a16="http://schemas.microsoft.com/office/drawing/2014/main" id="{24555F73-1EC1-B867-D286-C7FB9AEA0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441D4-0A40-81D0-D48D-AAC1865001A3}"/>
              </a:ext>
            </a:extLst>
          </p:cNvPr>
          <p:cNvSpPr txBox="1"/>
          <p:nvPr/>
        </p:nvSpPr>
        <p:spPr>
          <a:xfrm>
            <a:off x="117764" y="45956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З’єднаємо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точки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лінією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Отриманий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відрізок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графік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швидкості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велосипедиста. 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рівномір-ного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графік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швидкості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—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відрізок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паралельної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часу.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Лист в клеточку шаблон - фото и картинки abrakadabra.fun">
            <a:extLst>
              <a:ext uri="{FF2B5EF4-FFF2-40B4-BE49-F238E27FC236}">
                <a16:creationId xmlns:a16="http://schemas.microsoft.com/office/drawing/2014/main" id="{70A731E7-DFB7-4C25-BC75-C54F58C9A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8"/>
          <a:stretch/>
        </p:blipFill>
        <p:spPr bwMode="auto">
          <a:xfrm>
            <a:off x="2082800" y="855641"/>
            <a:ext cx="6776720" cy="54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 зі стрілкою 6">
            <a:extLst>
              <a:ext uri="{FF2B5EF4-FFF2-40B4-BE49-F238E27FC236}">
                <a16:creationId xmlns:a16="http://schemas.microsoft.com/office/drawing/2014/main" id="{CAE145A4-EF44-49CE-BE0A-551E58CADBC9}"/>
              </a:ext>
            </a:extLst>
          </p:cNvPr>
          <p:cNvCxnSpPr>
            <a:cxnSpLocks/>
          </p:cNvCxnSpPr>
          <p:nvPr/>
        </p:nvCxnSpPr>
        <p:spPr>
          <a:xfrm flipV="1">
            <a:off x="3007360" y="855641"/>
            <a:ext cx="0" cy="53013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id="{99D4B001-6992-425D-9763-A5DE69AB3B7C}"/>
              </a:ext>
            </a:extLst>
          </p:cNvPr>
          <p:cNvCxnSpPr>
            <a:cxnSpLocks/>
          </p:cNvCxnSpPr>
          <p:nvPr/>
        </p:nvCxnSpPr>
        <p:spPr>
          <a:xfrm>
            <a:off x="2346960" y="5557520"/>
            <a:ext cx="5943600" cy="27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B8A3E087-B742-4425-8156-E97355DA77A8}"/>
              </a:ext>
            </a:extLst>
          </p:cNvPr>
          <p:cNvSpPr/>
          <p:nvPr/>
        </p:nvSpPr>
        <p:spPr>
          <a:xfrm>
            <a:off x="2935224" y="5478273"/>
            <a:ext cx="144271" cy="15849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id="{FCCD90D8-F813-4BF6-86AE-37AD5F650ED2}"/>
              </a:ext>
            </a:extLst>
          </p:cNvPr>
          <p:cNvCxnSpPr/>
          <p:nvPr/>
        </p:nvCxnSpPr>
        <p:spPr>
          <a:xfrm>
            <a:off x="2814319" y="4913376"/>
            <a:ext cx="3860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A7F1583A-9505-427B-AB88-47461629ACD3}"/>
              </a:ext>
            </a:extLst>
          </p:cNvPr>
          <p:cNvCxnSpPr/>
          <p:nvPr/>
        </p:nvCxnSpPr>
        <p:spPr>
          <a:xfrm>
            <a:off x="2814319" y="4261104"/>
            <a:ext cx="3860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E1972E14-16C9-4273-B6BF-40869AE53D6F}"/>
              </a:ext>
            </a:extLst>
          </p:cNvPr>
          <p:cNvCxnSpPr/>
          <p:nvPr/>
        </p:nvCxnSpPr>
        <p:spPr>
          <a:xfrm>
            <a:off x="2814319" y="3573428"/>
            <a:ext cx="3860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D6A181B2-C031-456A-B1BE-CD3953E08E10}"/>
              </a:ext>
            </a:extLst>
          </p:cNvPr>
          <p:cNvCxnSpPr/>
          <p:nvPr/>
        </p:nvCxnSpPr>
        <p:spPr>
          <a:xfrm>
            <a:off x="2814319" y="2939444"/>
            <a:ext cx="3860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id="{362D8617-0C8D-41E8-8F3B-C64E1B7EF9DC}"/>
              </a:ext>
            </a:extLst>
          </p:cNvPr>
          <p:cNvCxnSpPr/>
          <p:nvPr/>
        </p:nvCxnSpPr>
        <p:spPr>
          <a:xfrm>
            <a:off x="2814319" y="2262788"/>
            <a:ext cx="3860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id="{66580C26-8DA7-41F3-BE9D-5552ADA21833}"/>
              </a:ext>
            </a:extLst>
          </p:cNvPr>
          <p:cNvCxnSpPr/>
          <p:nvPr/>
        </p:nvCxnSpPr>
        <p:spPr>
          <a:xfrm>
            <a:off x="2814319" y="1592228"/>
            <a:ext cx="3860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0E9E1A0D-163D-4933-95DD-E795A379DBF7}"/>
              </a:ext>
            </a:extLst>
          </p:cNvPr>
          <p:cNvCxnSpPr>
            <a:cxnSpLocks/>
          </p:cNvCxnSpPr>
          <p:nvPr/>
        </p:nvCxnSpPr>
        <p:spPr>
          <a:xfrm>
            <a:off x="3647439" y="538530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B06336D8-49F7-443F-9D3B-093705F1CDCB}"/>
              </a:ext>
            </a:extLst>
          </p:cNvPr>
          <p:cNvCxnSpPr>
            <a:cxnSpLocks/>
          </p:cNvCxnSpPr>
          <p:nvPr/>
        </p:nvCxnSpPr>
        <p:spPr>
          <a:xfrm>
            <a:off x="4302759" y="538530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F0886C6F-0B2B-49A0-B829-B8C471B1BD92}"/>
              </a:ext>
            </a:extLst>
          </p:cNvPr>
          <p:cNvCxnSpPr>
            <a:cxnSpLocks/>
          </p:cNvCxnSpPr>
          <p:nvPr/>
        </p:nvCxnSpPr>
        <p:spPr>
          <a:xfrm>
            <a:off x="4947919" y="538530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id="{CA9D68E7-16C7-43F1-9160-6C99AC4C22F2}"/>
              </a:ext>
            </a:extLst>
          </p:cNvPr>
          <p:cNvCxnSpPr>
            <a:cxnSpLocks/>
          </p:cNvCxnSpPr>
          <p:nvPr/>
        </p:nvCxnSpPr>
        <p:spPr>
          <a:xfrm>
            <a:off x="5603239" y="538530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663F8859-1FFE-410E-B6F0-F36DDABFA9AF}"/>
              </a:ext>
            </a:extLst>
          </p:cNvPr>
          <p:cNvCxnSpPr>
            <a:cxnSpLocks/>
          </p:cNvCxnSpPr>
          <p:nvPr/>
        </p:nvCxnSpPr>
        <p:spPr>
          <a:xfrm>
            <a:off x="6253479" y="539038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3B6EAA25-C112-4175-8C6A-EBBE6A559666}"/>
              </a:ext>
            </a:extLst>
          </p:cNvPr>
          <p:cNvCxnSpPr>
            <a:cxnSpLocks/>
          </p:cNvCxnSpPr>
          <p:nvPr/>
        </p:nvCxnSpPr>
        <p:spPr>
          <a:xfrm>
            <a:off x="6908799" y="539546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>
            <a:extLst>
              <a:ext uri="{FF2B5EF4-FFF2-40B4-BE49-F238E27FC236}">
                <a16:creationId xmlns:a16="http://schemas.microsoft.com/office/drawing/2014/main" id="{9A728A3F-5AFF-4504-A777-7CEED93E2073}"/>
              </a:ext>
            </a:extLst>
          </p:cNvPr>
          <p:cNvCxnSpPr>
            <a:cxnSpLocks/>
          </p:cNvCxnSpPr>
          <p:nvPr/>
        </p:nvCxnSpPr>
        <p:spPr>
          <a:xfrm>
            <a:off x="7574279" y="5385308"/>
            <a:ext cx="0" cy="3444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F064A6-5C68-4539-BF24-8A2E5CE80C74}"/>
              </a:ext>
            </a:extLst>
          </p:cNvPr>
          <p:cNvSpPr txBox="1"/>
          <p:nvPr/>
        </p:nvSpPr>
        <p:spPr>
          <a:xfrm>
            <a:off x="1716586" y="849385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/>
              <a:t>ϑ</a:t>
            </a:r>
            <a:r>
              <a:rPr lang="en-US" sz="3200" b="1" i="1" dirty="0"/>
              <a:t>, </a:t>
            </a:r>
            <a:r>
              <a:rPr lang="uk-UA" sz="3200" b="1" i="1" dirty="0"/>
              <a:t>м/с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8A8DE7-F130-4E1B-992D-8B6BBC9D0698}"/>
              </a:ext>
            </a:extLst>
          </p:cNvPr>
          <p:cNvSpPr txBox="1"/>
          <p:nvPr/>
        </p:nvSpPr>
        <p:spPr>
          <a:xfrm>
            <a:off x="7621636" y="5599789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t, c</a:t>
            </a:r>
            <a:endParaRPr lang="uk-UA" sz="3200" b="1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7CAC1D-3CEC-4D30-A574-AE29E9C2C7B0}"/>
              </a:ext>
            </a:extLst>
          </p:cNvPr>
          <p:cNvSpPr txBox="1"/>
          <p:nvPr/>
        </p:nvSpPr>
        <p:spPr>
          <a:xfrm>
            <a:off x="2101482" y="4602538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F563FD-C36D-4353-BC5D-5F587C7D7130}"/>
              </a:ext>
            </a:extLst>
          </p:cNvPr>
          <p:cNvSpPr txBox="1"/>
          <p:nvPr/>
        </p:nvSpPr>
        <p:spPr>
          <a:xfrm>
            <a:off x="2582445" y="5502750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0</a:t>
            </a:r>
            <a:endParaRPr lang="uk-UA" sz="3200" b="1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07DE3C-498E-45BE-B3D0-DC9F34B0B7A9}"/>
              </a:ext>
            </a:extLst>
          </p:cNvPr>
          <p:cNvSpPr txBox="1"/>
          <p:nvPr/>
        </p:nvSpPr>
        <p:spPr>
          <a:xfrm>
            <a:off x="2101482" y="3925882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1</a:t>
            </a:r>
            <a:r>
              <a:rPr lang="en-US" sz="3200" b="1" i="1" dirty="0"/>
              <a:t>0</a:t>
            </a:r>
            <a:endParaRPr lang="uk-UA" sz="3200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C3F2B7-8F36-44DE-8A7F-A250AAC3EEA8}"/>
              </a:ext>
            </a:extLst>
          </p:cNvPr>
          <p:cNvSpPr txBox="1"/>
          <p:nvPr/>
        </p:nvSpPr>
        <p:spPr>
          <a:xfrm>
            <a:off x="2101482" y="3257291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504B24-9BAE-44F2-8A74-AA865D30FEBA}"/>
              </a:ext>
            </a:extLst>
          </p:cNvPr>
          <p:cNvSpPr txBox="1"/>
          <p:nvPr/>
        </p:nvSpPr>
        <p:spPr>
          <a:xfrm>
            <a:off x="2101482" y="2601442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2</a:t>
            </a:r>
            <a:r>
              <a:rPr lang="en-US" sz="3200" b="1" i="1" dirty="0"/>
              <a:t>0</a:t>
            </a:r>
            <a:endParaRPr lang="uk-UA" sz="3200" b="1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27E902-4001-4A73-9DE6-C647E9B40D59}"/>
              </a:ext>
            </a:extLst>
          </p:cNvPr>
          <p:cNvSpPr txBox="1"/>
          <p:nvPr/>
        </p:nvSpPr>
        <p:spPr>
          <a:xfrm>
            <a:off x="2152969" y="1924786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2</a:t>
            </a:r>
            <a:r>
              <a:rPr lang="en-US" sz="3200" b="1" i="1" dirty="0"/>
              <a:t>5</a:t>
            </a:r>
            <a:endParaRPr lang="uk-UA" sz="3200" b="1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298A46-4DD3-4C41-A2B7-A143C7BBE73D}"/>
              </a:ext>
            </a:extLst>
          </p:cNvPr>
          <p:cNvSpPr txBox="1"/>
          <p:nvPr/>
        </p:nvSpPr>
        <p:spPr>
          <a:xfrm>
            <a:off x="3434869" y="5635340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2</a:t>
            </a:r>
            <a:endParaRPr lang="uk-UA" sz="3200" b="1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40D1A5-2140-4273-BAB4-0BB0CD5D4DFC}"/>
              </a:ext>
            </a:extLst>
          </p:cNvPr>
          <p:cNvSpPr txBox="1"/>
          <p:nvPr/>
        </p:nvSpPr>
        <p:spPr>
          <a:xfrm>
            <a:off x="4074947" y="5670890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4</a:t>
            </a:r>
            <a:endParaRPr lang="uk-UA" sz="3200" b="1" i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1DAF0A-9747-488C-9A0D-D6A44EF467BE}"/>
              </a:ext>
            </a:extLst>
          </p:cNvPr>
          <p:cNvSpPr txBox="1"/>
          <p:nvPr/>
        </p:nvSpPr>
        <p:spPr>
          <a:xfrm>
            <a:off x="4730267" y="5653115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6</a:t>
            </a:r>
            <a:endParaRPr lang="uk-UA" sz="320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A973B3C-7309-4793-8748-7A7B65249F91}"/>
              </a:ext>
            </a:extLst>
          </p:cNvPr>
          <p:cNvSpPr txBox="1"/>
          <p:nvPr/>
        </p:nvSpPr>
        <p:spPr>
          <a:xfrm>
            <a:off x="5405908" y="5653115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8</a:t>
            </a:r>
            <a:endParaRPr lang="uk-UA" sz="3200" b="1" i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925B3B-84BD-4390-B0A4-D30990A8E56C}"/>
              </a:ext>
            </a:extLst>
          </p:cNvPr>
          <p:cNvSpPr txBox="1"/>
          <p:nvPr/>
        </p:nvSpPr>
        <p:spPr>
          <a:xfrm>
            <a:off x="5962677" y="5670890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10</a:t>
            </a:r>
            <a:endParaRPr lang="uk-UA" sz="3200" b="1" i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FE2A58-102E-4539-B626-92056AD09045}"/>
              </a:ext>
            </a:extLst>
          </p:cNvPr>
          <p:cNvSpPr txBox="1"/>
          <p:nvPr/>
        </p:nvSpPr>
        <p:spPr>
          <a:xfrm>
            <a:off x="6632333" y="5653115"/>
            <a:ext cx="142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12</a:t>
            </a:r>
            <a:endParaRPr lang="uk-UA" sz="3200" b="1" i="1" dirty="0"/>
          </a:p>
        </p:txBody>
      </p:sp>
      <p:cxnSp>
        <p:nvCxnSpPr>
          <p:cNvPr id="57" name="Пряма сполучна лінія 56">
            <a:extLst>
              <a:ext uri="{FF2B5EF4-FFF2-40B4-BE49-F238E27FC236}">
                <a16:creationId xmlns:a16="http://schemas.microsoft.com/office/drawing/2014/main" id="{CCA96722-F474-4E13-81ED-A72CDC20F0F0}"/>
              </a:ext>
            </a:extLst>
          </p:cNvPr>
          <p:cNvCxnSpPr>
            <a:cxnSpLocks/>
          </p:cNvCxnSpPr>
          <p:nvPr/>
        </p:nvCxnSpPr>
        <p:spPr>
          <a:xfrm flipV="1">
            <a:off x="3026625" y="4909806"/>
            <a:ext cx="3804957" cy="714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8F06E486-035A-4229-9363-2A3838946DA5}"/>
              </a:ext>
            </a:extLst>
          </p:cNvPr>
          <p:cNvSpPr/>
          <p:nvPr/>
        </p:nvSpPr>
        <p:spPr>
          <a:xfrm>
            <a:off x="3564559" y="4823358"/>
            <a:ext cx="165759" cy="1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1FBC193E-CBC2-4378-A271-EF19B8DB5C16}"/>
              </a:ext>
            </a:extLst>
          </p:cNvPr>
          <p:cNvSpPr/>
          <p:nvPr/>
        </p:nvSpPr>
        <p:spPr>
          <a:xfrm>
            <a:off x="4222168" y="4852517"/>
            <a:ext cx="165759" cy="1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45C4B681-8BCB-4195-B6F1-D59BADA7A7BD}"/>
              </a:ext>
            </a:extLst>
          </p:cNvPr>
          <p:cNvSpPr/>
          <p:nvPr/>
        </p:nvSpPr>
        <p:spPr>
          <a:xfrm>
            <a:off x="4879778" y="4837161"/>
            <a:ext cx="165759" cy="1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0DB9645A-BAAF-4C6F-AD1D-6057737751E8}"/>
              </a:ext>
            </a:extLst>
          </p:cNvPr>
          <p:cNvSpPr/>
          <p:nvPr/>
        </p:nvSpPr>
        <p:spPr>
          <a:xfrm>
            <a:off x="5514821" y="4851205"/>
            <a:ext cx="165759" cy="1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DC36063-E68A-41DC-9801-AA64BE697A60}"/>
              </a:ext>
            </a:extLst>
          </p:cNvPr>
          <p:cNvSpPr/>
          <p:nvPr/>
        </p:nvSpPr>
        <p:spPr>
          <a:xfrm>
            <a:off x="6179196" y="4847549"/>
            <a:ext cx="165759" cy="1657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7" name="Рисунок 46">
            <a:hlinkClick r:id="rId5"/>
            <a:extLst>
              <a:ext uri="{FF2B5EF4-FFF2-40B4-BE49-F238E27FC236}">
                <a16:creationId xmlns:a16="http://schemas.microsoft.com/office/drawing/2014/main" id="{6F767671-711B-A851-780E-5E0C29625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C551C-B538-49D4-8AB3-03778755B0B9}"/>
              </a:ext>
            </a:extLst>
          </p:cNvPr>
          <p:cNvSpPr txBox="1"/>
          <p:nvPr/>
        </p:nvSpPr>
        <p:spPr>
          <a:xfrm>
            <a:off x="117764" y="45956"/>
            <a:ext cx="11972636" cy="6719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Швидкість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руху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останніх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с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ніж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протягом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перших 5 с,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оскільки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графіка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розташована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часу,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ніж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перша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ділянка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B5E67-DCE3-4413-91DC-0E072318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000" t="46518" r="58000" b="14223"/>
          <a:stretch/>
        </p:blipFill>
        <p:spPr>
          <a:xfrm>
            <a:off x="2580640" y="1315720"/>
            <a:ext cx="5550350" cy="4226560"/>
          </a:xfrm>
          <a:prstGeom prst="rect">
            <a:avLst/>
          </a:prstGeom>
        </p:spPr>
      </p:pic>
      <p:sp>
        <p:nvSpPr>
          <p:cNvPr id="4" name="Стрілка: вліво 3">
            <a:extLst>
              <a:ext uri="{FF2B5EF4-FFF2-40B4-BE49-F238E27FC236}">
                <a16:creationId xmlns:a16="http://schemas.microsoft.com/office/drawing/2014/main" id="{0C0C2E31-DBA0-43AB-9045-629EEE3AE169}"/>
              </a:ext>
            </a:extLst>
          </p:cNvPr>
          <p:cNvSpPr/>
          <p:nvPr/>
        </p:nvSpPr>
        <p:spPr>
          <a:xfrm>
            <a:off x="6959600" y="1925320"/>
            <a:ext cx="1686560" cy="782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Швидше</a:t>
            </a:r>
          </a:p>
        </p:txBody>
      </p:sp>
      <p:sp>
        <p:nvSpPr>
          <p:cNvPr id="8" name="Стрілка: вліво 7">
            <a:extLst>
              <a:ext uri="{FF2B5EF4-FFF2-40B4-BE49-F238E27FC236}">
                <a16:creationId xmlns:a16="http://schemas.microsoft.com/office/drawing/2014/main" id="{F514E5B5-CA69-40A2-B0F4-0D0034991827}"/>
              </a:ext>
            </a:extLst>
          </p:cNvPr>
          <p:cNvSpPr/>
          <p:nvPr/>
        </p:nvSpPr>
        <p:spPr>
          <a:xfrm>
            <a:off x="5260802" y="3510280"/>
            <a:ext cx="1686560" cy="782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Повільніше</a:t>
            </a:r>
          </a:p>
        </p:txBody>
      </p:sp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id="{EF0E3391-7E63-1D68-7E1D-900FD2987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FDADE4D7-EF7C-4216-B2F1-398CDBD37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0" y="5955031"/>
            <a:ext cx="930442" cy="8570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C551C-B538-49D4-8AB3-03778755B0B9}"/>
              </a:ext>
            </a:extLst>
          </p:cNvPr>
          <p:cNvSpPr txBox="1"/>
          <p:nvPr/>
        </p:nvSpPr>
        <p:spPr>
          <a:xfrm>
            <a:off x="117764" y="45956"/>
            <a:ext cx="11972636" cy="12646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визначити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 l,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подолало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інтервал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часу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 до 15 с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тіло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подолало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 90 м.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шлях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чисельно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дорівнює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площі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заштрихованого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прямокутника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=a * b = 10 * 9 = 90;  l = 90 </a:t>
            </a:r>
            <a:r>
              <a:rPr lang="ru-R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Зверніть увагу! Для будь-якого руху числове значення шляху,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 подолало тіло, дорівнює числовому значенню площі фігури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графіком швидкості руху цього тіла.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B5E67-DCE3-4413-91DC-0E072318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000" t="46518" r="58000" b="14223"/>
          <a:stretch/>
        </p:blipFill>
        <p:spPr>
          <a:xfrm>
            <a:off x="2580640" y="1519534"/>
            <a:ext cx="5550350" cy="4226560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8C24EB4-63F3-4160-931E-E38EF95D295D}"/>
              </a:ext>
            </a:extLst>
          </p:cNvPr>
          <p:cNvSpPr/>
          <p:nvPr/>
        </p:nvSpPr>
        <p:spPr>
          <a:xfrm>
            <a:off x="5074920" y="2536477"/>
            <a:ext cx="1681480" cy="231648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6D46A-C88A-46CE-895A-018932FE4D58}"/>
              </a:ext>
            </a:extLst>
          </p:cNvPr>
          <p:cNvSpPr txBox="1"/>
          <p:nvPr/>
        </p:nvSpPr>
        <p:spPr>
          <a:xfrm>
            <a:off x="5661433" y="3137991"/>
            <a:ext cx="508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/>
              <a:t>S</a:t>
            </a:r>
            <a:endParaRPr lang="uk-UA" sz="5400" b="1" i="1" dirty="0"/>
          </a:p>
        </p:txBody>
      </p:sp>
      <p:pic>
        <p:nvPicPr>
          <p:cNvPr id="7" name="Picture 2" descr="Запам'ятай та знайди картинку">
            <a:extLst>
              <a:ext uri="{FF2B5EF4-FFF2-40B4-BE49-F238E27FC236}">
                <a16:creationId xmlns:a16="http://schemas.microsoft.com/office/drawing/2014/main" id="{87130BFE-26A3-077B-B495-79DD434D8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8" r="13688"/>
          <a:stretch/>
        </p:blipFill>
        <p:spPr bwMode="auto">
          <a:xfrm>
            <a:off x="8130990" y="1003628"/>
            <a:ext cx="3076069" cy="580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7"/>
            <a:extLst>
              <a:ext uri="{FF2B5EF4-FFF2-40B4-BE49-F238E27FC236}">
                <a16:creationId xmlns:a16="http://schemas.microsoft.com/office/drawing/2014/main" id="{B983B2A4-4279-614B-541A-1AFE62993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68" y="5955031"/>
            <a:ext cx="2802025" cy="109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8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474</Words>
  <Application>Microsoft Office PowerPoint</Application>
  <PresentationFormat>Широкий екран</PresentationFormat>
  <Paragraphs>51</Paragraphs>
  <Slides>11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Нерівномірний рух. Середня швидкість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User</cp:lastModifiedBy>
  <cp:revision>102</cp:revision>
  <dcterms:created xsi:type="dcterms:W3CDTF">2023-02-10T14:56:58Z</dcterms:created>
  <dcterms:modified xsi:type="dcterms:W3CDTF">2024-11-17T20:27:47Z</dcterms:modified>
</cp:coreProperties>
</file>