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307" r:id="rId4"/>
    <p:sldId id="308" r:id="rId5"/>
    <p:sldId id="276" r:id="rId6"/>
    <p:sldId id="309" r:id="rId7"/>
    <p:sldId id="299" r:id="rId8"/>
    <p:sldId id="310" r:id="rId9"/>
    <p:sldId id="311" r:id="rId10"/>
    <p:sldId id="312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44C"/>
    <a:srgbClr val="0F3187"/>
    <a:srgbClr val="B2220A"/>
    <a:srgbClr val="5B8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4BB92-D194-4725-8FBD-7CD8646130DB}" type="datetimeFigureOut">
              <a:rPr lang="uk-UA" smtClean="0"/>
              <a:t>17.11.2024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03E14-A6E8-456B-B292-9271E08A4C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6D8F8-1E25-43AB-9034-6EC45E637E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1B95B2-A95D-D201-AFF1-7ED6EA4E3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E5C64-7C0A-9DE4-19D2-748CFB4E4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1816" y="320184"/>
            <a:ext cx="6188365" cy="2684892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F3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F2551F-6158-2508-10F5-164DBEA10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1816" y="3140224"/>
            <a:ext cx="6188365" cy="107155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B222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7A9DC-16CE-2F48-D411-F90ECBBD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517AB-C880-05F1-B457-35044364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65AED-40F6-2F0E-FB5A-BE748E81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B14D8-F247-41E0-D377-6BB8842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30AF41-2C56-404E-F13A-824A8887B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E2EF0-B45A-BE32-57B6-B1347AAD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6F66E-C556-E3B8-7B31-0FD54123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E39993-4E2D-BBA4-D639-CB640F79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30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B065BA-F926-5FD0-5678-DF6BAD051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13FEBE-2FEA-66F0-637A-45BA94835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A7CE6-3990-98D5-3432-3042FAD3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ACD99-FA7A-EA70-8C22-2279E4CD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7D339-F955-C2BA-0A0A-7B9E519C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1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9B040-B387-1CAC-325D-18764E34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A5386-C660-E45B-44C4-43AB1595C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3E344-205E-671F-AF2C-E1B54717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EE1867-8F8B-BFF3-CC0C-026B575F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12D5F-4C12-1F43-1F33-C9A65A38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85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8C02A-A011-1173-B82B-E54B0F7A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B7844-FAC2-9C7E-7FC9-0D472088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37676-FB92-8060-5879-C06AA16D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CDCDE-4F03-2AB2-2F25-32C144C1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0F9D81-62AE-6AA0-7125-BB15C5B3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14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3D062-4425-9D60-8860-52D77889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1E99D-ADFD-F3BB-8C51-492941D09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7EF27E-A528-0BC6-27A5-DC9B594EE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DAC4A9-3E73-AD92-7B86-05A1A862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DA6579-D497-3F7E-E4C0-6DF21BBD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10233-4FE4-9507-8C5D-00E07611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0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E4343-2D39-2A67-F5CE-DAB69296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264FF-12C9-1576-6585-BD872E87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3080B-9435-C377-D8D2-9EF982CC6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C746C8-1D45-9982-DAC9-809C2177C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47FBD6-3F82-4ECD-55A4-21ABF61B5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60F596-5724-1000-BF04-1356D13D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3BF29E-1967-2D5B-F360-095290C6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E94024-10EB-8E88-A180-DEEE73E8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2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F7E27-131A-C1A8-7E9F-5D12D7A7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1BDBAA-B2A3-13F9-3EAD-FF8CC6F8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AFB9A4-76A8-0A34-E74D-9B691C5E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184BE3-03E7-060D-3855-36E671AB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89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C6ACB9-A759-9B7D-8A23-B7C1F124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54224-1FFB-E129-775C-5B80F84C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37E5B-B512-BA59-8077-98661598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4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5C690-56A1-B502-1BE4-91C1FF16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ECEB9-3575-7275-55A4-D5E4FA76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A71A8D-F1E6-5842-A870-DDCE63B96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8E596-85AF-62E4-B613-990663CC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EA5A0-15D6-3596-E59E-783FFADE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E598C-17E3-A727-DD78-E9AA793F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54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08C2F-0CAA-C674-6E6C-B1662325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513C53-054C-2F1E-26CA-8C8D73DA0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6E5D19-1074-F7E1-9CAA-9AC3BE713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070542-28BA-C4AE-D59D-83DF59CD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747B3-E881-7CE4-EA4C-12CF3330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044392-C8A2-346F-B842-4696A1D7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57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A00F3D-1198-7FB6-6AD0-E1BE3356C1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74F1F-D43E-933E-020D-1AA065D0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365126"/>
            <a:ext cx="10515600" cy="41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AF68E-BFC0-624F-412A-19607A85C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31973-D871-0356-AFEB-F078BEE81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D822-E1D6-4A37-BD16-9B04252F3360}" type="datetimeFigureOut">
              <a:rPr lang="ru-UA" smtClean="0"/>
              <a:t>11/17/2024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9EF2B-0101-C21C-E784-DB1DB6DAD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9B8C0-9231-7967-3808-B3180809E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5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MW11jWQ_Jb0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image" Target="../media/image14.jpg"/><Relationship Id="rId7" Type="http://schemas.openxmlformats.org/officeDocument/2006/relationships/hyperlink" Target="https://youtu.be/MW11jWQ_Jb0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openxmlformats.org/officeDocument/2006/relationships/image" Target="../media/image25.png"/><Relationship Id="rId5" Type="http://schemas.openxmlformats.org/officeDocument/2006/relationships/image" Target="../media/image17.jpe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hyperlink" Target="https://youtu.be/MW11jWQ_Jb0" TargetMode="External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W11jWQ_Jb0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hyperlink" Target="https://youtu.be/MW11jWQ_Jb0" TargetMode="External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MW11jWQ_Jb0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W11jWQ_Jb0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12" Type="http://schemas.openxmlformats.org/officeDocument/2006/relationships/hyperlink" Target="https://youtu.be/MW11jWQ_Jb0" TargetMode="External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.jpg"/><Relationship Id="rId7" Type="http://schemas.openxmlformats.org/officeDocument/2006/relationships/image" Target="../media/image190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hyperlink" Target="https://youtu.be/MW11jWQ_Jb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hyperlink" Target="https://youtu.be/MW11jWQ_Jb0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9350CBA-0C80-4B10-A32D-17CAC449B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519" y="960823"/>
            <a:ext cx="8679789" cy="4387032"/>
          </a:xfrm>
          <a:solidFill>
            <a:schemeClr val="accent4">
              <a:lumMod val="40000"/>
              <a:lumOff val="60000"/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>
            <a:noAutofit/>
          </a:bodyPr>
          <a:lstStyle/>
          <a:p>
            <a:r>
              <a:rPr lang="uk-UA" sz="6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Лабораторна робота 1 </a:t>
            </a:r>
            <a:br>
              <a:rPr lang="uk-UA" sz="6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6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«Визначення середньої швидкості руху тіла»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6137C3-2CED-4F5E-894C-2AD30BAF2D52}"/>
              </a:ext>
            </a:extLst>
          </p:cNvPr>
          <p:cNvSpPr/>
          <p:nvPr/>
        </p:nvSpPr>
        <p:spPr>
          <a:xfrm>
            <a:off x="11166307" y="103810"/>
            <a:ext cx="930442" cy="9304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C4429DFF-99A5-4486-9CD3-27DA2B3C7EE9}"/>
              </a:ext>
            </a:extLst>
          </p:cNvPr>
          <p:cNvGrpSpPr/>
          <p:nvPr/>
        </p:nvGrpSpPr>
        <p:grpSpPr>
          <a:xfrm>
            <a:off x="3671889" y="103810"/>
            <a:ext cx="6012581" cy="857013"/>
            <a:chOff x="6179419" y="6024791"/>
            <a:chExt cx="6012581" cy="8570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9142EC-50F5-4E29-9C8C-1589C6DC684E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>
              <a:hlinkClick r:id="rId2"/>
              <a:extLst>
                <a:ext uri="{FF2B5EF4-FFF2-40B4-BE49-F238E27FC236}">
                  <a16:creationId xmlns:a16="http://schemas.microsoft.com/office/drawing/2014/main" id="{B76D9281-49F4-404F-8485-9608E77A6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2" name="Picture 2" descr="НУШ і перші класи | Черкаська спеціалізована школа №3">
            <a:extLst>
              <a:ext uri="{FF2B5EF4-FFF2-40B4-BE49-F238E27FC236}">
                <a16:creationId xmlns:a16="http://schemas.microsoft.com/office/drawing/2014/main" id="{321A3BE2-5E28-45D6-867B-9C25DA4F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3" y="0"/>
            <a:ext cx="1893805" cy="18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ілка: п’ятикутник 12">
            <a:extLst>
              <a:ext uri="{FF2B5EF4-FFF2-40B4-BE49-F238E27FC236}">
                <a16:creationId xmlns:a16="http://schemas.microsoft.com/office/drawing/2014/main" id="{E29E717D-27AD-4689-B97D-8020C5A53F53}"/>
              </a:ext>
            </a:extLst>
          </p:cNvPr>
          <p:cNvSpPr/>
          <p:nvPr/>
        </p:nvSpPr>
        <p:spPr>
          <a:xfrm>
            <a:off x="0" y="1893805"/>
            <a:ext cx="2117520" cy="565608"/>
          </a:xfrm>
          <a:prstGeom prst="homePlate">
            <a:avLst>
              <a:gd name="adj" fmla="val 3500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Урок 15</a:t>
            </a:r>
          </a:p>
        </p:txBody>
      </p:sp>
      <p:pic>
        <p:nvPicPr>
          <p:cNvPr id="9" name="Рисунок 8">
            <a:hlinkClick r:id="rId6"/>
            <a:extLst>
              <a:ext uri="{FF2B5EF4-FFF2-40B4-BE49-F238E27FC236}">
                <a16:creationId xmlns:a16="http://schemas.microsoft.com/office/drawing/2014/main" id="{1907F707-D024-F99D-59F7-C6629AD228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2" y="5764323"/>
            <a:ext cx="3277868" cy="12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42000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accel="56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accel="5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animBg="1"/>
          <p:bldP spid="13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066674-80B8-4094-9E22-F2BD371F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0E0B7A-5D4D-429E-A748-54E5A8B9FD42}"/>
              </a:ext>
            </a:extLst>
          </p:cNvPr>
          <p:cNvGrpSpPr/>
          <p:nvPr/>
        </p:nvGrpSpPr>
        <p:grpSpPr>
          <a:xfrm>
            <a:off x="0" y="-49059"/>
            <a:ext cx="12192000" cy="6931152"/>
            <a:chOff x="0" y="0"/>
            <a:chExt cx="12192000" cy="6931152"/>
          </a:xfrm>
          <a:solidFill>
            <a:srgbClr val="0070C0"/>
          </a:solidFill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B41D88-F0E3-4660-BE1E-9A3A66A3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31152" cy="6931152"/>
            </a:xfrm>
            <a:prstGeom prst="rect">
              <a:avLst/>
            </a:prstGeom>
            <a:grpFill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953EA1-8FBB-4CE5-A0C3-83D77CC8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48" y="0"/>
              <a:ext cx="6931152" cy="6931152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240326C-01C0-41CC-9DAC-40AD3FAA5C5D}"/>
              </a:ext>
            </a:extLst>
          </p:cNvPr>
          <p:cNvGrpSpPr/>
          <p:nvPr/>
        </p:nvGrpSpPr>
        <p:grpSpPr>
          <a:xfrm>
            <a:off x="9178835" y="4068581"/>
            <a:ext cx="2862571" cy="2862571"/>
            <a:chOff x="9178835" y="4068581"/>
            <a:chExt cx="2862571" cy="2862571"/>
          </a:xfrm>
        </p:grpSpPr>
        <p:pic>
          <p:nvPicPr>
            <p:cNvPr id="1030" name="Picture 6" descr="Мальчик Пишет — стоковая векторная графика и другие изображения на тему  Писать - iStock">
              <a:extLst>
                <a:ext uri="{FF2B5EF4-FFF2-40B4-BE49-F238E27FC236}">
                  <a16:creationId xmlns:a16="http://schemas.microsoft.com/office/drawing/2014/main" id="{D7816BD2-E663-465A-8C48-D5C4B5135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835" y="4068581"/>
              <a:ext cx="2862571" cy="286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Як росіяни не вкрали Тризуб | Збруч">
              <a:extLst>
                <a:ext uri="{FF2B5EF4-FFF2-40B4-BE49-F238E27FC236}">
                  <a16:creationId xmlns:a16="http://schemas.microsoft.com/office/drawing/2014/main" id="{04216B73-CFC5-45F2-A449-D0E72E3EC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1" r="26027"/>
            <a:stretch/>
          </p:blipFill>
          <p:spPr bwMode="auto">
            <a:xfrm>
              <a:off x="10177507" y="6045994"/>
              <a:ext cx="261893" cy="29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Ukraine Ukraine Flag GIF - Ukraine Ukraine Flag Ukrainian - Discover &amp;  Share GIFs">
            <a:extLst>
              <a:ext uri="{FF2B5EF4-FFF2-40B4-BE49-F238E27FC236}">
                <a16:creationId xmlns:a16="http://schemas.microsoft.com/office/drawing/2014/main" id="{58B772BC-209B-40E6-A328-517FAD4D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017" y="5369285"/>
            <a:ext cx="826389" cy="8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: скругленные углы 2">
            <a:extLst>
              <a:ext uri="{FF2B5EF4-FFF2-40B4-BE49-F238E27FC236}">
                <a16:creationId xmlns:a16="http://schemas.microsoft.com/office/drawing/2014/main" id="{9AF7DCA0-3D43-E5B6-1738-FF40B0F62292}"/>
              </a:ext>
            </a:extLst>
          </p:cNvPr>
          <p:cNvSpPr/>
          <p:nvPr/>
        </p:nvSpPr>
        <p:spPr>
          <a:xfrm>
            <a:off x="1829790" y="474251"/>
            <a:ext cx="8845864" cy="1168927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r>
              <a:rPr lang="uk-UA" sz="3600" b="1" dirty="0"/>
              <a:t>.</a:t>
            </a:r>
            <a:endParaRPr lang="ru-RU" sz="3600" b="1" dirty="0"/>
          </a:p>
        </p:txBody>
      </p:sp>
      <p:pic>
        <p:nvPicPr>
          <p:cNvPr id="89" name="Рисунок 88">
            <a:hlinkClick r:id="rId7"/>
            <a:extLst>
              <a:ext uri="{FF2B5EF4-FFF2-40B4-BE49-F238E27FC236}">
                <a16:creationId xmlns:a16="http://schemas.microsoft.com/office/drawing/2014/main" id="{5BA5E41B-3086-6C97-6D6E-9D3CA5173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9" y="2289437"/>
            <a:ext cx="4783482" cy="186581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8935F2D-25F5-DAAD-DD8A-486A6B461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  <p:grpSp>
        <p:nvGrpSpPr>
          <p:cNvPr id="13" name="Google Shape;213;p27">
            <a:extLst>
              <a:ext uri="{FF2B5EF4-FFF2-40B4-BE49-F238E27FC236}">
                <a16:creationId xmlns:a16="http://schemas.microsoft.com/office/drawing/2014/main" id="{5FE4772C-ABAF-42D8-0D84-890FDFA6A6E0}"/>
              </a:ext>
            </a:extLst>
          </p:cNvPr>
          <p:cNvGrpSpPr/>
          <p:nvPr/>
        </p:nvGrpSpPr>
        <p:grpSpPr>
          <a:xfrm>
            <a:off x="4954357" y="3956876"/>
            <a:ext cx="2622472" cy="2585815"/>
            <a:chOff x="7297968" y="1984185"/>
            <a:chExt cx="4783126" cy="4716268"/>
          </a:xfrm>
        </p:grpSpPr>
        <p:grpSp>
          <p:nvGrpSpPr>
            <p:cNvPr id="14" name="Google Shape;214;p27">
              <a:extLst>
                <a:ext uri="{FF2B5EF4-FFF2-40B4-BE49-F238E27FC236}">
                  <a16:creationId xmlns:a16="http://schemas.microsoft.com/office/drawing/2014/main" id="{D86AF99D-FE9B-553B-9B15-3598538FBD62}"/>
                </a:ext>
              </a:extLst>
            </p:cNvPr>
            <p:cNvGrpSpPr/>
            <p:nvPr/>
          </p:nvGrpSpPr>
          <p:grpSpPr>
            <a:xfrm>
              <a:off x="7297968" y="1984185"/>
              <a:ext cx="4783126" cy="4716268"/>
              <a:chOff x="6893593" y="2297927"/>
              <a:chExt cx="4783126" cy="4716268"/>
            </a:xfrm>
          </p:grpSpPr>
          <p:sp>
            <p:nvSpPr>
              <p:cNvPr id="53" name="Google Shape;215;p27">
                <a:extLst>
                  <a:ext uri="{FF2B5EF4-FFF2-40B4-BE49-F238E27FC236}">
                    <a16:creationId xmlns:a16="http://schemas.microsoft.com/office/drawing/2014/main" id="{8E30A3DF-E132-C55F-22A2-6BDD25389627}"/>
                  </a:ext>
                </a:extLst>
              </p:cNvPr>
              <p:cNvSpPr/>
              <p:nvPr/>
            </p:nvSpPr>
            <p:spPr>
              <a:xfrm rot="-622488">
                <a:off x="8463082" y="2405835"/>
                <a:ext cx="1606974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216;p27">
                <a:extLst>
                  <a:ext uri="{FF2B5EF4-FFF2-40B4-BE49-F238E27FC236}">
                    <a16:creationId xmlns:a16="http://schemas.microsoft.com/office/drawing/2014/main" id="{F84AE9E4-72E7-3788-EA58-43DD414AC5C1}"/>
                  </a:ext>
                </a:extLst>
              </p:cNvPr>
              <p:cNvSpPr/>
              <p:nvPr/>
            </p:nvSpPr>
            <p:spPr>
              <a:xfrm rot="2184468">
                <a:off x="8463082" y="2405835"/>
                <a:ext cx="1606974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217;p27">
                <a:extLst>
                  <a:ext uri="{FF2B5EF4-FFF2-40B4-BE49-F238E27FC236}">
                    <a16:creationId xmlns:a16="http://schemas.microsoft.com/office/drawing/2014/main" id="{7E4FA59B-AF05-C499-4560-4EF673C6B9B7}"/>
                  </a:ext>
                </a:extLst>
              </p:cNvPr>
              <p:cNvSpPr/>
              <p:nvPr/>
            </p:nvSpPr>
            <p:spPr>
              <a:xfrm rot="7587805">
                <a:off x="8463082" y="2437365"/>
                <a:ext cx="1606974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218;p27">
                <a:extLst>
                  <a:ext uri="{FF2B5EF4-FFF2-40B4-BE49-F238E27FC236}">
                    <a16:creationId xmlns:a16="http://schemas.microsoft.com/office/drawing/2014/main" id="{7CC16543-4D22-A376-096E-C4BCFD88159D}"/>
                  </a:ext>
                </a:extLst>
              </p:cNvPr>
              <p:cNvSpPr/>
              <p:nvPr/>
            </p:nvSpPr>
            <p:spPr>
              <a:xfrm rot="4623994">
                <a:off x="8398623" y="2414984"/>
                <a:ext cx="1773066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219;p27">
                <a:extLst>
                  <a:ext uri="{FF2B5EF4-FFF2-40B4-BE49-F238E27FC236}">
                    <a16:creationId xmlns:a16="http://schemas.microsoft.com/office/drawing/2014/main" id="{B90B5016-275B-5EE5-EA3F-FCFF80A42CFF}"/>
                  </a:ext>
                </a:extLst>
              </p:cNvPr>
              <p:cNvSpPr/>
              <p:nvPr/>
            </p:nvSpPr>
            <p:spPr>
              <a:xfrm>
                <a:off x="7451150" y="4183911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  <p:sp>
            <p:nvSpPr>
              <p:cNvPr id="58" name="Google Shape;220;p27">
                <a:extLst>
                  <a:ext uri="{FF2B5EF4-FFF2-40B4-BE49-F238E27FC236}">
                    <a16:creationId xmlns:a16="http://schemas.microsoft.com/office/drawing/2014/main" id="{CABA9D55-CE35-2499-9D18-4C1685E04C21}"/>
                  </a:ext>
                </a:extLst>
              </p:cNvPr>
              <p:cNvSpPr/>
              <p:nvPr/>
            </p:nvSpPr>
            <p:spPr>
              <a:xfrm>
                <a:off x="10434658" y="3710732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  <p:sp>
            <p:nvSpPr>
              <p:cNvPr id="59" name="Google Shape;221;p27">
                <a:extLst>
                  <a:ext uri="{FF2B5EF4-FFF2-40B4-BE49-F238E27FC236}">
                    <a16:creationId xmlns:a16="http://schemas.microsoft.com/office/drawing/2014/main" id="{E5AAD4F0-A746-8F19-8FF8-AF2DD45EB0B4}"/>
                  </a:ext>
                </a:extLst>
              </p:cNvPr>
              <p:cNvSpPr/>
              <p:nvPr/>
            </p:nvSpPr>
            <p:spPr>
              <a:xfrm>
                <a:off x="10574371" y="4832067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  <p:sp>
            <p:nvSpPr>
              <p:cNvPr id="60" name="Google Shape;222;p27">
                <a:extLst>
                  <a:ext uri="{FF2B5EF4-FFF2-40B4-BE49-F238E27FC236}">
                    <a16:creationId xmlns:a16="http://schemas.microsoft.com/office/drawing/2014/main" id="{FA3B4D0D-B925-ABC9-42A2-8DBE24D52606}"/>
                  </a:ext>
                </a:extLst>
              </p:cNvPr>
              <p:cNvSpPr/>
              <p:nvPr/>
            </p:nvSpPr>
            <p:spPr>
              <a:xfrm>
                <a:off x="9748724" y="6488291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</p:grpSp>
        <p:grpSp>
          <p:nvGrpSpPr>
            <p:cNvPr id="15" name="Google Shape;223;p27">
              <a:extLst>
                <a:ext uri="{FF2B5EF4-FFF2-40B4-BE49-F238E27FC236}">
                  <a16:creationId xmlns:a16="http://schemas.microsoft.com/office/drawing/2014/main" id="{A0EEB964-23A9-BCAB-00CE-8CDC800D63C3}"/>
                </a:ext>
              </a:extLst>
            </p:cNvPr>
            <p:cNvGrpSpPr/>
            <p:nvPr/>
          </p:nvGrpSpPr>
          <p:grpSpPr>
            <a:xfrm>
              <a:off x="9143526" y="3838043"/>
              <a:ext cx="1020673" cy="986925"/>
              <a:chOff x="9626306" y="2040643"/>
              <a:chExt cx="1938979" cy="1874868"/>
            </a:xfrm>
          </p:grpSpPr>
          <p:pic>
            <p:nvPicPr>
              <p:cNvPr id="16" name="Google Shape;224;p27">
                <a:extLst>
                  <a:ext uri="{FF2B5EF4-FFF2-40B4-BE49-F238E27FC236}">
                    <a16:creationId xmlns:a16="http://schemas.microsoft.com/office/drawing/2014/main" id="{5ECE2CAB-5D15-E119-0491-8CA75D91E81A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10137590" y="2040643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  <p:grpSp>
            <p:nvGrpSpPr>
              <p:cNvPr id="17" name="Google Shape;225;p27">
                <a:extLst>
                  <a:ext uri="{FF2B5EF4-FFF2-40B4-BE49-F238E27FC236}">
                    <a16:creationId xmlns:a16="http://schemas.microsoft.com/office/drawing/2014/main" id="{205C74BB-7511-0420-990E-D980F984B7C4}"/>
                  </a:ext>
                </a:extLst>
              </p:cNvPr>
              <p:cNvGrpSpPr/>
              <p:nvPr/>
            </p:nvGrpSpPr>
            <p:grpSpPr>
              <a:xfrm>
                <a:off x="9635666" y="2048145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46" name="Google Shape;226;p27">
                  <a:extLst>
                    <a:ext uri="{FF2B5EF4-FFF2-40B4-BE49-F238E27FC236}">
                      <a16:creationId xmlns:a16="http://schemas.microsoft.com/office/drawing/2014/main" id="{F174DE86-652D-6DC3-68DE-5240C78D8E5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Google Shape;227;p27">
                  <a:extLst>
                    <a:ext uri="{FF2B5EF4-FFF2-40B4-BE49-F238E27FC236}">
                      <a16:creationId xmlns:a16="http://schemas.microsoft.com/office/drawing/2014/main" id="{A0BBD642-5687-04EF-D1D8-31A089BAAA5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l="42156" t="35480" r="43806" b="39425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Google Shape;228;p27">
                  <a:extLst>
                    <a:ext uri="{FF2B5EF4-FFF2-40B4-BE49-F238E27FC236}">
                      <a16:creationId xmlns:a16="http://schemas.microsoft.com/office/drawing/2014/main" id="{83B61329-06CD-B5E6-2126-441D7325F48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Google Shape;229;p27">
                  <a:extLst>
                    <a:ext uri="{FF2B5EF4-FFF2-40B4-BE49-F238E27FC236}">
                      <a16:creationId xmlns:a16="http://schemas.microsoft.com/office/drawing/2014/main" id="{558482B0-C00A-6395-ABF0-716E29850D4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" name="Google Shape;230;p27">
                  <a:extLst>
                    <a:ext uri="{FF2B5EF4-FFF2-40B4-BE49-F238E27FC236}">
                      <a16:creationId xmlns:a16="http://schemas.microsoft.com/office/drawing/2014/main" id="{1BA1289C-B2C0-6EEB-6626-068AB7F4D4A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l="42156" t="35480" r="43806" b="39425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" name="Google Shape;231;p27">
                  <a:extLst>
                    <a:ext uri="{FF2B5EF4-FFF2-40B4-BE49-F238E27FC236}">
                      <a16:creationId xmlns:a16="http://schemas.microsoft.com/office/drawing/2014/main" id="{D955C9FE-BB70-B333-2B23-AC723F54423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l="42156" t="35480" r="43806" b="39425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" name="Google Shape;232;p27">
                  <a:extLst>
                    <a:ext uri="{FF2B5EF4-FFF2-40B4-BE49-F238E27FC236}">
                      <a16:creationId xmlns:a16="http://schemas.microsoft.com/office/drawing/2014/main" id="{1AAFAB82-DBA4-7918-C426-CB157E277FA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" name="Google Shape;233;p27">
                <a:extLst>
                  <a:ext uri="{FF2B5EF4-FFF2-40B4-BE49-F238E27FC236}">
                    <a16:creationId xmlns:a16="http://schemas.microsoft.com/office/drawing/2014/main" id="{B7064F8F-09AA-546C-1BB7-77CD321FCE22}"/>
                  </a:ext>
                </a:extLst>
              </p:cNvPr>
              <p:cNvGrpSpPr/>
              <p:nvPr/>
            </p:nvGrpSpPr>
            <p:grpSpPr>
              <a:xfrm>
                <a:off x="9630509" y="2040644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39" name="Google Shape;234;p27">
                  <a:extLst>
                    <a:ext uri="{FF2B5EF4-FFF2-40B4-BE49-F238E27FC236}">
                      <a16:creationId xmlns:a16="http://schemas.microsoft.com/office/drawing/2014/main" id="{94B9EEC1-6E57-3624-E8B2-7DA4F35E42C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Google Shape;235;p27">
                  <a:extLst>
                    <a:ext uri="{FF2B5EF4-FFF2-40B4-BE49-F238E27FC236}">
                      <a16:creationId xmlns:a16="http://schemas.microsoft.com/office/drawing/2014/main" id="{9DD97BB2-2DE6-7477-CDD5-4D4ABE516D5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Google Shape;236;p27">
                  <a:extLst>
                    <a:ext uri="{FF2B5EF4-FFF2-40B4-BE49-F238E27FC236}">
                      <a16:creationId xmlns:a16="http://schemas.microsoft.com/office/drawing/2014/main" id="{192C4146-FB96-1C54-C67A-78C1F10D8DD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237;p27">
                  <a:extLst>
                    <a:ext uri="{FF2B5EF4-FFF2-40B4-BE49-F238E27FC236}">
                      <a16:creationId xmlns:a16="http://schemas.microsoft.com/office/drawing/2014/main" id="{A83D1004-118A-45B3-3E43-B63AFF338FF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Google Shape;238;p27">
                  <a:extLst>
                    <a:ext uri="{FF2B5EF4-FFF2-40B4-BE49-F238E27FC236}">
                      <a16:creationId xmlns:a16="http://schemas.microsoft.com/office/drawing/2014/main" id="{15503594-0922-5CD6-D6D0-4DC35599151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oogle Shape;239;p27">
                  <a:extLst>
                    <a:ext uri="{FF2B5EF4-FFF2-40B4-BE49-F238E27FC236}">
                      <a16:creationId xmlns:a16="http://schemas.microsoft.com/office/drawing/2014/main" id="{83B24FE4-450D-B7CC-B004-6FBE2413CAC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Google Shape;240;p27">
                  <a:extLst>
                    <a:ext uri="{FF2B5EF4-FFF2-40B4-BE49-F238E27FC236}">
                      <a16:creationId xmlns:a16="http://schemas.microsoft.com/office/drawing/2014/main" id="{5ABD2AB4-242C-D6B8-3349-7E1D813D66E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" name="Google Shape;241;p27">
                <a:extLst>
                  <a:ext uri="{FF2B5EF4-FFF2-40B4-BE49-F238E27FC236}">
                    <a16:creationId xmlns:a16="http://schemas.microsoft.com/office/drawing/2014/main" id="{CAEE491F-4534-A905-7376-98BCEA29BA8B}"/>
                  </a:ext>
                </a:extLst>
              </p:cNvPr>
              <p:cNvGrpSpPr/>
              <p:nvPr/>
            </p:nvGrpSpPr>
            <p:grpSpPr>
              <a:xfrm>
                <a:off x="9638000" y="2040644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26" name="Google Shape;242;p27">
                  <a:extLst>
                    <a:ext uri="{FF2B5EF4-FFF2-40B4-BE49-F238E27FC236}">
                      <a16:creationId xmlns:a16="http://schemas.microsoft.com/office/drawing/2014/main" id="{1D62BB00-58BE-BC5E-6AFF-08661660FC5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797647" y="1981495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" name="Google Shape;243;p27">
                  <a:extLst>
                    <a:ext uri="{FF2B5EF4-FFF2-40B4-BE49-F238E27FC236}">
                      <a16:creationId xmlns:a16="http://schemas.microsoft.com/office/drawing/2014/main" id="{D1440A56-970B-4B60-357D-374FB1F4384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573294" y="1668203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" name="Google Shape;244;p27">
                  <a:extLst>
                    <a:ext uri="{FF2B5EF4-FFF2-40B4-BE49-F238E27FC236}">
                      <a16:creationId xmlns:a16="http://schemas.microsoft.com/office/drawing/2014/main" id="{16A606D8-C6E0-DDFB-2BDB-DFB9D7DC7BB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595238" y="1738333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" name="Google Shape;245;p27">
                  <a:extLst>
                    <a:ext uri="{FF2B5EF4-FFF2-40B4-BE49-F238E27FC236}">
                      <a16:creationId xmlns:a16="http://schemas.microsoft.com/office/drawing/2014/main" id="{31DD1824-06A8-3C7C-9921-A87A85F9286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351134" y="1960006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Google Shape;246;p27">
                  <a:extLst>
                    <a:ext uri="{FF2B5EF4-FFF2-40B4-BE49-F238E27FC236}">
                      <a16:creationId xmlns:a16="http://schemas.microsoft.com/office/drawing/2014/main" id="{C69B9930-054C-E5BA-5CA1-B215B0A425D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451415" y="1638052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" name="Google Shape;247;p27">
                  <a:extLst>
                    <a:ext uri="{FF2B5EF4-FFF2-40B4-BE49-F238E27FC236}">
                      <a16:creationId xmlns:a16="http://schemas.microsoft.com/office/drawing/2014/main" id="{4CA42560-0002-5AB8-FAF2-A756F5FFCE6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716959" y="1548436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" name="Google Shape;248;p27">
                  <a:extLst>
                    <a:ext uri="{FF2B5EF4-FFF2-40B4-BE49-F238E27FC236}">
                      <a16:creationId xmlns:a16="http://schemas.microsoft.com/office/drawing/2014/main" id="{B19C7660-0D37-E2E7-45F3-F62C79ABC2A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249;p27">
                  <a:extLst>
                    <a:ext uri="{FF2B5EF4-FFF2-40B4-BE49-F238E27FC236}">
                      <a16:creationId xmlns:a16="http://schemas.microsoft.com/office/drawing/2014/main" id="{C6D51E73-FAAB-8D0C-5C3E-08FEC97F281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250;p27">
                  <a:extLst>
                    <a:ext uri="{FF2B5EF4-FFF2-40B4-BE49-F238E27FC236}">
                      <a16:creationId xmlns:a16="http://schemas.microsoft.com/office/drawing/2014/main" id="{11F1720F-A687-7353-5FC5-257E31562BD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251;p27">
                  <a:extLst>
                    <a:ext uri="{FF2B5EF4-FFF2-40B4-BE49-F238E27FC236}">
                      <a16:creationId xmlns:a16="http://schemas.microsoft.com/office/drawing/2014/main" id="{7446E695-A5C3-7FDF-9C4D-9AF8CC07F76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252;p27">
                  <a:extLst>
                    <a:ext uri="{FF2B5EF4-FFF2-40B4-BE49-F238E27FC236}">
                      <a16:creationId xmlns:a16="http://schemas.microsoft.com/office/drawing/2014/main" id="{6E61DBD7-0B56-EB3F-536A-B6BE4C43A2B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253;p27">
                  <a:extLst>
                    <a:ext uri="{FF2B5EF4-FFF2-40B4-BE49-F238E27FC236}">
                      <a16:creationId xmlns:a16="http://schemas.microsoft.com/office/drawing/2014/main" id="{72047103-2A4F-2397-FE08-FF36BC96C32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Google Shape;254;p27">
                  <a:extLst>
                    <a:ext uri="{FF2B5EF4-FFF2-40B4-BE49-F238E27FC236}">
                      <a16:creationId xmlns:a16="http://schemas.microsoft.com/office/drawing/2014/main" id="{51BAD9FC-B971-9C6F-F916-6BF09A7CECA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0" name="Google Shape;255;p27">
                <a:extLst>
                  <a:ext uri="{FF2B5EF4-FFF2-40B4-BE49-F238E27FC236}">
                    <a16:creationId xmlns:a16="http://schemas.microsoft.com/office/drawing/2014/main" id="{9C7593F5-61B2-05C8-6CFB-B872D3ED10FD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 l="42156" t="35480" r="43806" b="39425"/>
              <a:stretch/>
            </p:blipFill>
            <p:spPr>
              <a:xfrm>
                <a:off x="10660093" y="2324547"/>
                <a:ext cx="833491" cy="828207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56;p27">
                <a:extLst>
                  <a:ext uri="{FF2B5EF4-FFF2-40B4-BE49-F238E27FC236}">
                    <a16:creationId xmlns:a16="http://schemas.microsoft.com/office/drawing/2014/main" id="{6AEC8ACC-D7F9-1A42-D004-008923828D0B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10688598" y="2874418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57;p27">
                <a:extLst>
                  <a:ext uri="{FF2B5EF4-FFF2-40B4-BE49-F238E27FC236}">
                    <a16:creationId xmlns:a16="http://schemas.microsoft.com/office/drawing/2014/main" id="{BA53EBCD-4DA0-5640-B5D4-50F47C07AE84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9626306" y="2886504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58;p27">
                <a:extLst>
                  <a:ext uri="{FF2B5EF4-FFF2-40B4-BE49-F238E27FC236}">
                    <a16:creationId xmlns:a16="http://schemas.microsoft.com/office/drawing/2014/main" id="{A213D829-71CB-D6E7-377F-384DAF4075D2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 l="42156" t="35480" r="43806" b="39425"/>
              <a:stretch/>
            </p:blipFill>
            <p:spPr>
              <a:xfrm>
                <a:off x="10161736" y="3079805"/>
                <a:ext cx="833491" cy="828207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59;p27">
                <a:extLst>
                  <a:ext uri="{FF2B5EF4-FFF2-40B4-BE49-F238E27FC236}">
                    <a16:creationId xmlns:a16="http://schemas.microsoft.com/office/drawing/2014/main" id="{BF62849C-D2B3-FE1F-939D-1D00B662CF90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 l="42156" t="35480" r="43806" b="39425"/>
              <a:stretch/>
            </p:blipFill>
            <p:spPr>
              <a:xfrm>
                <a:off x="9639513" y="2324544"/>
                <a:ext cx="833491" cy="828207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60;p27">
                <a:extLst>
                  <a:ext uri="{FF2B5EF4-FFF2-40B4-BE49-F238E27FC236}">
                    <a16:creationId xmlns:a16="http://schemas.microsoft.com/office/drawing/2014/main" id="{06398500-B368-CCE2-2436-C347175F30EC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10148769" y="2536397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445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31112" y="78202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2" descr="Зошит шкільний Kite Hot Wheels HW21-236, 18 аркушів, клітинка | Kite Україна">
            <a:extLst>
              <a:ext uri="{FF2B5EF4-FFF2-40B4-BE49-F238E27FC236}">
                <a16:creationId xmlns:a16="http://schemas.microsoft.com/office/drawing/2014/main" id="{4CEF166A-79E3-E0F1-3498-E50A842BC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1075" r="2258" b="21864"/>
          <a:stretch/>
        </p:blipFill>
        <p:spPr bwMode="auto">
          <a:xfrm>
            <a:off x="1715244" y="78202"/>
            <a:ext cx="10316136" cy="61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little boy studying 8390465 Vector Art at Vecteezy">
            <a:extLst>
              <a:ext uri="{FF2B5EF4-FFF2-40B4-BE49-F238E27FC236}">
                <a16:creationId xmlns:a16="http://schemas.microsoft.com/office/drawing/2014/main" id="{DF04E3A0-58C1-91F3-0C7A-95EA36F81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 bwMode="auto">
          <a:xfrm>
            <a:off x="31112" y="3985814"/>
            <a:ext cx="1982238" cy="24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D33A85-581F-3CE1-5EC9-8CDED6ED2534}"/>
              </a:ext>
            </a:extLst>
          </p:cNvPr>
          <p:cNvSpPr txBox="1"/>
          <p:nvPr/>
        </p:nvSpPr>
        <p:spPr>
          <a:xfrm>
            <a:off x="2437549" y="729770"/>
            <a:ext cx="443576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Тема роботи. </a:t>
            </a:r>
            <a:r>
              <a:rPr lang="uk-UA" sz="1800" b="1" i="1" dirty="0"/>
              <a:t>Визначення середньої швидкості руху тіла.</a:t>
            </a:r>
            <a:r>
              <a:rPr lang="uk-UA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3675AF-667A-B9DC-E0FC-DE5D9D41E904}"/>
              </a:ext>
            </a:extLst>
          </p:cNvPr>
          <p:cNvSpPr txBox="1"/>
          <p:nvPr/>
        </p:nvSpPr>
        <p:spPr>
          <a:xfrm>
            <a:off x="2437549" y="1361611"/>
            <a:ext cx="44357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дослідити нерівномірний рух тіла; обчислити середню швидкість руху тіла.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50DB1-CACD-AC64-43C9-5033A7618C4D}"/>
              </a:ext>
            </a:extLst>
          </p:cNvPr>
          <p:cNvSpPr txBox="1"/>
          <p:nvPr/>
        </p:nvSpPr>
        <p:spPr>
          <a:xfrm>
            <a:off x="2437545" y="2260816"/>
            <a:ext cx="44357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Обладнання: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секундомір, вимірювальна стрічка, жолоб, кулька, штатив з муфтою, металевий циліндр, крейда. 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05689-2295-BA99-AAF0-CEE0CFDB7DDA}"/>
              </a:ext>
            </a:extLst>
          </p:cNvPr>
          <p:cNvSpPr txBox="1"/>
          <p:nvPr/>
        </p:nvSpPr>
        <p:spPr>
          <a:xfrm>
            <a:off x="3989258" y="57131"/>
            <a:ext cx="103512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Число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7CBAC-4A44-3C7A-975D-456266F764FB}"/>
              </a:ext>
            </a:extLst>
          </p:cNvPr>
          <p:cNvSpPr txBox="1"/>
          <p:nvPr/>
        </p:nvSpPr>
        <p:spPr>
          <a:xfrm>
            <a:off x="2820555" y="333314"/>
            <a:ext cx="351559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Лабораторна робота №1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FEB0B-022D-B09B-7C5C-8DD6E98E0796}"/>
              </a:ext>
            </a:extLst>
          </p:cNvPr>
          <p:cNvSpPr txBox="1"/>
          <p:nvPr/>
        </p:nvSpPr>
        <p:spPr>
          <a:xfrm>
            <a:off x="2437541" y="3229094"/>
            <a:ext cx="443576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Хід роботи</a:t>
            </a:r>
            <a:endParaRPr lang="uk-UA" dirty="0"/>
          </a:p>
        </p:txBody>
      </p:sp>
      <p:pic>
        <p:nvPicPr>
          <p:cNvPr id="12" name="Рисунок 11">
            <a:hlinkClick r:id="rId7"/>
            <a:extLst>
              <a:ext uri="{FF2B5EF4-FFF2-40B4-BE49-F238E27FC236}">
                <a16:creationId xmlns:a16="http://schemas.microsoft.com/office/drawing/2014/main" id="{9AF0A02C-4BBA-4319-BE80-BA160C323A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2" y="5764323"/>
            <a:ext cx="3277868" cy="12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6856D-DA43-C4FC-47E1-4F8A5C14F734}"/>
              </a:ext>
            </a:extLst>
          </p:cNvPr>
          <p:cNvSpPr txBox="1"/>
          <p:nvPr/>
        </p:nvSpPr>
        <p:spPr>
          <a:xfrm>
            <a:off x="2479249" y="129276"/>
            <a:ext cx="4060096" cy="47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 експерименту</a:t>
            </a:r>
          </a:p>
        </p:txBody>
      </p:sp>
      <p:sp>
        <p:nvSpPr>
          <p:cNvPr id="2" name="Стрілка: шеврон 1">
            <a:extLst>
              <a:ext uri="{FF2B5EF4-FFF2-40B4-BE49-F238E27FC236}">
                <a16:creationId xmlns:a16="http://schemas.microsoft.com/office/drawing/2014/main" id="{25B7DA68-F7BA-4AD5-B5A2-10C05E38319B}"/>
              </a:ext>
            </a:extLst>
          </p:cNvPr>
          <p:cNvSpPr/>
          <p:nvPr/>
        </p:nvSpPr>
        <p:spPr>
          <a:xfrm>
            <a:off x="235671" y="129277"/>
            <a:ext cx="669303" cy="54675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Стрілка: шеврон 4">
            <a:extLst>
              <a:ext uri="{FF2B5EF4-FFF2-40B4-BE49-F238E27FC236}">
                <a16:creationId xmlns:a16="http://schemas.microsoft.com/office/drawing/2014/main" id="{BF012080-9412-4349-82DD-DC435CCED4A6}"/>
              </a:ext>
            </a:extLst>
          </p:cNvPr>
          <p:cNvSpPr/>
          <p:nvPr/>
        </p:nvSpPr>
        <p:spPr>
          <a:xfrm>
            <a:off x="904974" y="129276"/>
            <a:ext cx="669303" cy="54675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Стрілка: шеврон 5">
            <a:extLst>
              <a:ext uri="{FF2B5EF4-FFF2-40B4-BE49-F238E27FC236}">
                <a16:creationId xmlns:a16="http://schemas.microsoft.com/office/drawing/2014/main" id="{E93B16A3-29D3-4B65-BF15-95F9E75BDF67}"/>
              </a:ext>
            </a:extLst>
          </p:cNvPr>
          <p:cNvSpPr/>
          <p:nvPr/>
        </p:nvSpPr>
        <p:spPr>
          <a:xfrm>
            <a:off x="1611984" y="148130"/>
            <a:ext cx="669303" cy="546755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C6367E-9FC6-330D-0A37-D75067A8BF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288" t="21685" r="26105" b="34814"/>
          <a:stretch/>
        </p:blipFill>
        <p:spPr>
          <a:xfrm>
            <a:off x="1111470" y="1891898"/>
            <a:ext cx="8466533" cy="3768688"/>
          </a:xfrm>
          <a:prstGeom prst="rect">
            <a:avLst/>
          </a:prstGeom>
        </p:spPr>
      </p:pic>
      <p:pic>
        <p:nvPicPr>
          <p:cNvPr id="9" name="Picture 2" descr="Мальчик думает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6F1A79AA-8FD3-0F89-B7AB-B60CAC05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2" y="694885"/>
            <a:ext cx="2482080" cy="20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69D381-58ED-4FAD-5363-6260E264DF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45" y="3089312"/>
            <a:ext cx="2807856" cy="3768688"/>
          </a:xfrm>
          <a:prstGeom prst="rect">
            <a:avLst/>
          </a:prstGeom>
        </p:spPr>
      </p:pic>
      <p:pic>
        <p:nvPicPr>
          <p:cNvPr id="12" name="Рисунок 11">
            <a:hlinkClick r:id="rId8"/>
            <a:extLst>
              <a:ext uri="{FF2B5EF4-FFF2-40B4-BE49-F238E27FC236}">
                <a16:creationId xmlns:a16="http://schemas.microsoft.com/office/drawing/2014/main" id="{584FB715-D692-0DDB-5B8F-8ED689CB95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2" y="5764323"/>
            <a:ext cx="3277868" cy="12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46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46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46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" grpId="0" animBg="1"/>
          <p:bldP spid="5" grpId="0" animBg="1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4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4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4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" grpId="0" animBg="1"/>
          <p:bldP spid="5" grpId="0" animBg="1"/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31112" y="78202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2" descr="Зошит шкільний Kite Hot Wheels HW21-236, 18 аркушів, клітинка | Kite Україна">
            <a:extLst>
              <a:ext uri="{FF2B5EF4-FFF2-40B4-BE49-F238E27FC236}">
                <a16:creationId xmlns:a16="http://schemas.microsoft.com/office/drawing/2014/main" id="{4CEF166A-79E3-E0F1-3498-E50A842BC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1075" r="2258" b="21864"/>
          <a:stretch/>
        </p:blipFill>
        <p:spPr bwMode="auto">
          <a:xfrm>
            <a:off x="1715244" y="78202"/>
            <a:ext cx="10316136" cy="61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little boy studying 8390465 Vector Art at Vecteezy">
            <a:extLst>
              <a:ext uri="{FF2B5EF4-FFF2-40B4-BE49-F238E27FC236}">
                <a16:creationId xmlns:a16="http://schemas.microsoft.com/office/drawing/2014/main" id="{DF04E3A0-58C1-91F3-0C7A-95EA36F81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 bwMode="auto">
          <a:xfrm>
            <a:off x="31112" y="3985814"/>
            <a:ext cx="1982238" cy="24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D33A85-581F-3CE1-5EC9-8CDED6ED2534}"/>
              </a:ext>
            </a:extLst>
          </p:cNvPr>
          <p:cNvSpPr txBox="1"/>
          <p:nvPr/>
        </p:nvSpPr>
        <p:spPr>
          <a:xfrm>
            <a:off x="2437549" y="729770"/>
            <a:ext cx="443576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Тема роботи. </a:t>
            </a:r>
            <a:r>
              <a:rPr lang="uk-UA" sz="1800" b="1" i="1" dirty="0"/>
              <a:t>Визначення середньої швидкості руху тіла.</a:t>
            </a:r>
            <a:r>
              <a:rPr lang="uk-UA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3675AF-667A-B9DC-E0FC-DE5D9D41E904}"/>
              </a:ext>
            </a:extLst>
          </p:cNvPr>
          <p:cNvSpPr txBox="1"/>
          <p:nvPr/>
        </p:nvSpPr>
        <p:spPr>
          <a:xfrm>
            <a:off x="2437549" y="1361611"/>
            <a:ext cx="44357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дослідити нерівномірний рух тіла; обчислити середню швидкість руху тіла.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50DB1-CACD-AC64-43C9-5033A7618C4D}"/>
              </a:ext>
            </a:extLst>
          </p:cNvPr>
          <p:cNvSpPr txBox="1"/>
          <p:nvPr/>
        </p:nvSpPr>
        <p:spPr>
          <a:xfrm>
            <a:off x="2437545" y="2260816"/>
            <a:ext cx="44357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Обладнання: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секундомір, вимірювальна стрічка, жолоб, кулька, штатив з муфтою, металевий циліндр, крейда. 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05689-2295-BA99-AAF0-CEE0CFDB7DDA}"/>
              </a:ext>
            </a:extLst>
          </p:cNvPr>
          <p:cNvSpPr txBox="1"/>
          <p:nvPr/>
        </p:nvSpPr>
        <p:spPr>
          <a:xfrm>
            <a:off x="3989258" y="57131"/>
            <a:ext cx="103512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Число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7CBAC-4A44-3C7A-975D-456266F764FB}"/>
              </a:ext>
            </a:extLst>
          </p:cNvPr>
          <p:cNvSpPr txBox="1"/>
          <p:nvPr/>
        </p:nvSpPr>
        <p:spPr>
          <a:xfrm>
            <a:off x="2820555" y="333314"/>
            <a:ext cx="351559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Лабораторна робота №1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FEB0B-022D-B09B-7C5C-8DD6E98E0796}"/>
              </a:ext>
            </a:extLst>
          </p:cNvPr>
          <p:cNvSpPr txBox="1"/>
          <p:nvPr/>
        </p:nvSpPr>
        <p:spPr>
          <a:xfrm>
            <a:off x="2437541" y="3229094"/>
            <a:ext cx="443576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Хід роботи</a:t>
            </a: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46597-D8E9-539E-61B7-5F89C964D62B}"/>
              </a:ext>
            </a:extLst>
          </p:cNvPr>
          <p:cNvSpPr txBox="1"/>
          <p:nvPr/>
        </p:nvSpPr>
        <p:spPr>
          <a:xfrm>
            <a:off x="2357141" y="3625717"/>
            <a:ext cx="4665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Закріпив жолоб у лапці штатива.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Опустив лапку, розташувавши жолоб під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невеликим кутом до горизонту. У верхній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частині жолоба зробив позначку крейдою.</a:t>
            </a:r>
            <a:endParaRPr lang="uk-UA" dirty="0"/>
          </a:p>
        </p:txBody>
      </p:sp>
      <p:pic>
        <p:nvPicPr>
          <p:cNvPr id="17" name="Рисунок 16">
            <a:hlinkClick r:id="rId7"/>
            <a:extLst>
              <a:ext uri="{FF2B5EF4-FFF2-40B4-BE49-F238E27FC236}">
                <a16:creationId xmlns:a16="http://schemas.microsoft.com/office/drawing/2014/main" id="{43363BDC-CCEC-3FC2-2EB0-96EF94515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2" y="5764323"/>
            <a:ext cx="3277868" cy="12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6856D-DA43-C4FC-47E1-4F8A5C14F734}"/>
              </a:ext>
            </a:extLst>
          </p:cNvPr>
          <p:cNvSpPr txBox="1"/>
          <p:nvPr/>
        </p:nvSpPr>
        <p:spPr>
          <a:xfrm>
            <a:off x="2479249" y="129276"/>
            <a:ext cx="9592678" cy="1065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Розташуйте металевий циліндр у нижній частині жолоба. Виміряйте відстань 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uk-UA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 позначки до циліндра (ця відстань дорівнює шляху, який долатиме кулька, рухаючись уздовж жолоба). </a:t>
            </a:r>
            <a:endParaRPr lang="uk-UA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трілка: шеврон 1">
            <a:extLst>
              <a:ext uri="{FF2B5EF4-FFF2-40B4-BE49-F238E27FC236}">
                <a16:creationId xmlns:a16="http://schemas.microsoft.com/office/drawing/2014/main" id="{25B7DA68-F7BA-4AD5-B5A2-10C05E38319B}"/>
              </a:ext>
            </a:extLst>
          </p:cNvPr>
          <p:cNvSpPr/>
          <p:nvPr/>
        </p:nvSpPr>
        <p:spPr>
          <a:xfrm>
            <a:off x="235671" y="129277"/>
            <a:ext cx="669303" cy="54675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Стрілка: шеврон 4">
            <a:extLst>
              <a:ext uri="{FF2B5EF4-FFF2-40B4-BE49-F238E27FC236}">
                <a16:creationId xmlns:a16="http://schemas.microsoft.com/office/drawing/2014/main" id="{BF012080-9412-4349-82DD-DC435CCED4A6}"/>
              </a:ext>
            </a:extLst>
          </p:cNvPr>
          <p:cNvSpPr/>
          <p:nvPr/>
        </p:nvSpPr>
        <p:spPr>
          <a:xfrm>
            <a:off x="904974" y="129276"/>
            <a:ext cx="669303" cy="54675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Стрілка: шеврон 5">
            <a:extLst>
              <a:ext uri="{FF2B5EF4-FFF2-40B4-BE49-F238E27FC236}">
                <a16:creationId xmlns:a16="http://schemas.microsoft.com/office/drawing/2014/main" id="{E93B16A3-29D3-4B65-BF15-95F9E75BDF67}"/>
              </a:ext>
            </a:extLst>
          </p:cNvPr>
          <p:cNvSpPr/>
          <p:nvPr/>
        </p:nvSpPr>
        <p:spPr>
          <a:xfrm>
            <a:off x="1611984" y="148130"/>
            <a:ext cx="669303" cy="546755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9" name="Picture 2" descr="Мальчик думает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6F1A79AA-8FD3-0F89-B7AB-B60CAC05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2" y="694885"/>
            <a:ext cx="2482080" cy="20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561941-F74A-DE8D-A599-AF3D45226C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15" t="33867" r="8939" b="17172"/>
          <a:stretch/>
        </p:blipFill>
        <p:spPr>
          <a:xfrm>
            <a:off x="2038900" y="1440873"/>
            <a:ext cx="10033027" cy="5065797"/>
          </a:xfrm>
          <a:prstGeom prst="rect">
            <a:avLst/>
          </a:prstGeom>
        </p:spPr>
      </p:pic>
      <p:pic>
        <p:nvPicPr>
          <p:cNvPr id="12" name="Рисунок 11">
            <a:hlinkClick r:id="rId6"/>
            <a:extLst>
              <a:ext uri="{FF2B5EF4-FFF2-40B4-BE49-F238E27FC236}">
                <a16:creationId xmlns:a16="http://schemas.microsoft.com/office/drawing/2014/main" id="{2D09BE0E-AABF-29E3-776A-37F5C334D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2" y="5764323"/>
            <a:ext cx="3277868" cy="12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6000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46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46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" grpId="0" animBg="1"/>
          <p:bldP spid="5" grpId="0" animBg="1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4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4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" grpId="0" animBg="1"/>
          <p:bldP spid="5" grpId="0" animBg="1"/>
          <p:bldP spid="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31112" y="78202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2" descr="Зошит шкільний Kite Hot Wheels HW21-236, 18 аркушів, клітинка | Kite Україна">
            <a:extLst>
              <a:ext uri="{FF2B5EF4-FFF2-40B4-BE49-F238E27FC236}">
                <a16:creationId xmlns:a16="http://schemas.microsoft.com/office/drawing/2014/main" id="{4CEF166A-79E3-E0F1-3498-E50A842BC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1075" r="2258" b="21864"/>
          <a:stretch/>
        </p:blipFill>
        <p:spPr bwMode="auto">
          <a:xfrm>
            <a:off x="1715244" y="78202"/>
            <a:ext cx="10316136" cy="61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little boy studying 8390465 Vector Art at Vecteezy">
            <a:extLst>
              <a:ext uri="{FF2B5EF4-FFF2-40B4-BE49-F238E27FC236}">
                <a16:creationId xmlns:a16="http://schemas.microsoft.com/office/drawing/2014/main" id="{DF04E3A0-58C1-91F3-0C7A-95EA36F81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 bwMode="auto">
          <a:xfrm>
            <a:off x="31112" y="3985814"/>
            <a:ext cx="1982238" cy="24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D33A85-581F-3CE1-5EC9-8CDED6ED2534}"/>
              </a:ext>
            </a:extLst>
          </p:cNvPr>
          <p:cNvSpPr txBox="1"/>
          <p:nvPr/>
        </p:nvSpPr>
        <p:spPr>
          <a:xfrm>
            <a:off x="2437549" y="729770"/>
            <a:ext cx="443576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Тема роботи. </a:t>
            </a:r>
            <a:r>
              <a:rPr lang="uk-UA" sz="1800" b="1" i="1" dirty="0"/>
              <a:t>Визначення середньої швидкості руху тіла.</a:t>
            </a:r>
            <a:r>
              <a:rPr lang="uk-UA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3675AF-667A-B9DC-E0FC-DE5D9D41E904}"/>
              </a:ext>
            </a:extLst>
          </p:cNvPr>
          <p:cNvSpPr txBox="1"/>
          <p:nvPr/>
        </p:nvSpPr>
        <p:spPr>
          <a:xfrm>
            <a:off x="2437549" y="1361611"/>
            <a:ext cx="44357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дослідити нерівномірний рух тіла; обчислити середню швидкість руху тіла.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50DB1-CACD-AC64-43C9-5033A7618C4D}"/>
              </a:ext>
            </a:extLst>
          </p:cNvPr>
          <p:cNvSpPr txBox="1"/>
          <p:nvPr/>
        </p:nvSpPr>
        <p:spPr>
          <a:xfrm>
            <a:off x="2437545" y="2260816"/>
            <a:ext cx="44357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Обладнання: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секундомір, вимірювальна стрічка, жолоб, кулька, штатив з муфтою, металевий циліндр, крейда. 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05689-2295-BA99-AAF0-CEE0CFDB7DDA}"/>
              </a:ext>
            </a:extLst>
          </p:cNvPr>
          <p:cNvSpPr txBox="1"/>
          <p:nvPr/>
        </p:nvSpPr>
        <p:spPr>
          <a:xfrm>
            <a:off x="3989258" y="57131"/>
            <a:ext cx="103512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Число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7CBAC-4A44-3C7A-975D-456266F764FB}"/>
              </a:ext>
            </a:extLst>
          </p:cNvPr>
          <p:cNvSpPr txBox="1"/>
          <p:nvPr/>
        </p:nvSpPr>
        <p:spPr>
          <a:xfrm>
            <a:off x="2820555" y="333314"/>
            <a:ext cx="351559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Лабораторна робота №1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FEB0B-022D-B09B-7C5C-8DD6E98E0796}"/>
              </a:ext>
            </a:extLst>
          </p:cNvPr>
          <p:cNvSpPr txBox="1"/>
          <p:nvPr/>
        </p:nvSpPr>
        <p:spPr>
          <a:xfrm>
            <a:off x="2437541" y="3229094"/>
            <a:ext cx="443576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Хід роботи</a:t>
            </a: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46597-D8E9-539E-61B7-5F89C964D62B}"/>
              </a:ext>
            </a:extLst>
          </p:cNvPr>
          <p:cNvSpPr txBox="1"/>
          <p:nvPr/>
        </p:nvSpPr>
        <p:spPr>
          <a:xfrm>
            <a:off x="2357141" y="3625717"/>
            <a:ext cx="4665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Закріпив жолоб у лапці штатива.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Опустив лапку, розташувавши жолоб під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невеликим кутом до горизонту. У верхній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частині жолоба зробив позначку крейдою.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я 4">
                <a:extLst>
                  <a:ext uri="{FF2B5EF4-FFF2-40B4-BE49-F238E27FC236}">
                    <a16:creationId xmlns:a16="http://schemas.microsoft.com/office/drawing/2014/main" id="{3C659786-5AA6-9BB1-46C1-1E4188F110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0250850"/>
                  </p:ext>
                </p:extLst>
              </p:nvPr>
            </p:nvGraphicFramePr>
            <p:xfrm>
              <a:off x="7022364" y="244907"/>
              <a:ext cx="4377867" cy="242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7890">
                      <a:extLst>
                        <a:ext uri="{9D8B030D-6E8A-4147-A177-3AD203B41FA5}">
                          <a16:colId xmlns:a16="http://schemas.microsoft.com/office/drawing/2014/main" val="2270516801"/>
                        </a:ext>
                      </a:extLst>
                    </a:gridCol>
                    <a:gridCol w="638184">
                      <a:extLst>
                        <a:ext uri="{9D8B030D-6E8A-4147-A177-3AD203B41FA5}">
                          <a16:colId xmlns:a16="http://schemas.microsoft.com/office/drawing/2014/main" val="3086773379"/>
                        </a:ext>
                      </a:extLst>
                    </a:gridCol>
                    <a:gridCol w="898195">
                      <a:extLst>
                        <a:ext uri="{9D8B030D-6E8A-4147-A177-3AD203B41FA5}">
                          <a16:colId xmlns:a16="http://schemas.microsoft.com/office/drawing/2014/main" val="2767154765"/>
                        </a:ext>
                      </a:extLst>
                    </a:gridCol>
                    <a:gridCol w="937598">
                      <a:extLst>
                        <a:ext uri="{9D8B030D-6E8A-4147-A177-3AD203B41FA5}">
                          <a16:colId xmlns:a16="http://schemas.microsoft.com/office/drawing/2014/main" val="636806123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7446109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№ досліду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Шлях </a:t>
                          </a:r>
                          <a:r>
                            <a:rPr lang="en-US" sz="1400" i="1" dirty="0"/>
                            <a:t>l</a:t>
                          </a:r>
                          <a:r>
                            <a:rPr lang="uk-UA" sz="1400" dirty="0"/>
                            <a:t>, 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Середній 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baseline="-25000" dirty="0"/>
                            <a:t>сер 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Середня швидкість руху кульки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uk-UA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oMath>
                          </a14:m>
                          <a:r>
                            <a:rPr lang="uk-UA" sz="1400" baseline="-25000" dirty="0"/>
                            <a:t>сер</a:t>
                          </a:r>
                          <a:r>
                            <a:rPr lang="uk-UA" sz="1400" dirty="0"/>
                            <a:t>, м/с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9796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326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47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9832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794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я 4">
                <a:extLst>
                  <a:ext uri="{FF2B5EF4-FFF2-40B4-BE49-F238E27FC236}">
                    <a16:creationId xmlns:a16="http://schemas.microsoft.com/office/drawing/2014/main" id="{3C659786-5AA6-9BB1-46C1-1E4188F110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0250850"/>
                  </p:ext>
                </p:extLst>
              </p:nvPr>
            </p:nvGraphicFramePr>
            <p:xfrm>
              <a:off x="7022364" y="244907"/>
              <a:ext cx="4377867" cy="242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7890">
                      <a:extLst>
                        <a:ext uri="{9D8B030D-6E8A-4147-A177-3AD203B41FA5}">
                          <a16:colId xmlns:a16="http://schemas.microsoft.com/office/drawing/2014/main" val="2270516801"/>
                        </a:ext>
                      </a:extLst>
                    </a:gridCol>
                    <a:gridCol w="638184">
                      <a:extLst>
                        <a:ext uri="{9D8B030D-6E8A-4147-A177-3AD203B41FA5}">
                          <a16:colId xmlns:a16="http://schemas.microsoft.com/office/drawing/2014/main" val="3086773379"/>
                        </a:ext>
                      </a:extLst>
                    </a:gridCol>
                    <a:gridCol w="898195">
                      <a:extLst>
                        <a:ext uri="{9D8B030D-6E8A-4147-A177-3AD203B41FA5}">
                          <a16:colId xmlns:a16="http://schemas.microsoft.com/office/drawing/2014/main" val="2767154765"/>
                        </a:ext>
                      </a:extLst>
                    </a:gridCol>
                    <a:gridCol w="937598">
                      <a:extLst>
                        <a:ext uri="{9D8B030D-6E8A-4147-A177-3AD203B41FA5}">
                          <a16:colId xmlns:a16="http://schemas.microsoft.com/office/drawing/2014/main" val="636806123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744610925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№ досліду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Шлях </a:t>
                          </a:r>
                          <a:r>
                            <a:rPr lang="en-US" sz="1400" i="1" dirty="0"/>
                            <a:t>l</a:t>
                          </a:r>
                          <a:r>
                            <a:rPr lang="uk-UA" sz="1400" dirty="0"/>
                            <a:t>, 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Середній 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baseline="-25000" dirty="0"/>
                            <a:t>сер 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91848" t="-1290" r="-1087" b="-15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9796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326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47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9832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79414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7AFC1A1-D4B9-995B-BDBE-026D0B0767E2}"/>
              </a:ext>
            </a:extLst>
          </p:cNvPr>
          <p:cNvSpPr txBox="1"/>
          <p:nvPr/>
        </p:nvSpPr>
        <p:spPr>
          <a:xfrm>
            <a:off x="2357141" y="4872854"/>
            <a:ext cx="4665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Провів чотири дослідження. Результати в</a:t>
            </a:r>
            <a:r>
              <a:rPr lang="uk-UA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мірювань </a:t>
            </a:r>
            <a:r>
              <a:rPr lang="uk-UA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заніс до таблиці.</a:t>
            </a:r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C7CA9-36EE-B7DA-7996-8C3F9281459C}"/>
              </a:ext>
            </a:extLst>
          </p:cNvPr>
          <p:cNvSpPr txBox="1"/>
          <p:nvPr/>
        </p:nvSpPr>
        <p:spPr>
          <a:xfrm>
            <a:off x="7827475" y="166108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0,54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E5034-FB83-DAA5-E1AF-566B34523816}"/>
              </a:ext>
            </a:extLst>
          </p:cNvPr>
          <p:cNvSpPr txBox="1"/>
          <p:nvPr/>
        </p:nvSpPr>
        <p:spPr>
          <a:xfrm>
            <a:off x="8601697" y="23102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AE962F-2695-2430-EE5D-3E7A70E83AC9}"/>
              </a:ext>
            </a:extLst>
          </p:cNvPr>
          <p:cNvSpPr txBox="1"/>
          <p:nvPr/>
        </p:nvSpPr>
        <p:spPr>
          <a:xfrm>
            <a:off x="8601697" y="121701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1,57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DCA761-0E2E-6D12-EA2E-42256837FE56}"/>
              </a:ext>
            </a:extLst>
          </p:cNvPr>
          <p:cNvSpPr txBox="1"/>
          <p:nvPr/>
        </p:nvSpPr>
        <p:spPr>
          <a:xfrm>
            <a:off x="8586127" y="15683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1,58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F02BC6-0B85-7D99-4D46-006737E7CD81}"/>
              </a:ext>
            </a:extLst>
          </p:cNvPr>
          <p:cNvSpPr txBox="1"/>
          <p:nvPr/>
        </p:nvSpPr>
        <p:spPr>
          <a:xfrm>
            <a:off x="8581165" y="193610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1,63</a:t>
            </a:r>
          </a:p>
        </p:txBody>
      </p:sp>
      <p:pic>
        <p:nvPicPr>
          <p:cNvPr id="22" name="Рисунок 21">
            <a:hlinkClick r:id="rId8"/>
            <a:extLst>
              <a:ext uri="{FF2B5EF4-FFF2-40B4-BE49-F238E27FC236}">
                <a16:creationId xmlns:a16="http://schemas.microsoft.com/office/drawing/2014/main" id="{4B3CEF6D-C801-B895-06D5-1D2545ECBA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2" y="5764323"/>
            <a:ext cx="3277868" cy="12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7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6856D-DA43-C4FC-47E1-4F8A5C14F734}"/>
              </a:ext>
            </a:extLst>
          </p:cNvPr>
          <p:cNvSpPr txBox="1"/>
          <p:nvPr/>
        </p:nvSpPr>
        <p:spPr>
          <a:xfrm>
            <a:off x="2479249" y="129276"/>
            <a:ext cx="2887078" cy="47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Обчислення</a:t>
            </a:r>
          </a:p>
        </p:txBody>
      </p:sp>
      <p:sp>
        <p:nvSpPr>
          <p:cNvPr id="2" name="Стрілка: шеврон 1">
            <a:extLst>
              <a:ext uri="{FF2B5EF4-FFF2-40B4-BE49-F238E27FC236}">
                <a16:creationId xmlns:a16="http://schemas.microsoft.com/office/drawing/2014/main" id="{25B7DA68-F7BA-4AD5-B5A2-10C05E38319B}"/>
              </a:ext>
            </a:extLst>
          </p:cNvPr>
          <p:cNvSpPr/>
          <p:nvPr/>
        </p:nvSpPr>
        <p:spPr>
          <a:xfrm>
            <a:off x="235671" y="129277"/>
            <a:ext cx="669303" cy="54675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Стрілка: шеврон 4">
            <a:extLst>
              <a:ext uri="{FF2B5EF4-FFF2-40B4-BE49-F238E27FC236}">
                <a16:creationId xmlns:a16="http://schemas.microsoft.com/office/drawing/2014/main" id="{BF012080-9412-4349-82DD-DC435CCED4A6}"/>
              </a:ext>
            </a:extLst>
          </p:cNvPr>
          <p:cNvSpPr/>
          <p:nvPr/>
        </p:nvSpPr>
        <p:spPr>
          <a:xfrm>
            <a:off x="904974" y="129276"/>
            <a:ext cx="669303" cy="54675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Стрілка: шеврон 5">
            <a:extLst>
              <a:ext uri="{FF2B5EF4-FFF2-40B4-BE49-F238E27FC236}">
                <a16:creationId xmlns:a16="http://schemas.microsoft.com/office/drawing/2014/main" id="{E93B16A3-29D3-4B65-BF15-95F9E75BDF67}"/>
              </a:ext>
            </a:extLst>
          </p:cNvPr>
          <p:cNvSpPr/>
          <p:nvPr/>
        </p:nvSpPr>
        <p:spPr>
          <a:xfrm>
            <a:off x="1611984" y="148130"/>
            <a:ext cx="669303" cy="546755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9" name="Picture 2" descr="Мальчик думает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6F1A79AA-8FD3-0F89-B7AB-B60CAC05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2" y="694885"/>
            <a:ext cx="2482080" cy="20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27AEB7-68AD-B993-D2F5-51B95B9157AC}"/>
              </a:ext>
            </a:extLst>
          </p:cNvPr>
          <p:cNvSpPr txBox="1"/>
          <p:nvPr/>
        </p:nvSpPr>
        <p:spPr>
          <a:xfrm>
            <a:off x="3182690" y="2594972"/>
            <a:ext cx="6511636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3200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</a:t>
            </a:r>
            <a:r>
              <a:rPr lang="uk-UA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                                             </a:t>
            </a:r>
            <a:r>
              <a:rPr lang="en-US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uk-UA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1,6</a:t>
            </a:r>
            <a:r>
              <a:rPr lang="en-US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uk-UA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EE358-7C69-9C84-B177-5DA896257F40}"/>
              </a:ext>
            </a:extLst>
          </p:cNvPr>
          <p:cNvSpPr txBox="1"/>
          <p:nvPr/>
        </p:nvSpPr>
        <p:spPr>
          <a:xfrm>
            <a:off x="3044911" y="792114"/>
            <a:ext cx="856519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24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Обчислив середній час руху кульки по жолобу за формулою</a:t>
            </a:r>
            <a:endParaRPr lang="uk-UA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548559-A0AA-3188-262B-CD883857B4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9394" t="40138" r="33858" b="48553"/>
          <a:stretch/>
        </p:blipFill>
        <p:spPr>
          <a:xfrm>
            <a:off x="5366328" y="1209528"/>
            <a:ext cx="1072180" cy="10107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8C7A33-84A6-0133-69C5-96FEEA587D7A}"/>
              </a:ext>
            </a:extLst>
          </p:cNvPr>
          <p:cNvSpPr txBox="1"/>
          <p:nvPr/>
        </p:nvSpPr>
        <p:spPr>
          <a:xfrm>
            <a:off x="301712" y="3446450"/>
            <a:ext cx="9479596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24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Обчислив середню швидкість руху кульки по жолобу за формулою</a:t>
            </a:r>
            <a:endParaRPr lang="uk-UA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8724C1-9BCB-D1FA-C8E6-E11ED1529B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6515" t="51044" r="21288" b="35353"/>
          <a:stretch/>
        </p:blipFill>
        <p:spPr>
          <a:xfrm>
            <a:off x="9567791" y="3120240"/>
            <a:ext cx="1865747" cy="1170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235826-BF59-8B0F-11C4-1563A8BE8198}"/>
                  </a:ext>
                </a:extLst>
              </p:cNvPr>
              <p:cNvSpPr txBox="1"/>
              <p:nvPr/>
            </p:nvSpPr>
            <p:spPr>
              <a:xfrm>
                <a:off x="3812063" y="4101159"/>
                <a:ext cx="5627501" cy="59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uk-UA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uk-UA" sz="3200" baseline="-25000" dirty="0"/>
                  <a:t>сер</a:t>
                </a:r>
                <a:r>
                  <a:rPr lang="uk-UA" sz="32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0,54 м / 1,6 с</a:t>
                </a:r>
                <a:r>
                  <a:rPr lang="en-US" sz="32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sz="32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0,34 м/</a:t>
                </a:r>
                <a:r>
                  <a:rPr lang="en-US" sz="32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uk-UA" sz="32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uk-UA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235826-BF59-8B0F-11C4-1563A8BE8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063" y="4101159"/>
                <a:ext cx="5627501" cy="594650"/>
              </a:xfrm>
              <a:prstGeom prst="rect">
                <a:avLst/>
              </a:prstGeom>
              <a:blipFill>
                <a:blip r:embed="rId9"/>
                <a:stretch>
                  <a:fillRect t="-11340" b="-340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24F95DB-C334-8FB8-94A6-91E5F90E3B72}"/>
              </a:ext>
            </a:extLst>
          </p:cNvPr>
          <p:cNvSpPr txBox="1"/>
          <p:nvPr/>
        </p:nvSpPr>
        <p:spPr>
          <a:xfrm>
            <a:off x="2949803" y="5023475"/>
            <a:ext cx="708088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24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Всі обчислення записуємо у зошит під таблицею.</a:t>
            </a:r>
            <a:endParaRPr lang="uk-U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46DF2-8AAD-54EC-69A6-FDF2A141A169}"/>
                  </a:ext>
                </a:extLst>
              </p:cNvPr>
              <p:cNvSpPr txBox="1"/>
              <p:nvPr/>
            </p:nvSpPr>
            <p:spPr>
              <a:xfrm>
                <a:off x="6490247" y="1495544"/>
                <a:ext cx="2567049" cy="779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2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uk-UA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2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uk-UA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A46DF2-8AAD-54EC-69A6-FDF2A141A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47" y="1495544"/>
                <a:ext cx="2567049" cy="7798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3C6AAC-0B10-D98D-3E30-A914FF772EE2}"/>
                  </a:ext>
                </a:extLst>
              </p:cNvPr>
              <p:cNvSpPr txBox="1"/>
              <p:nvPr/>
            </p:nvSpPr>
            <p:spPr>
              <a:xfrm>
                <a:off x="4175764" y="2452454"/>
                <a:ext cx="4043671" cy="81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1,57</m:t>
                          </m:r>
                          <m:r>
                            <a:rPr lang="uk-UA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1,58</m:t>
                          </m:r>
                          <m:r>
                            <a:rPr lang="uk-UA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1,63</m:t>
                          </m:r>
                          <m:r>
                            <a:rPr lang="uk-UA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1,61</m:t>
                          </m:r>
                        </m:num>
                        <m:den>
                          <m:r>
                            <a:rPr lang="uk-UA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3C6AAC-0B10-D98D-3E30-A914FF77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64" y="2452454"/>
                <a:ext cx="4043671" cy="8154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hlinkClick r:id="rId12"/>
            <a:extLst>
              <a:ext uri="{FF2B5EF4-FFF2-40B4-BE49-F238E27FC236}">
                <a16:creationId xmlns:a16="http://schemas.microsoft.com/office/drawing/2014/main" id="{45944A56-5463-4E8D-822C-76757E7408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2" y="5764323"/>
            <a:ext cx="3277868" cy="12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6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10" grpId="0"/>
      <p:bldP spid="11" grpId="0"/>
      <p:bldP spid="12" grpId="0"/>
      <p:bldP spid="15" grpId="0"/>
      <p:bldP spid="16" grpId="0"/>
      <p:bldP spid="7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31112" y="78202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2" descr="Зошит шкільний Kite Hot Wheels HW21-236, 18 аркушів, клітинка | Kite Україна">
            <a:extLst>
              <a:ext uri="{FF2B5EF4-FFF2-40B4-BE49-F238E27FC236}">
                <a16:creationId xmlns:a16="http://schemas.microsoft.com/office/drawing/2014/main" id="{4CEF166A-79E3-E0F1-3498-E50A842BC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1075" r="2258" b="21864"/>
          <a:stretch/>
        </p:blipFill>
        <p:spPr bwMode="auto">
          <a:xfrm>
            <a:off x="1715244" y="78202"/>
            <a:ext cx="10316136" cy="61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little boy studying 8390465 Vector Art at Vecteezy">
            <a:extLst>
              <a:ext uri="{FF2B5EF4-FFF2-40B4-BE49-F238E27FC236}">
                <a16:creationId xmlns:a16="http://schemas.microsoft.com/office/drawing/2014/main" id="{DF04E3A0-58C1-91F3-0C7A-95EA36F81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 bwMode="auto">
          <a:xfrm>
            <a:off x="31112" y="3985814"/>
            <a:ext cx="1982238" cy="24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D33A85-581F-3CE1-5EC9-8CDED6ED2534}"/>
              </a:ext>
            </a:extLst>
          </p:cNvPr>
          <p:cNvSpPr txBox="1"/>
          <p:nvPr/>
        </p:nvSpPr>
        <p:spPr>
          <a:xfrm>
            <a:off x="2437549" y="729770"/>
            <a:ext cx="443576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Тема роботи. </a:t>
            </a:r>
            <a:r>
              <a:rPr lang="uk-UA" sz="1800" b="1" i="1" dirty="0"/>
              <a:t>Визначення середньої швидкості руху тіла.</a:t>
            </a:r>
            <a:r>
              <a:rPr lang="uk-UA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3675AF-667A-B9DC-E0FC-DE5D9D41E904}"/>
              </a:ext>
            </a:extLst>
          </p:cNvPr>
          <p:cNvSpPr txBox="1"/>
          <p:nvPr/>
        </p:nvSpPr>
        <p:spPr>
          <a:xfrm>
            <a:off x="2437549" y="1361611"/>
            <a:ext cx="44357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дослідити нерівномірний рух тіла; обчислити середню швидкість руху тіла.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50DB1-CACD-AC64-43C9-5033A7618C4D}"/>
              </a:ext>
            </a:extLst>
          </p:cNvPr>
          <p:cNvSpPr txBox="1"/>
          <p:nvPr/>
        </p:nvSpPr>
        <p:spPr>
          <a:xfrm>
            <a:off x="2437545" y="2260816"/>
            <a:ext cx="44357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Обладнання: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секундомір, вимірювальна стрічка, жолоб, кулька, штатив з муфтою, металевий циліндр, крейда. 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05689-2295-BA99-AAF0-CEE0CFDB7DDA}"/>
              </a:ext>
            </a:extLst>
          </p:cNvPr>
          <p:cNvSpPr txBox="1"/>
          <p:nvPr/>
        </p:nvSpPr>
        <p:spPr>
          <a:xfrm>
            <a:off x="3989258" y="57131"/>
            <a:ext cx="103512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Число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7CBAC-4A44-3C7A-975D-456266F764FB}"/>
              </a:ext>
            </a:extLst>
          </p:cNvPr>
          <p:cNvSpPr txBox="1"/>
          <p:nvPr/>
        </p:nvSpPr>
        <p:spPr>
          <a:xfrm>
            <a:off x="2820555" y="333314"/>
            <a:ext cx="351559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Лабораторна робота №1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FEB0B-022D-B09B-7C5C-8DD6E98E0796}"/>
              </a:ext>
            </a:extLst>
          </p:cNvPr>
          <p:cNvSpPr txBox="1"/>
          <p:nvPr/>
        </p:nvSpPr>
        <p:spPr>
          <a:xfrm>
            <a:off x="2437541" y="3229094"/>
            <a:ext cx="443576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Хід роботи</a:t>
            </a: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46597-D8E9-539E-61B7-5F89C964D62B}"/>
              </a:ext>
            </a:extLst>
          </p:cNvPr>
          <p:cNvSpPr txBox="1"/>
          <p:nvPr/>
        </p:nvSpPr>
        <p:spPr>
          <a:xfrm>
            <a:off x="2357141" y="3625717"/>
            <a:ext cx="4665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Закріпив жолоб у лапці штатива.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Опустив лапку, розташувавши жолоб під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невеликим кутом до горизонту. У верхній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частині жолоба зробив позначку крейдою.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я 4">
                <a:extLst>
                  <a:ext uri="{FF2B5EF4-FFF2-40B4-BE49-F238E27FC236}">
                    <a16:creationId xmlns:a16="http://schemas.microsoft.com/office/drawing/2014/main" id="{3C659786-5AA6-9BB1-46C1-1E4188F110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370994"/>
                  </p:ext>
                </p:extLst>
              </p:nvPr>
            </p:nvGraphicFramePr>
            <p:xfrm>
              <a:off x="7022364" y="244907"/>
              <a:ext cx="4377867" cy="242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7890">
                      <a:extLst>
                        <a:ext uri="{9D8B030D-6E8A-4147-A177-3AD203B41FA5}">
                          <a16:colId xmlns:a16="http://schemas.microsoft.com/office/drawing/2014/main" val="2270516801"/>
                        </a:ext>
                      </a:extLst>
                    </a:gridCol>
                    <a:gridCol w="638184">
                      <a:extLst>
                        <a:ext uri="{9D8B030D-6E8A-4147-A177-3AD203B41FA5}">
                          <a16:colId xmlns:a16="http://schemas.microsoft.com/office/drawing/2014/main" val="3086773379"/>
                        </a:ext>
                      </a:extLst>
                    </a:gridCol>
                    <a:gridCol w="898195">
                      <a:extLst>
                        <a:ext uri="{9D8B030D-6E8A-4147-A177-3AD203B41FA5}">
                          <a16:colId xmlns:a16="http://schemas.microsoft.com/office/drawing/2014/main" val="2767154765"/>
                        </a:ext>
                      </a:extLst>
                    </a:gridCol>
                    <a:gridCol w="937598">
                      <a:extLst>
                        <a:ext uri="{9D8B030D-6E8A-4147-A177-3AD203B41FA5}">
                          <a16:colId xmlns:a16="http://schemas.microsoft.com/office/drawing/2014/main" val="636806123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7446109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№ досліду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Шлях </a:t>
                          </a:r>
                          <a:r>
                            <a:rPr lang="en-US" sz="1400" i="1" dirty="0"/>
                            <a:t>l</a:t>
                          </a:r>
                          <a:r>
                            <a:rPr lang="uk-UA" sz="1400" dirty="0"/>
                            <a:t>, 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Середній 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baseline="-25000" dirty="0"/>
                            <a:t>сер 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Середня швидкість руху кульки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uk-UA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oMath>
                          </a14:m>
                          <a:r>
                            <a:rPr lang="uk-UA" sz="1400" baseline="-25000" dirty="0"/>
                            <a:t>сер</a:t>
                          </a:r>
                          <a:r>
                            <a:rPr lang="uk-UA" sz="1400" dirty="0"/>
                            <a:t>, м/с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9796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326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47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9832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50118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я 4">
                <a:extLst>
                  <a:ext uri="{FF2B5EF4-FFF2-40B4-BE49-F238E27FC236}">
                    <a16:creationId xmlns:a16="http://schemas.microsoft.com/office/drawing/2014/main" id="{3C659786-5AA6-9BB1-46C1-1E4188F110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370994"/>
                  </p:ext>
                </p:extLst>
              </p:nvPr>
            </p:nvGraphicFramePr>
            <p:xfrm>
              <a:off x="7022364" y="244907"/>
              <a:ext cx="4377867" cy="242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7890">
                      <a:extLst>
                        <a:ext uri="{9D8B030D-6E8A-4147-A177-3AD203B41FA5}">
                          <a16:colId xmlns:a16="http://schemas.microsoft.com/office/drawing/2014/main" val="2270516801"/>
                        </a:ext>
                      </a:extLst>
                    </a:gridCol>
                    <a:gridCol w="638184">
                      <a:extLst>
                        <a:ext uri="{9D8B030D-6E8A-4147-A177-3AD203B41FA5}">
                          <a16:colId xmlns:a16="http://schemas.microsoft.com/office/drawing/2014/main" val="3086773379"/>
                        </a:ext>
                      </a:extLst>
                    </a:gridCol>
                    <a:gridCol w="898195">
                      <a:extLst>
                        <a:ext uri="{9D8B030D-6E8A-4147-A177-3AD203B41FA5}">
                          <a16:colId xmlns:a16="http://schemas.microsoft.com/office/drawing/2014/main" val="2767154765"/>
                        </a:ext>
                      </a:extLst>
                    </a:gridCol>
                    <a:gridCol w="937598">
                      <a:extLst>
                        <a:ext uri="{9D8B030D-6E8A-4147-A177-3AD203B41FA5}">
                          <a16:colId xmlns:a16="http://schemas.microsoft.com/office/drawing/2014/main" val="636806123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744610925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№ досліду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Шлях </a:t>
                          </a:r>
                          <a:r>
                            <a:rPr lang="en-US" sz="1400" i="1" dirty="0"/>
                            <a:t>l</a:t>
                          </a:r>
                          <a:r>
                            <a:rPr lang="uk-UA" sz="1400" dirty="0"/>
                            <a:t>, 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Середній 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baseline="-25000" dirty="0"/>
                            <a:t>сер 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91848" t="-1290" r="-1087" b="-15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9796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326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47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9832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50118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7AFC1A1-D4B9-995B-BDBE-026D0B0767E2}"/>
              </a:ext>
            </a:extLst>
          </p:cNvPr>
          <p:cNvSpPr txBox="1"/>
          <p:nvPr/>
        </p:nvSpPr>
        <p:spPr>
          <a:xfrm>
            <a:off x="2357141" y="4872854"/>
            <a:ext cx="4665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Провів чотири дослідження. Результати вимірювань </a:t>
            </a:r>
            <a:r>
              <a:rPr lang="uk-UA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заніс до таблиці.</a:t>
            </a:r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BCB577-A88D-DC66-EA5F-7A452EA6CDB4}"/>
              </a:ext>
            </a:extLst>
          </p:cNvPr>
          <p:cNvSpPr txBox="1"/>
          <p:nvPr/>
        </p:nvSpPr>
        <p:spPr>
          <a:xfrm>
            <a:off x="7827475" y="16807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0,54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52C721-CEAB-B2E3-C8EC-62C6BB89C4A0}"/>
              </a:ext>
            </a:extLst>
          </p:cNvPr>
          <p:cNvSpPr txBox="1"/>
          <p:nvPr/>
        </p:nvSpPr>
        <p:spPr>
          <a:xfrm>
            <a:off x="8601697" y="232988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1,61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FCA77E-42F2-C26F-A305-6F634D9A2AA4}"/>
              </a:ext>
            </a:extLst>
          </p:cNvPr>
          <p:cNvSpPr txBox="1"/>
          <p:nvPr/>
        </p:nvSpPr>
        <p:spPr>
          <a:xfrm>
            <a:off x="8601697" y="12366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1,57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322C01-9B80-A49B-7FFC-E1A02F2351A3}"/>
              </a:ext>
            </a:extLst>
          </p:cNvPr>
          <p:cNvSpPr txBox="1"/>
          <p:nvPr/>
        </p:nvSpPr>
        <p:spPr>
          <a:xfrm>
            <a:off x="8586127" y="158805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0AF635-C7CB-6872-8A0F-F1186D3D25FB}"/>
              </a:ext>
            </a:extLst>
          </p:cNvPr>
          <p:cNvSpPr txBox="1"/>
          <p:nvPr/>
        </p:nvSpPr>
        <p:spPr>
          <a:xfrm>
            <a:off x="8581165" y="195576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1,63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146F5B-9903-72BC-703B-CD937DC5A37B}"/>
              </a:ext>
            </a:extLst>
          </p:cNvPr>
          <p:cNvSpPr txBox="1"/>
          <p:nvPr/>
        </p:nvSpPr>
        <p:spPr>
          <a:xfrm>
            <a:off x="7088022" y="2886903"/>
            <a:ext cx="371301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18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1,57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1,58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1,63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1.61 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1,6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8E40AE-A2A9-CD8C-CB5F-5611E2F79058}"/>
                  </a:ext>
                </a:extLst>
              </p:cNvPr>
              <p:cNvSpPr txBox="1"/>
              <p:nvPr/>
            </p:nvSpPr>
            <p:spPr>
              <a:xfrm>
                <a:off x="7089401" y="3297837"/>
                <a:ext cx="3294654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uk-U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uk-UA" b="1" baseline="-25000" dirty="0"/>
                  <a:t>сер</a:t>
                </a:r>
                <a:r>
                  <a:rPr lang="uk-UA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0,54 м / 1,6 с</a:t>
                </a:r>
                <a:r>
                  <a:rPr lang="en-US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0,34 м/</a:t>
                </a:r>
                <a:r>
                  <a:rPr lang="en-US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uk-UA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uk-UA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8E40AE-A2A9-CD8C-CB5F-5611E2F7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01" y="3297837"/>
                <a:ext cx="3294654" cy="374846"/>
              </a:xfrm>
              <a:prstGeom prst="rect">
                <a:avLst/>
              </a:prstGeom>
              <a:blipFill>
                <a:blip r:embed="rId8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F4569D0-966A-29FA-CE9D-03244D72E163}"/>
              </a:ext>
            </a:extLst>
          </p:cNvPr>
          <p:cNvSpPr txBox="1"/>
          <p:nvPr/>
        </p:nvSpPr>
        <p:spPr>
          <a:xfrm>
            <a:off x="9572183" y="16807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68C45-0E9F-62CC-752C-A5CA8DA77DA9}"/>
              </a:ext>
            </a:extLst>
          </p:cNvPr>
          <p:cNvSpPr txBox="1"/>
          <p:nvPr/>
        </p:nvSpPr>
        <p:spPr>
          <a:xfrm>
            <a:off x="10496097" y="16807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0,34</a:t>
            </a:r>
          </a:p>
        </p:txBody>
      </p:sp>
      <p:pic>
        <p:nvPicPr>
          <p:cNvPr id="29" name="Рисунок 28">
            <a:hlinkClick r:id="rId9"/>
            <a:extLst>
              <a:ext uri="{FF2B5EF4-FFF2-40B4-BE49-F238E27FC236}">
                <a16:creationId xmlns:a16="http://schemas.microsoft.com/office/drawing/2014/main" id="{24CC970F-0804-A545-2545-831D3E5304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2" y="5764323"/>
            <a:ext cx="3277868" cy="12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31112" y="78202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2" descr="Зошит шкільний Kite Hot Wheels HW21-236, 18 аркушів, клітинка | Kite Україна">
            <a:extLst>
              <a:ext uri="{FF2B5EF4-FFF2-40B4-BE49-F238E27FC236}">
                <a16:creationId xmlns:a16="http://schemas.microsoft.com/office/drawing/2014/main" id="{4CEF166A-79E3-E0F1-3498-E50A842BC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1075" r="2258" b="21864"/>
          <a:stretch/>
        </p:blipFill>
        <p:spPr bwMode="auto">
          <a:xfrm>
            <a:off x="1715244" y="78202"/>
            <a:ext cx="10316136" cy="61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toon little boy studying 8390465 Vector Art at Vecteezy">
            <a:extLst>
              <a:ext uri="{FF2B5EF4-FFF2-40B4-BE49-F238E27FC236}">
                <a16:creationId xmlns:a16="http://schemas.microsoft.com/office/drawing/2014/main" id="{DF04E3A0-58C1-91F3-0C7A-95EA36F81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4"/>
          <a:stretch/>
        </p:blipFill>
        <p:spPr bwMode="auto">
          <a:xfrm>
            <a:off x="31112" y="3985814"/>
            <a:ext cx="1982238" cy="24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D33A85-581F-3CE1-5EC9-8CDED6ED2534}"/>
              </a:ext>
            </a:extLst>
          </p:cNvPr>
          <p:cNvSpPr txBox="1"/>
          <p:nvPr/>
        </p:nvSpPr>
        <p:spPr>
          <a:xfrm>
            <a:off x="2437549" y="729770"/>
            <a:ext cx="443576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Тема роботи. </a:t>
            </a:r>
            <a:r>
              <a:rPr lang="uk-UA" sz="1800" b="1" i="1" dirty="0"/>
              <a:t>Визначення середньої швидкості руху тіла.</a:t>
            </a:r>
            <a:r>
              <a:rPr lang="uk-UA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3675AF-667A-B9DC-E0FC-DE5D9D41E904}"/>
              </a:ext>
            </a:extLst>
          </p:cNvPr>
          <p:cNvSpPr txBox="1"/>
          <p:nvPr/>
        </p:nvSpPr>
        <p:spPr>
          <a:xfrm>
            <a:off x="2437549" y="1361611"/>
            <a:ext cx="44357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дослідити нерівномірний рух тіла; обчислити середню швидкість руху тіла.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50DB1-CACD-AC64-43C9-5033A7618C4D}"/>
              </a:ext>
            </a:extLst>
          </p:cNvPr>
          <p:cNvSpPr txBox="1"/>
          <p:nvPr/>
        </p:nvSpPr>
        <p:spPr>
          <a:xfrm>
            <a:off x="2437545" y="2260816"/>
            <a:ext cx="443576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Обладнання: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секундомір, вимірювальна стрічка, жолоб, кулька, штатив з муфтою, металевий циліндр, крейда. 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05689-2295-BA99-AAF0-CEE0CFDB7DDA}"/>
              </a:ext>
            </a:extLst>
          </p:cNvPr>
          <p:cNvSpPr txBox="1"/>
          <p:nvPr/>
        </p:nvSpPr>
        <p:spPr>
          <a:xfrm>
            <a:off x="3989258" y="57131"/>
            <a:ext cx="103512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Число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7CBAC-4A44-3C7A-975D-456266F764FB}"/>
              </a:ext>
            </a:extLst>
          </p:cNvPr>
          <p:cNvSpPr txBox="1"/>
          <p:nvPr/>
        </p:nvSpPr>
        <p:spPr>
          <a:xfrm>
            <a:off x="2820555" y="333314"/>
            <a:ext cx="351559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Лабораторна робота №1</a:t>
            </a:r>
            <a:endParaRPr lang="uk-UA" sz="18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FEB0B-022D-B09B-7C5C-8DD6E98E0796}"/>
              </a:ext>
            </a:extLst>
          </p:cNvPr>
          <p:cNvSpPr txBox="1"/>
          <p:nvPr/>
        </p:nvSpPr>
        <p:spPr>
          <a:xfrm>
            <a:off x="2437541" y="3229094"/>
            <a:ext cx="443576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i="1" u="sng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Хід роботи</a:t>
            </a: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46597-D8E9-539E-61B7-5F89C964D62B}"/>
              </a:ext>
            </a:extLst>
          </p:cNvPr>
          <p:cNvSpPr txBox="1"/>
          <p:nvPr/>
        </p:nvSpPr>
        <p:spPr>
          <a:xfrm>
            <a:off x="2357141" y="3625717"/>
            <a:ext cx="4665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Закріпив жолоб у лапці штатива.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Опустив лапку, розташувавши жолоб під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невеликим кутом до горизонту. У верхній </a:t>
            </a:r>
          </a:p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частині жолоба зробив позначку крейдою.</a:t>
            </a:r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AFC1A1-D4B9-995B-BDBE-026D0B0767E2}"/>
              </a:ext>
            </a:extLst>
          </p:cNvPr>
          <p:cNvSpPr txBox="1"/>
          <p:nvPr/>
        </p:nvSpPr>
        <p:spPr>
          <a:xfrm>
            <a:off x="2357141" y="4872854"/>
            <a:ext cx="4665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Провів чотири дослідження. Результати вимірювань </a:t>
            </a:r>
            <a:r>
              <a:rPr lang="uk-UA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заніс до таблиці.</a:t>
            </a:r>
            <a:endParaRPr lang="uk-UA" dirty="0"/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71AC7147-4BA2-C444-0B1D-4538109C74CA}"/>
              </a:ext>
            </a:extLst>
          </p:cNvPr>
          <p:cNvGrpSpPr/>
          <p:nvPr/>
        </p:nvGrpSpPr>
        <p:grpSpPr>
          <a:xfrm>
            <a:off x="7022364" y="3603500"/>
            <a:ext cx="4491896" cy="1891271"/>
            <a:chOff x="7022364" y="3603500"/>
            <a:chExt cx="4491896" cy="16249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C339F0-0E81-4D6E-6459-5E8B4C9225B9}"/>
                </a:ext>
              </a:extLst>
            </p:cNvPr>
            <p:cNvSpPr txBox="1"/>
            <p:nvPr/>
          </p:nvSpPr>
          <p:spPr>
            <a:xfrm>
              <a:off x="7022364" y="3603500"/>
              <a:ext cx="4491896" cy="1561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uk-UA" sz="1800" b="1" i="1" u="sng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Висновок.</a:t>
              </a:r>
            </a:p>
            <a:p>
              <a:pPr>
                <a:lnSpc>
                  <a:spcPct val="107000"/>
                </a:lnSpc>
              </a:pPr>
              <a:r>
                <a:rPr lang="uk-UA" sz="1800" b="1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Я дослідив нерівномірний рух кульки по похилому жолобу. Виміряв час руху кульки і обчислив середню швидкість руху кульки. Отримав результат </a:t>
              </a:r>
              <a:endParaRPr lang="uk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4FEED90-A926-B10C-BD21-07069F0AF28F}"/>
                    </a:ext>
                  </a:extLst>
                </p:cNvPr>
                <p:cNvSpPr txBox="1"/>
                <p:nvPr/>
              </p:nvSpPr>
              <p:spPr>
                <a:xfrm>
                  <a:off x="7022364" y="4879401"/>
                  <a:ext cx="2512291" cy="349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14:m>
                    <m:oMath xmlns:m="http://schemas.openxmlformats.org/officeDocument/2006/math">
                      <m:r>
                        <a:rPr lang="uk-U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a14:m>
                  <a:r>
                    <a:rPr lang="uk-UA" sz="2000" b="1" baseline="-25000" dirty="0"/>
                    <a:t>сер</a:t>
                  </a:r>
                  <a:r>
                    <a:rPr lang="uk-UA" sz="2000" b="1" i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2000" b="1" i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uk-UA" sz="2000" b="1" i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0,34 м/</a:t>
                  </a:r>
                  <a:r>
                    <a:rPr lang="en-US" sz="2000" b="1" i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uk-UA" sz="1800" b="1" i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uk-UA" sz="1800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4FEED90-A926-B10C-BD21-07069F0AF2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2364" y="4879401"/>
                  <a:ext cx="2512291" cy="349059"/>
                </a:xfrm>
                <a:prstGeom prst="rect">
                  <a:avLst/>
                </a:prstGeom>
                <a:blipFill>
                  <a:blip r:embed="rId7"/>
                  <a:stretch>
                    <a:fillRect t="-7576" b="-2727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Таблиця 4">
                <a:extLst>
                  <a:ext uri="{FF2B5EF4-FFF2-40B4-BE49-F238E27FC236}">
                    <a16:creationId xmlns:a16="http://schemas.microsoft.com/office/drawing/2014/main" id="{3BB7F258-2694-E816-8DB3-BD60F2EB8D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1071616"/>
                  </p:ext>
                </p:extLst>
              </p:nvPr>
            </p:nvGraphicFramePr>
            <p:xfrm>
              <a:off x="7022364" y="244907"/>
              <a:ext cx="4377867" cy="242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7890">
                      <a:extLst>
                        <a:ext uri="{9D8B030D-6E8A-4147-A177-3AD203B41FA5}">
                          <a16:colId xmlns:a16="http://schemas.microsoft.com/office/drawing/2014/main" val="2270516801"/>
                        </a:ext>
                      </a:extLst>
                    </a:gridCol>
                    <a:gridCol w="638184">
                      <a:extLst>
                        <a:ext uri="{9D8B030D-6E8A-4147-A177-3AD203B41FA5}">
                          <a16:colId xmlns:a16="http://schemas.microsoft.com/office/drawing/2014/main" val="3086773379"/>
                        </a:ext>
                      </a:extLst>
                    </a:gridCol>
                    <a:gridCol w="898195">
                      <a:extLst>
                        <a:ext uri="{9D8B030D-6E8A-4147-A177-3AD203B41FA5}">
                          <a16:colId xmlns:a16="http://schemas.microsoft.com/office/drawing/2014/main" val="2767154765"/>
                        </a:ext>
                      </a:extLst>
                    </a:gridCol>
                    <a:gridCol w="937598">
                      <a:extLst>
                        <a:ext uri="{9D8B030D-6E8A-4147-A177-3AD203B41FA5}">
                          <a16:colId xmlns:a16="http://schemas.microsoft.com/office/drawing/2014/main" val="636806123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7446109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№ досліду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Шлях </a:t>
                          </a:r>
                          <a:r>
                            <a:rPr lang="en-US" sz="1400" i="1" dirty="0"/>
                            <a:t>l</a:t>
                          </a:r>
                          <a:r>
                            <a:rPr lang="uk-UA" sz="1400" dirty="0"/>
                            <a:t>, 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Середній 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baseline="-25000" dirty="0"/>
                            <a:t>сер 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Середня швидкість руху кульки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uk-UA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oMath>
                          </a14:m>
                          <a:r>
                            <a:rPr lang="uk-UA" sz="1400" baseline="-25000" dirty="0"/>
                            <a:t>сер</a:t>
                          </a:r>
                          <a:r>
                            <a:rPr lang="uk-UA" sz="1400" dirty="0"/>
                            <a:t>, м/с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9796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326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47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9832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50118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Таблиця 4">
                <a:extLst>
                  <a:ext uri="{FF2B5EF4-FFF2-40B4-BE49-F238E27FC236}">
                    <a16:creationId xmlns:a16="http://schemas.microsoft.com/office/drawing/2014/main" id="{3BB7F258-2694-E816-8DB3-BD60F2EB8D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1071616"/>
                  </p:ext>
                </p:extLst>
              </p:nvPr>
            </p:nvGraphicFramePr>
            <p:xfrm>
              <a:off x="7022364" y="244907"/>
              <a:ext cx="4377867" cy="242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7890">
                      <a:extLst>
                        <a:ext uri="{9D8B030D-6E8A-4147-A177-3AD203B41FA5}">
                          <a16:colId xmlns:a16="http://schemas.microsoft.com/office/drawing/2014/main" val="2270516801"/>
                        </a:ext>
                      </a:extLst>
                    </a:gridCol>
                    <a:gridCol w="638184">
                      <a:extLst>
                        <a:ext uri="{9D8B030D-6E8A-4147-A177-3AD203B41FA5}">
                          <a16:colId xmlns:a16="http://schemas.microsoft.com/office/drawing/2014/main" val="3086773379"/>
                        </a:ext>
                      </a:extLst>
                    </a:gridCol>
                    <a:gridCol w="898195">
                      <a:extLst>
                        <a:ext uri="{9D8B030D-6E8A-4147-A177-3AD203B41FA5}">
                          <a16:colId xmlns:a16="http://schemas.microsoft.com/office/drawing/2014/main" val="2767154765"/>
                        </a:ext>
                      </a:extLst>
                    </a:gridCol>
                    <a:gridCol w="937598">
                      <a:extLst>
                        <a:ext uri="{9D8B030D-6E8A-4147-A177-3AD203B41FA5}">
                          <a16:colId xmlns:a16="http://schemas.microsoft.com/office/drawing/2014/main" val="636806123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744610925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№ досліду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Шлях </a:t>
                          </a:r>
                          <a:r>
                            <a:rPr lang="en-US" sz="1400" i="1" dirty="0"/>
                            <a:t>l</a:t>
                          </a:r>
                          <a:r>
                            <a:rPr lang="uk-UA" sz="1400" dirty="0"/>
                            <a:t>, 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Середній час руху кульки</a:t>
                          </a:r>
                        </a:p>
                        <a:p>
                          <a:pPr algn="ctr"/>
                          <a:r>
                            <a:rPr lang="ru-RU" sz="1400" dirty="0"/>
                            <a:t> </a:t>
                          </a:r>
                          <a:r>
                            <a:rPr lang="en-US" sz="1400" dirty="0"/>
                            <a:t>t</a:t>
                          </a:r>
                          <a:r>
                            <a:rPr lang="uk-UA" sz="1400" baseline="-25000" dirty="0"/>
                            <a:t>сер </a:t>
                          </a:r>
                          <a:r>
                            <a:rPr lang="uk-UA" sz="1400" dirty="0"/>
                            <a:t>, 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1848" t="-1290" r="-1087" b="-15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9796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326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47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9832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uk-UA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50118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3D5EE05-2D49-AF5B-46CC-B1B0601E9A39}"/>
              </a:ext>
            </a:extLst>
          </p:cNvPr>
          <p:cNvSpPr txBox="1"/>
          <p:nvPr/>
        </p:nvSpPr>
        <p:spPr>
          <a:xfrm>
            <a:off x="7827475" y="16807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0,54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4D6090-FC10-9FC8-2541-17AF22D3A93D}"/>
              </a:ext>
            </a:extLst>
          </p:cNvPr>
          <p:cNvSpPr txBox="1"/>
          <p:nvPr/>
        </p:nvSpPr>
        <p:spPr>
          <a:xfrm>
            <a:off x="8601697" y="232988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1,61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4EFD3A-B5FB-9203-D4C7-81918012CA53}"/>
              </a:ext>
            </a:extLst>
          </p:cNvPr>
          <p:cNvSpPr txBox="1"/>
          <p:nvPr/>
        </p:nvSpPr>
        <p:spPr>
          <a:xfrm>
            <a:off x="8601697" y="12366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1,57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0661D3-D5AB-EC38-D920-BBCE242C252C}"/>
              </a:ext>
            </a:extLst>
          </p:cNvPr>
          <p:cNvSpPr txBox="1"/>
          <p:nvPr/>
        </p:nvSpPr>
        <p:spPr>
          <a:xfrm>
            <a:off x="8586127" y="158805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1,58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BB5125-DE5B-D075-5838-2736A99902C5}"/>
              </a:ext>
            </a:extLst>
          </p:cNvPr>
          <p:cNvSpPr txBox="1"/>
          <p:nvPr/>
        </p:nvSpPr>
        <p:spPr>
          <a:xfrm>
            <a:off x="8581165" y="195576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1,63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E2027F-B127-5A24-4D18-8CC37B3F2C9E}"/>
              </a:ext>
            </a:extLst>
          </p:cNvPr>
          <p:cNvSpPr txBox="1"/>
          <p:nvPr/>
        </p:nvSpPr>
        <p:spPr>
          <a:xfrm>
            <a:off x="7088022" y="2808664"/>
            <a:ext cx="371301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1800" b="1" i="1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1,57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1,58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1,63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1.61 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1,6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A8BBC2-1748-A6B2-3230-56E59F1B436A}"/>
                  </a:ext>
                </a:extLst>
              </p:cNvPr>
              <p:cNvSpPr txBox="1"/>
              <p:nvPr/>
            </p:nvSpPr>
            <p:spPr>
              <a:xfrm>
                <a:off x="7089401" y="3205287"/>
                <a:ext cx="3294654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uk-U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uk-UA" b="1" baseline="-25000" dirty="0"/>
                  <a:t>сер</a:t>
                </a:r>
                <a:r>
                  <a:rPr lang="uk-UA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0,54 м / 1,6 с</a:t>
                </a:r>
                <a:r>
                  <a:rPr lang="en-US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0,34 м/</a:t>
                </a:r>
                <a:r>
                  <a:rPr lang="en-US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uk-UA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uk-UA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A8BBC2-1748-A6B2-3230-56E59F1B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01" y="3205287"/>
                <a:ext cx="3294654" cy="374846"/>
              </a:xfrm>
              <a:prstGeom prst="rect">
                <a:avLst/>
              </a:prstGeom>
              <a:blipFill>
                <a:blip r:embed="rId9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4CB7460-3DD8-12E6-7D0F-70FE48535AEB}"/>
              </a:ext>
            </a:extLst>
          </p:cNvPr>
          <p:cNvSpPr txBox="1"/>
          <p:nvPr/>
        </p:nvSpPr>
        <p:spPr>
          <a:xfrm>
            <a:off x="9572183" y="16807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1,6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92DDBB-79DB-0629-DAB4-AC3E9640542A}"/>
              </a:ext>
            </a:extLst>
          </p:cNvPr>
          <p:cNvSpPr txBox="1"/>
          <p:nvPr/>
        </p:nvSpPr>
        <p:spPr>
          <a:xfrm>
            <a:off x="10496097" y="16807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0,34</a:t>
            </a:r>
          </a:p>
        </p:txBody>
      </p:sp>
      <p:pic>
        <p:nvPicPr>
          <p:cNvPr id="31" name="Рисунок 30">
            <a:hlinkClick r:id="rId10"/>
            <a:extLst>
              <a:ext uri="{FF2B5EF4-FFF2-40B4-BE49-F238E27FC236}">
                <a16:creationId xmlns:a16="http://schemas.microsoft.com/office/drawing/2014/main" id="{F7942ED8-3FDF-4A7E-49AB-423D53D6C2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2" y="5764323"/>
            <a:ext cx="3277868" cy="12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4745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709</Words>
  <Application>Microsoft Office PowerPoint</Application>
  <PresentationFormat>Широкий екран</PresentationFormat>
  <Paragraphs>131</Paragraphs>
  <Slides>10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Лабораторна робота 1  «Визначення середньої швидкості руху тіла»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User</cp:lastModifiedBy>
  <cp:revision>78</cp:revision>
  <dcterms:created xsi:type="dcterms:W3CDTF">2023-02-10T14:56:58Z</dcterms:created>
  <dcterms:modified xsi:type="dcterms:W3CDTF">2024-11-17T20:41:17Z</dcterms:modified>
</cp:coreProperties>
</file>