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31" r:id="rId4"/>
    <p:sldId id="290" r:id="rId5"/>
    <p:sldId id="333" r:id="rId6"/>
    <p:sldId id="317" r:id="rId7"/>
    <p:sldId id="352" r:id="rId8"/>
    <p:sldId id="337" r:id="rId9"/>
    <p:sldId id="340" r:id="rId10"/>
    <p:sldId id="343" r:id="rId11"/>
    <p:sldId id="344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4C"/>
    <a:srgbClr val="0F3187"/>
    <a:srgbClr val="B2220A"/>
    <a:srgbClr val="5B8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1B95B2-A95D-D201-AFF1-7ED6EA4E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E5C64-7C0A-9DE4-19D2-748CFB4E4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816" y="320184"/>
            <a:ext cx="6188365" cy="2684892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F31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F2551F-6158-2508-10F5-164DBEA10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1816" y="3140224"/>
            <a:ext cx="6188365" cy="107155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B222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7A9DC-16CE-2F48-D411-F90ECBBD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517AB-C880-05F1-B457-35044364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65AED-40F6-2F0E-FB5A-BE748E8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B14D8-F247-41E0-D377-6BB8842F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30AF41-2C56-404E-F13A-824A8887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E2EF0-B45A-BE32-57B6-B1347A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6F66E-C556-E3B8-7B31-0FD54123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E39993-4E2D-BBA4-D639-CB640F7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30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B065BA-F926-5FD0-5678-DF6BAD051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13FEBE-2FEA-66F0-637A-45BA9483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A7CE6-3990-98D5-3432-3042FAD3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ACD99-FA7A-EA70-8C22-2279E4C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7D339-F955-C2BA-0A0A-7B9E519C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1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9B040-B387-1CAC-325D-18764E3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4A5386-C660-E45B-44C4-43AB1595C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3E344-205E-671F-AF2C-E1B54717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E1867-8F8B-BFF3-CC0C-026B575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12D5F-4C12-1F43-1F33-C9A65A3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85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8C02A-A011-1173-B82B-E54B0F7A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B7844-FAC2-9C7E-7FC9-0D472088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37676-FB92-8060-5879-C06AA16D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CDCDE-4F03-2AB2-2F25-32C144C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F9D81-62AE-6AA0-7125-BB15C5B3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14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3D062-4425-9D60-8860-52D77889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1E99D-ADFD-F3BB-8C51-492941D09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EF27E-A528-0BC6-27A5-DC9B594EE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DAC4A9-3E73-AD92-7B86-05A1A86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DA6579-D497-3F7E-E4C0-6DF21BBD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0233-4FE4-9507-8C5D-00E0761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20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E4343-2D39-2A67-F5CE-DAB69296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264FF-12C9-1576-6585-BD872E87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3080B-9435-C377-D8D2-9EF982CC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C746C8-1D45-9982-DAC9-809C2177C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47FBD6-3F82-4ECD-55A4-21ABF61B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60F596-5724-1000-BF04-1356D13D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3BF29E-1967-2D5B-F360-095290C6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E94024-10EB-8E88-A180-DEEE73E8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2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F7E27-131A-C1A8-7E9F-5D12D7A7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1BDBAA-B2A3-13F9-3EAD-FF8CC6F8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AFB9A4-76A8-0A34-E74D-9B691C5E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184BE3-03E7-060D-3855-36E671AB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89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C6ACB9-A759-9B7D-8A23-B7C1F124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54224-1FFB-E129-775C-5B80F84C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37E5B-B512-BA59-8077-98661598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4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5C690-56A1-B502-1BE4-91C1FF16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ECEB9-3575-7275-55A4-D5E4FA76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71A8D-F1E6-5842-A870-DDCE63B96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8E596-85AF-62E4-B613-990663CC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EA5A0-15D6-3596-E59E-783FFADE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E598C-17E3-A727-DD78-E9AA793F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5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08C2F-0CAA-C674-6E6C-B1662325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513C53-054C-2F1E-26CA-8C8D73DA0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6E5D19-1074-F7E1-9CAA-9AC3BE713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70542-28BA-C4AE-D59D-83DF59CD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747B3-E881-7CE4-EA4C-12CF3330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44392-C8A2-346F-B842-4696A1D7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57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A00F3D-1198-7FB6-6AD0-E1BE3356C1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74F1F-D43E-933E-020D-1AA065D0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6" y="365126"/>
            <a:ext cx="10515600" cy="41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AF68E-BFC0-624F-412A-19607A85C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31973-D871-0356-AFEB-F078BEE81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D822-E1D6-4A37-BD16-9B04252F3360}" type="datetimeFigureOut">
              <a:rPr lang="ru-UA" smtClean="0"/>
              <a:t>11/03/2024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9EF2B-0101-C21C-E784-DB1DB6DAD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9B8C0-9231-7967-3808-B3180809E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68D9-33DA-4284-A555-419477651C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Ytu9EnlIk3Nph-Yj_nHd6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channel/UCYtu9EnlIk3Nph-Yj_nHd6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9350CBA-0C80-4B10-A32D-17CAC449B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20" y="1173910"/>
            <a:ext cx="8474696" cy="3224678"/>
          </a:xfrm>
          <a:solidFill>
            <a:schemeClr val="accent4">
              <a:lumMod val="40000"/>
              <a:lumOff val="60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t">
            <a:normAutofit/>
          </a:bodyPr>
          <a:lstStyle/>
          <a:p>
            <a:r>
              <a:rPr lang="uk-UA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Графіки рівномірного руху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6137C3-2CED-4F5E-894C-2AD30BAF2D52}"/>
              </a:ext>
            </a:extLst>
          </p:cNvPr>
          <p:cNvSpPr/>
          <p:nvPr/>
        </p:nvSpPr>
        <p:spPr>
          <a:xfrm>
            <a:off x="11166307" y="103810"/>
            <a:ext cx="930442" cy="9304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C4429DFF-99A5-4486-9CD3-27DA2B3C7EE9}"/>
              </a:ext>
            </a:extLst>
          </p:cNvPr>
          <p:cNvGrpSpPr/>
          <p:nvPr/>
        </p:nvGrpSpPr>
        <p:grpSpPr>
          <a:xfrm>
            <a:off x="3671889" y="103810"/>
            <a:ext cx="6012581" cy="857013"/>
            <a:chOff x="6179419" y="6024791"/>
            <a:chExt cx="6012581" cy="8570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9142EC-50F5-4E29-9C8C-1589C6DC684E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8" name="Рисунок 7">
              <a:hlinkClick r:id="rId2"/>
              <a:extLst>
                <a:ext uri="{FF2B5EF4-FFF2-40B4-BE49-F238E27FC236}">
                  <a16:creationId xmlns:a16="http://schemas.microsoft.com/office/drawing/2014/main" id="{B76D9281-49F4-404F-8485-9608E77A6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2" name="Picture 2" descr="НУШ і перші класи | Черкаська спеціалізована школа №3">
            <a:extLst>
              <a:ext uri="{FF2B5EF4-FFF2-40B4-BE49-F238E27FC236}">
                <a16:creationId xmlns:a16="http://schemas.microsoft.com/office/drawing/2014/main" id="{321A3BE2-5E28-45D6-867B-9C25DA4F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3" y="0"/>
            <a:ext cx="1893805" cy="18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ілка: п’ятикутник 12">
            <a:extLst>
              <a:ext uri="{FF2B5EF4-FFF2-40B4-BE49-F238E27FC236}">
                <a16:creationId xmlns:a16="http://schemas.microsoft.com/office/drawing/2014/main" id="{E29E717D-27AD-4689-B97D-8020C5A53F53}"/>
              </a:ext>
            </a:extLst>
          </p:cNvPr>
          <p:cNvSpPr/>
          <p:nvPr/>
        </p:nvSpPr>
        <p:spPr>
          <a:xfrm>
            <a:off x="0" y="1893805"/>
            <a:ext cx="2117520" cy="565608"/>
          </a:xfrm>
          <a:prstGeom prst="homePlate">
            <a:avLst>
              <a:gd name="adj" fmla="val 35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Урок 12</a:t>
            </a:r>
          </a:p>
        </p:txBody>
      </p:sp>
    </p:spTree>
    <p:extLst>
      <p:ext uri="{BB962C8B-B14F-4D97-AF65-F5344CB8AC3E}">
        <p14:creationId xmlns:p14="http://schemas.microsoft.com/office/powerpoint/2010/main" val="42762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6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42000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accel="4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2" grpId="0" animBg="1"/>
          <p:bldP spid="13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с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перших 5 с,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друга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розташована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ніж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ділянка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5B5E67-DCE3-4413-91DC-0E072318E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00" t="46518" r="58000" b="14223"/>
          <a:stretch/>
        </p:blipFill>
        <p:spPr>
          <a:xfrm>
            <a:off x="2580640" y="1315720"/>
            <a:ext cx="5550350" cy="4226560"/>
          </a:xfrm>
          <a:prstGeom prst="rect">
            <a:avLst/>
          </a:prstGeom>
        </p:spPr>
      </p:pic>
      <p:sp>
        <p:nvSpPr>
          <p:cNvPr id="4" name="Стрілка: вліво 3">
            <a:extLst>
              <a:ext uri="{FF2B5EF4-FFF2-40B4-BE49-F238E27FC236}">
                <a16:creationId xmlns:a16="http://schemas.microsoft.com/office/drawing/2014/main" id="{0C0C2E31-DBA0-43AB-9045-629EEE3AE169}"/>
              </a:ext>
            </a:extLst>
          </p:cNvPr>
          <p:cNvSpPr/>
          <p:nvPr/>
        </p:nvSpPr>
        <p:spPr>
          <a:xfrm>
            <a:off x="6959600" y="1925320"/>
            <a:ext cx="1686560" cy="782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Швидше</a:t>
            </a:r>
          </a:p>
        </p:txBody>
      </p:sp>
      <p:sp>
        <p:nvSpPr>
          <p:cNvPr id="8" name="Стрілка: вліво 7">
            <a:extLst>
              <a:ext uri="{FF2B5EF4-FFF2-40B4-BE49-F238E27FC236}">
                <a16:creationId xmlns:a16="http://schemas.microsoft.com/office/drawing/2014/main" id="{F514E5B5-CA69-40A2-B0F4-0D0034991827}"/>
              </a:ext>
            </a:extLst>
          </p:cNvPr>
          <p:cNvSpPr/>
          <p:nvPr/>
        </p:nvSpPr>
        <p:spPr>
          <a:xfrm>
            <a:off x="5260802" y="3510280"/>
            <a:ext cx="1686560" cy="782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Повільніше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E779E-77E1-8EE8-FEE8-CF1FEC44D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90" y="1606901"/>
            <a:ext cx="3912323" cy="52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1264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l,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подолало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інтервал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до 15 с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подолало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90 м.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чисельно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заштрихованого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прямокутника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=a * b = 10 * 9 = 90;  l = 90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Зверніть увагу! Для будь-якого руху числове значення шляху,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 подолало тіло, дорівнює числовому значенню площі фігури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 графіком швидкості руху цього тіла.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5B5E67-DCE3-4413-91DC-0E072318E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000" t="46518" r="58000" b="14223"/>
          <a:stretch/>
        </p:blipFill>
        <p:spPr>
          <a:xfrm>
            <a:off x="2580640" y="1519534"/>
            <a:ext cx="5550350" cy="422656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8C24EB4-63F3-4160-931E-E38EF95D295D}"/>
              </a:ext>
            </a:extLst>
          </p:cNvPr>
          <p:cNvSpPr/>
          <p:nvPr/>
        </p:nvSpPr>
        <p:spPr>
          <a:xfrm>
            <a:off x="5074920" y="2536477"/>
            <a:ext cx="1681480" cy="231648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D6D46A-C88A-46CE-895A-018932FE4D58}"/>
              </a:ext>
            </a:extLst>
          </p:cNvPr>
          <p:cNvSpPr txBox="1"/>
          <p:nvPr/>
        </p:nvSpPr>
        <p:spPr>
          <a:xfrm>
            <a:off x="5779543" y="3340426"/>
            <a:ext cx="50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</a:t>
            </a:r>
            <a:endParaRPr lang="uk-UA" sz="3200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8AE6F0-28DB-BC01-E147-98D9E7BD9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90" y="1606901"/>
            <a:ext cx="3912323" cy="52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1561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Побудуємо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залежності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шляху,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долає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велосипедист,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уперше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з’явилося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науці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XVII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столітті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завдяки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французькому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філософу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математику Рене Декарту.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жодне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жоден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обходяться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графіків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графіків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зміну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зростання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біржі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швидкості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часу, і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Декарт, Рене — Википедия">
            <a:extLst>
              <a:ext uri="{FF2B5EF4-FFF2-40B4-BE49-F238E27FC236}">
                <a16:creationId xmlns:a16="http://schemas.microsoft.com/office/drawing/2014/main" id="{0D2081D8-F5DA-C527-4B95-EA52A0D6D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7087" r="23457" b="27494"/>
          <a:stretch/>
        </p:blipFill>
        <p:spPr bwMode="auto">
          <a:xfrm>
            <a:off x="551751" y="1967345"/>
            <a:ext cx="2643130" cy="3318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17947-604E-6C56-9F1F-63A4BADDF8F1}"/>
              </a:ext>
            </a:extLst>
          </p:cNvPr>
          <p:cNvSpPr txBox="1"/>
          <p:nvPr/>
        </p:nvSpPr>
        <p:spPr>
          <a:xfrm rot="302037">
            <a:off x="533537" y="5085473"/>
            <a:ext cx="2679557" cy="646331"/>
          </a:xfrm>
          <a:custGeom>
            <a:avLst/>
            <a:gdLst>
              <a:gd name="connsiteX0" fmla="*/ 0 w 2297908"/>
              <a:gd name="connsiteY0" fmla="*/ 0 h 646331"/>
              <a:gd name="connsiteX1" fmla="*/ 2297908 w 2297908"/>
              <a:gd name="connsiteY1" fmla="*/ 0 h 646331"/>
              <a:gd name="connsiteX2" fmla="*/ 2297908 w 2297908"/>
              <a:gd name="connsiteY2" fmla="*/ 646331 h 646331"/>
              <a:gd name="connsiteX3" fmla="*/ 0 w 2297908"/>
              <a:gd name="connsiteY3" fmla="*/ 646331 h 646331"/>
              <a:gd name="connsiteX4" fmla="*/ 0 w 2297908"/>
              <a:gd name="connsiteY4" fmla="*/ 0 h 646331"/>
              <a:gd name="connsiteX0" fmla="*/ 0 w 2297908"/>
              <a:gd name="connsiteY0" fmla="*/ 0 h 646331"/>
              <a:gd name="connsiteX1" fmla="*/ 2297908 w 2297908"/>
              <a:gd name="connsiteY1" fmla="*/ 0 h 646331"/>
              <a:gd name="connsiteX2" fmla="*/ 2294731 w 2297908"/>
              <a:gd name="connsiteY2" fmla="*/ 280572 h 646331"/>
              <a:gd name="connsiteX3" fmla="*/ 2297908 w 2297908"/>
              <a:gd name="connsiteY3" fmla="*/ 646331 h 646331"/>
              <a:gd name="connsiteX4" fmla="*/ 0 w 2297908"/>
              <a:gd name="connsiteY4" fmla="*/ 646331 h 646331"/>
              <a:gd name="connsiteX5" fmla="*/ 0 w 2297908"/>
              <a:gd name="connsiteY5" fmla="*/ 0 h 646331"/>
              <a:gd name="connsiteX0" fmla="*/ 0 w 2391251"/>
              <a:gd name="connsiteY0" fmla="*/ 0 h 646331"/>
              <a:gd name="connsiteX1" fmla="*/ 2297908 w 2391251"/>
              <a:gd name="connsiteY1" fmla="*/ 0 h 646331"/>
              <a:gd name="connsiteX2" fmla="*/ 2391251 w 2391251"/>
              <a:gd name="connsiteY2" fmla="*/ 168812 h 646331"/>
              <a:gd name="connsiteX3" fmla="*/ 2297908 w 2391251"/>
              <a:gd name="connsiteY3" fmla="*/ 646331 h 646331"/>
              <a:gd name="connsiteX4" fmla="*/ 0 w 2391251"/>
              <a:gd name="connsiteY4" fmla="*/ 646331 h 646331"/>
              <a:gd name="connsiteX5" fmla="*/ 0 w 2391251"/>
              <a:gd name="connsiteY5" fmla="*/ 0 h 646331"/>
              <a:gd name="connsiteX0" fmla="*/ 1429 w 2392680"/>
              <a:gd name="connsiteY0" fmla="*/ 0 h 646331"/>
              <a:gd name="connsiteX1" fmla="*/ 2299337 w 2392680"/>
              <a:gd name="connsiteY1" fmla="*/ 0 h 646331"/>
              <a:gd name="connsiteX2" fmla="*/ 2392680 w 2392680"/>
              <a:gd name="connsiteY2" fmla="*/ 168812 h 646331"/>
              <a:gd name="connsiteX3" fmla="*/ 2299337 w 2392680"/>
              <a:gd name="connsiteY3" fmla="*/ 646331 h 646331"/>
              <a:gd name="connsiteX4" fmla="*/ 1429 w 2392680"/>
              <a:gd name="connsiteY4" fmla="*/ 646331 h 646331"/>
              <a:gd name="connsiteX5" fmla="*/ 0 w 2392680"/>
              <a:gd name="connsiteY5" fmla="*/ 214532 h 646331"/>
              <a:gd name="connsiteX6" fmla="*/ 1429 w 2392680"/>
              <a:gd name="connsiteY6" fmla="*/ 0 h 646331"/>
              <a:gd name="connsiteX0" fmla="*/ 108109 w 2499360"/>
              <a:gd name="connsiteY0" fmla="*/ 0 h 646331"/>
              <a:gd name="connsiteX1" fmla="*/ 2406017 w 2499360"/>
              <a:gd name="connsiteY1" fmla="*/ 0 h 646331"/>
              <a:gd name="connsiteX2" fmla="*/ 2499360 w 2499360"/>
              <a:gd name="connsiteY2" fmla="*/ 168812 h 646331"/>
              <a:gd name="connsiteX3" fmla="*/ 2406017 w 2499360"/>
              <a:gd name="connsiteY3" fmla="*/ 646331 h 646331"/>
              <a:gd name="connsiteX4" fmla="*/ 108109 w 2499360"/>
              <a:gd name="connsiteY4" fmla="*/ 646331 h 646331"/>
              <a:gd name="connsiteX5" fmla="*/ 0 w 2499360"/>
              <a:gd name="connsiteY5" fmla="*/ 178972 h 646331"/>
              <a:gd name="connsiteX6" fmla="*/ 108109 w 2499360"/>
              <a:gd name="connsiteY6" fmla="*/ 0 h 646331"/>
              <a:gd name="connsiteX0" fmla="*/ 108109 w 2499360"/>
              <a:gd name="connsiteY0" fmla="*/ 0 h 646331"/>
              <a:gd name="connsiteX1" fmla="*/ 2406017 w 2499360"/>
              <a:gd name="connsiteY1" fmla="*/ 0 h 646331"/>
              <a:gd name="connsiteX2" fmla="*/ 2499360 w 2499360"/>
              <a:gd name="connsiteY2" fmla="*/ 168812 h 646331"/>
              <a:gd name="connsiteX3" fmla="*/ 2406017 w 2499360"/>
              <a:gd name="connsiteY3" fmla="*/ 646331 h 646331"/>
              <a:gd name="connsiteX4" fmla="*/ 108109 w 2499360"/>
              <a:gd name="connsiteY4" fmla="*/ 646331 h 646331"/>
              <a:gd name="connsiteX5" fmla="*/ 0 w 2499360"/>
              <a:gd name="connsiteY5" fmla="*/ 178972 h 646331"/>
              <a:gd name="connsiteX6" fmla="*/ 108109 w 2499360"/>
              <a:gd name="connsiteY6" fmla="*/ 0 h 646331"/>
              <a:gd name="connsiteX0" fmla="*/ 108109 w 2499360"/>
              <a:gd name="connsiteY0" fmla="*/ 0 h 646331"/>
              <a:gd name="connsiteX1" fmla="*/ 2406017 w 2499360"/>
              <a:gd name="connsiteY1" fmla="*/ 0 h 646331"/>
              <a:gd name="connsiteX2" fmla="*/ 2499360 w 2499360"/>
              <a:gd name="connsiteY2" fmla="*/ 168812 h 646331"/>
              <a:gd name="connsiteX3" fmla="*/ 2406017 w 2499360"/>
              <a:gd name="connsiteY3" fmla="*/ 646331 h 646331"/>
              <a:gd name="connsiteX4" fmla="*/ 108109 w 2499360"/>
              <a:gd name="connsiteY4" fmla="*/ 646331 h 646331"/>
              <a:gd name="connsiteX5" fmla="*/ 0 w 2499360"/>
              <a:gd name="connsiteY5" fmla="*/ 178972 h 646331"/>
              <a:gd name="connsiteX6" fmla="*/ 108109 w 2499360"/>
              <a:gd name="connsiteY6" fmla="*/ 0 h 646331"/>
              <a:gd name="connsiteX0" fmla="*/ 108109 w 2499360"/>
              <a:gd name="connsiteY0" fmla="*/ 0 h 646331"/>
              <a:gd name="connsiteX1" fmla="*/ 2406017 w 2499360"/>
              <a:gd name="connsiteY1" fmla="*/ 0 h 646331"/>
              <a:gd name="connsiteX2" fmla="*/ 2499360 w 2499360"/>
              <a:gd name="connsiteY2" fmla="*/ 168812 h 646331"/>
              <a:gd name="connsiteX3" fmla="*/ 2392680 w 2499360"/>
              <a:gd name="connsiteY3" fmla="*/ 377092 h 646331"/>
              <a:gd name="connsiteX4" fmla="*/ 2406017 w 2499360"/>
              <a:gd name="connsiteY4" fmla="*/ 646331 h 646331"/>
              <a:gd name="connsiteX5" fmla="*/ 108109 w 2499360"/>
              <a:gd name="connsiteY5" fmla="*/ 646331 h 646331"/>
              <a:gd name="connsiteX6" fmla="*/ 0 w 2499360"/>
              <a:gd name="connsiteY6" fmla="*/ 178972 h 646331"/>
              <a:gd name="connsiteX7" fmla="*/ 108109 w 2499360"/>
              <a:gd name="connsiteY7" fmla="*/ 0 h 646331"/>
              <a:gd name="connsiteX0" fmla="*/ 62389 w 2453640"/>
              <a:gd name="connsiteY0" fmla="*/ 0 h 646331"/>
              <a:gd name="connsiteX1" fmla="*/ 2360297 w 2453640"/>
              <a:gd name="connsiteY1" fmla="*/ 0 h 646331"/>
              <a:gd name="connsiteX2" fmla="*/ 2453640 w 2453640"/>
              <a:gd name="connsiteY2" fmla="*/ 168812 h 646331"/>
              <a:gd name="connsiteX3" fmla="*/ 2346960 w 2453640"/>
              <a:gd name="connsiteY3" fmla="*/ 377092 h 646331"/>
              <a:gd name="connsiteX4" fmla="*/ 2360297 w 2453640"/>
              <a:gd name="connsiteY4" fmla="*/ 646331 h 646331"/>
              <a:gd name="connsiteX5" fmla="*/ 62389 w 2453640"/>
              <a:gd name="connsiteY5" fmla="*/ 646331 h 646331"/>
              <a:gd name="connsiteX6" fmla="*/ 0 w 2453640"/>
              <a:gd name="connsiteY6" fmla="*/ 275492 h 646331"/>
              <a:gd name="connsiteX7" fmla="*/ 62389 w 2453640"/>
              <a:gd name="connsiteY7" fmla="*/ 0 h 646331"/>
              <a:gd name="connsiteX0" fmla="*/ 62389 w 2492377"/>
              <a:gd name="connsiteY0" fmla="*/ 0 h 646331"/>
              <a:gd name="connsiteX1" fmla="*/ 2360297 w 2492377"/>
              <a:gd name="connsiteY1" fmla="*/ 0 h 646331"/>
              <a:gd name="connsiteX2" fmla="*/ 2453640 w 2492377"/>
              <a:gd name="connsiteY2" fmla="*/ 168812 h 646331"/>
              <a:gd name="connsiteX3" fmla="*/ 2346960 w 2492377"/>
              <a:gd name="connsiteY3" fmla="*/ 377092 h 646331"/>
              <a:gd name="connsiteX4" fmla="*/ 2492377 w 2492377"/>
              <a:gd name="connsiteY4" fmla="*/ 641251 h 646331"/>
              <a:gd name="connsiteX5" fmla="*/ 62389 w 2492377"/>
              <a:gd name="connsiteY5" fmla="*/ 646331 h 646331"/>
              <a:gd name="connsiteX6" fmla="*/ 0 w 2492377"/>
              <a:gd name="connsiteY6" fmla="*/ 275492 h 646331"/>
              <a:gd name="connsiteX7" fmla="*/ 62389 w 2492377"/>
              <a:gd name="connsiteY7" fmla="*/ 0 h 646331"/>
              <a:gd name="connsiteX0" fmla="*/ 62389 w 2492377"/>
              <a:gd name="connsiteY0" fmla="*/ 0 h 646331"/>
              <a:gd name="connsiteX1" fmla="*/ 2360297 w 2492377"/>
              <a:gd name="connsiteY1" fmla="*/ 0 h 646331"/>
              <a:gd name="connsiteX2" fmla="*/ 2453640 w 2492377"/>
              <a:gd name="connsiteY2" fmla="*/ 168812 h 646331"/>
              <a:gd name="connsiteX3" fmla="*/ 2372360 w 2492377"/>
              <a:gd name="connsiteY3" fmla="*/ 438052 h 646331"/>
              <a:gd name="connsiteX4" fmla="*/ 2492377 w 2492377"/>
              <a:gd name="connsiteY4" fmla="*/ 641251 h 646331"/>
              <a:gd name="connsiteX5" fmla="*/ 62389 w 2492377"/>
              <a:gd name="connsiteY5" fmla="*/ 646331 h 646331"/>
              <a:gd name="connsiteX6" fmla="*/ 0 w 2492377"/>
              <a:gd name="connsiteY6" fmla="*/ 275492 h 646331"/>
              <a:gd name="connsiteX7" fmla="*/ 62389 w 2492377"/>
              <a:gd name="connsiteY7" fmla="*/ 0 h 646331"/>
              <a:gd name="connsiteX0" fmla="*/ 62389 w 2492377"/>
              <a:gd name="connsiteY0" fmla="*/ 0 h 646331"/>
              <a:gd name="connsiteX1" fmla="*/ 2360297 w 2492377"/>
              <a:gd name="connsiteY1" fmla="*/ 0 h 646331"/>
              <a:gd name="connsiteX2" fmla="*/ 2453640 w 2492377"/>
              <a:gd name="connsiteY2" fmla="*/ 168812 h 646331"/>
              <a:gd name="connsiteX3" fmla="*/ 2372360 w 2492377"/>
              <a:gd name="connsiteY3" fmla="*/ 438052 h 646331"/>
              <a:gd name="connsiteX4" fmla="*/ 2492377 w 2492377"/>
              <a:gd name="connsiteY4" fmla="*/ 641251 h 646331"/>
              <a:gd name="connsiteX5" fmla="*/ 62389 w 2492377"/>
              <a:gd name="connsiteY5" fmla="*/ 646331 h 646331"/>
              <a:gd name="connsiteX6" fmla="*/ 0 w 2492377"/>
              <a:gd name="connsiteY6" fmla="*/ 275492 h 646331"/>
              <a:gd name="connsiteX7" fmla="*/ 62389 w 2492377"/>
              <a:gd name="connsiteY7" fmla="*/ 0 h 646331"/>
              <a:gd name="connsiteX0" fmla="*/ 62389 w 2492377"/>
              <a:gd name="connsiteY0" fmla="*/ 0 h 646331"/>
              <a:gd name="connsiteX1" fmla="*/ 2360297 w 2492377"/>
              <a:gd name="connsiteY1" fmla="*/ 0 h 646331"/>
              <a:gd name="connsiteX2" fmla="*/ 2453640 w 2492377"/>
              <a:gd name="connsiteY2" fmla="*/ 168812 h 646331"/>
              <a:gd name="connsiteX3" fmla="*/ 2372360 w 2492377"/>
              <a:gd name="connsiteY3" fmla="*/ 438052 h 646331"/>
              <a:gd name="connsiteX4" fmla="*/ 2492377 w 2492377"/>
              <a:gd name="connsiteY4" fmla="*/ 641251 h 646331"/>
              <a:gd name="connsiteX5" fmla="*/ 62389 w 2492377"/>
              <a:gd name="connsiteY5" fmla="*/ 646331 h 646331"/>
              <a:gd name="connsiteX6" fmla="*/ 0 w 2492377"/>
              <a:gd name="connsiteY6" fmla="*/ 275492 h 646331"/>
              <a:gd name="connsiteX7" fmla="*/ 62389 w 2492377"/>
              <a:gd name="connsiteY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2377" h="646331">
                <a:moveTo>
                  <a:pt x="62389" y="0"/>
                </a:moveTo>
                <a:lnTo>
                  <a:pt x="2360297" y="0"/>
                </a:lnTo>
                <a:lnTo>
                  <a:pt x="2453640" y="168812"/>
                </a:lnTo>
                <a:cubicBezTo>
                  <a:pt x="2435013" y="250092"/>
                  <a:pt x="2360507" y="280572"/>
                  <a:pt x="2372360" y="438052"/>
                </a:cubicBezTo>
                <a:cubicBezTo>
                  <a:pt x="2483486" y="505785"/>
                  <a:pt x="2452371" y="573518"/>
                  <a:pt x="2492377" y="641251"/>
                </a:cubicBezTo>
                <a:lnTo>
                  <a:pt x="62389" y="646331"/>
                </a:lnTo>
                <a:cubicBezTo>
                  <a:pt x="61913" y="502398"/>
                  <a:pt x="168116" y="495625"/>
                  <a:pt x="0" y="275492"/>
                </a:cubicBezTo>
                <a:cubicBezTo>
                  <a:pt x="147796" y="270021"/>
                  <a:pt x="61913" y="71511"/>
                  <a:pt x="6238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3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Декарт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(1596–1649 рр.)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322292-7DE6-D0C4-109F-982309EB7B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530" t="37172" r="9394" b="17711"/>
          <a:stretch/>
        </p:blipFill>
        <p:spPr>
          <a:xfrm>
            <a:off x="3823856" y="1740969"/>
            <a:ext cx="7921084" cy="44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968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виконаємо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Заповнимо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руху спортсмена та шляху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долає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час.</a:t>
            </a:r>
          </a:p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Велосипедист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рухається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прямолінійно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за будь-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інтервали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долає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однаковий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F8059-ADCF-4304-93C1-E0C42216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85" y="1350805"/>
            <a:ext cx="9237030" cy="302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Гифка велосипед гиф картинка, скачать анимированный gif на GIFER">
            <a:extLst>
              <a:ext uri="{FF2B5EF4-FFF2-40B4-BE49-F238E27FC236}">
                <a16:creationId xmlns:a16="http://schemas.microsoft.com/office/drawing/2014/main" id="{302473CE-56CE-4113-86BD-A03808A555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3" y="4119458"/>
            <a:ext cx="2863801" cy="2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72318 -0.00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5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момент початку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шлях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теж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нулю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b="1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час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= 2 c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велосипедист подо-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відстань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м: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м/с *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=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Міркуючи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аналогічно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отримаємо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я 3">
            <a:extLst>
              <a:ext uri="{FF2B5EF4-FFF2-40B4-BE49-F238E27FC236}">
                <a16:creationId xmlns:a16="http://schemas.microsoft.com/office/drawing/2014/main" id="{7C8BB487-DB4B-4CBB-81FA-130309C1F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42418"/>
              </p:ext>
            </p:extLst>
          </p:nvPr>
        </p:nvGraphicFramePr>
        <p:xfrm>
          <a:off x="1878944" y="1157427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631023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392609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4112660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6760657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08472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361776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84183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t</a:t>
                      </a:r>
                      <a:r>
                        <a:rPr lang="uk-UA" b="1" dirty="0"/>
                        <a:t>, 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78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l</a:t>
                      </a:r>
                      <a:r>
                        <a:rPr lang="uk-UA" b="1" dirty="0"/>
                        <a:t>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0604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4F4BD9-8E40-09D0-4B1F-53EA63B89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0" t="40539" r="17349" b="19057"/>
          <a:stretch/>
        </p:blipFill>
        <p:spPr>
          <a:xfrm>
            <a:off x="1782617" y="2010755"/>
            <a:ext cx="8340437" cy="46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2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6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977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 mute="1">
                    <p:cTn id="21" repeatCount="indefinite" fill="hold" display="0">
                      <p:stCondLst>
                        <p:cond delay="indefinite"/>
                      </p:stCondLst>
                    </p:cTn>
                    <p:tgtEl>
                      <p:spTgt spid="4"/>
                    </p:tgtEl>
                  </p:cMediaNode>
                </p:video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9997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Велосипедист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рухається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шлях,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долає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формулою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будь-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момент часу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5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м/с, тому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uk-UA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(м)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де час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задано в секундах. </a:t>
            </a:r>
          </a:p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рівняння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залежності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шляху,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долає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велосипедист,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ru-RU" sz="1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спостереження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 descr="Лист в клеточку шаблон - фото и картинки abrakadabra.fun">
            <a:extLst>
              <a:ext uri="{FF2B5EF4-FFF2-40B4-BE49-F238E27FC236}">
                <a16:creationId xmlns:a16="http://schemas.microsoft.com/office/drawing/2014/main" id="{AD92BC7E-2B54-49D4-B8C3-6C8003AFE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0"/>
          <a:stretch/>
        </p:blipFill>
        <p:spPr bwMode="auto">
          <a:xfrm>
            <a:off x="2131961" y="1199770"/>
            <a:ext cx="6829159" cy="54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58F6C321-91ED-49E3-A58E-D81BA3770F9B}"/>
              </a:ext>
            </a:extLst>
          </p:cNvPr>
          <p:cNvCxnSpPr>
            <a:cxnSpLocks/>
          </p:cNvCxnSpPr>
          <p:nvPr/>
        </p:nvCxnSpPr>
        <p:spPr>
          <a:xfrm flipV="1">
            <a:off x="3056521" y="1199770"/>
            <a:ext cx="0" cy="53013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зі стрілкою 55">
            <a:extLst>
              <a:ext uri="{FF2B5EF4-FFF2-40B4-BE49-F238E27FC236}">
                <a16:creationId xmlns:a16="http://schemas.microsoft.com/office/drawing/2014/main" id="{BF60CB4E-8D35-4732-8F3C-5FACE202AFF9}"/>
              </a:ext>
            </a:extLst>
          </p:cNvPr>
          <p:cNvCxnSpPr>
            <a:cxnSpLocks/>
          </p:cNvCxnSpPr>
          <p:nvPr/>
        </p:nvCxnSpPr>
        <p:spPr>
          <a:xfrm>
            <a:off x="2396121" y="5901649"/>
            <a:ext cx="6026519" cy="1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8261D36C-F7F2-4366-943D-7CBC5243E91B}"/>
              </a:ext>
            </a:extLst>
          </p:cNvPr>
          <p:cNvSpPr/>
          <p:nvPr/>
        </p:nvSpPr>
        <p:spPr>
          <a:xfrm>
            <a:off x="2984385" y="5822402"/>
            <a:ext cx="144271" cy="1584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6DA2BFF7-F579-461A-868D-D551A9B87B21}"/>
              </a:ext>
            </a:extLst>
          </p:cNvPr>
          <p:cNvCxnSpPr/>
          <p:nvPr/>
        </p:nvCxnSpPr>
        <p:spPr>
          <a:xfrm>
            <a:off x="2863480" y="5257505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58">
            <a:extLst>
              <a:ext uri="{FF2B5EF4-FFF2-40B4-BE49-F238E27FC236}">
                <a16:creationId xmlns:a16="http://schemas.microsoft.com/office/drawing/2014/main" id="{A31AE83E-410D-4928-AF5F-D5D63C36E2C5}"/>
              </a:ext>
            </a:extLst>
          </p:cNvPr>
          <p:cNvCxnSpPr/>
          <p:nvPr/>
        </p:nvCxnSpPr>
        <p:spPr>
          <a:xfrm>
            <a:off x="2863480" y="4605233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E1BEFCCE-26CC-4FA9-8778-9C72ADC5381B}"/>
              </a:ext>
            </a:extLst>
          </p:cNvPr>
          <p:cNvCxnSpPr/>
          <p:nvPr/>
        </p:nvCxnSpPr>
        <p:spPr>
          <a:xfrm>
            <a:off x="2863480" y="3917557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9683E47F-8726-49FE-AC2A-540B0E1843DE}"/>
              </a:ext>
            </a:extLst>
          </p:cNvPr>
          <p:cNvCxnSpPr/>
          <p:nvPr/>
        </p:nvCxnSpPr>
        <p:spPr>
          <a:xfrm>
            <a:off x="2863480" y="3283573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67">
            <a:extLst>
              <a:ext uri="{FF2B5EF4-FFF2-40B4-BE49-F238E27FC236}">
                <a16:creationId xmlns:a16="http://schemas.microsoft.com/office/drawing/2014/main" id="{CC2D9624-04B2-42CD-B695-76E9A94A41FA}"/>
              </a:ext>
            </a:extLst>
          </p:cNvPr>
          <p:cNvCxnSpPr/>
          <p:nvPr/>
        </p:nvCxnSpPr>
        <p:spPr>
          <a:xfrm>
            <a:off x="2863480" y="2606917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68">
            <a:extLst>
              <a:ext uri="{FF2B5EF4-FFF2-40B4-BE49-F238E27FC236}">
                <a16:creationId xmlns:a16="http://schemas.microsoft.com/office/drawing/2014/main" id="{65592306-B643-42B3-8F05-5C8D2A9B310B}"/>
              </a:ext>
            </a:extLst>
          </p:cNvPr>
          <p:cNvCxnSpPr/>
          <p:nvPr/>
        </p:nvCxnSpPr>
        <p:spPr>
          <a:xfrm>
            <a:off x="2863480" y="1936357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69">
            <a:extLst>
              <a:ext uri="{FF2B5EF4-FFF2-40B4-BE49-F238E27FC236}">
                <a16:creationId xmlns:a16="http://schemas.microsoft.com/office/drawing/2014/main" id="{F8EF91A4-5A7D-4204-90FA-9C428C3AC001}"/>
              </a:ext>
            </a:extLst>
          </p:cNvPr>
          <p:cNvCxnSpPr>
            <a:cxnSpLocks/>
          </p:cNvCxnSpPr>
          <p:nvPr/>
        </p:nvCxnSpPr>
        <p:spPr>
          <a:xfrm>
            <a:off x="3696600" y="572943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C84BC88B-2647-4084-9495-07C02E61D36B}"/>
              </a:ext>
            </a:extLst>
          </p:cNvPr>
          <p:cNvCxnSpPr>
            <a:cxnSpLocks/>
          </p:cNvCxnSpPr>
          <p:nvPr/>
        </p:nvCxnSpPr>
        <p:spPr>
          <a:xfrm>
            <a:off x="4351920" y="572943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сполучна лінія 72">
            <a:extLst>
              <a:ext uri="{FF2B5EF4-FFF2-40B4-BE49-F238E27FC236}">
                <a16:creationId xmlns:a16="http://schemas.microsoft.com/office/drawing/2014/main" id="{B0C55E01-284B-4DF0-8A8D-503405A9B090}"/>
              </a:ext>
            </a:extLst>
          </p:cNvPr>
          <p:cNvCxnSpPr>
            <a:cxnSpLocks/>
          </p:cNvCxnSpPr>
          <p:nvPr/>
        </p:nvCxnSpPr>
        <p:spPr>
          <a:xfrm>
            <a:off x="4997080" y="572943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3C29B8FC-7CA0-4B6E-BEC6-25AE74F8DE5B}"/>
              </a:ext>
            </a:extLst>
          </p:cNvPr>
          <p:cNvCxnSpPr>
            <a:cxnSpLocks/>
          </p:cNvCxnSpPr>
          <p:nvPr/>
        </p:nvCxnSpPr>
        <p:spPr>
          <a:xfrm>
            <a:off x="5652400" y="572943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96DAD8FB-7E54-4AFF-B488-8470621D5BE3}"/>
              </a:ext>
            </a:extLst>
          </p:cNvPr>
          <p:cNvCxnSpPr>
            <a:cxnSpLocks/>
          </p:cNvCxnSpPr>
          <p:nvPr/>
        </p:nvCxnSpPr>
        <p:spPr>
          <a:xfrm>
            <a:off x="6302640" y="573451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сполучна лінія 77">
            <a:extLst>
              <a:ext uri="{FF2B5EF4-FFF2-40B4-BE49-F238E27FC236}">
                <a16:creationId xmlns:a16="http://schemas.microsoft.com/office/drawing/2014/main" id="{65E9857F-0AF4-4AD1-A100-FD64A5A014C1}"/>
              </a:ext>
            </a:extLst>
          </p:cNvPr>
          <p:cNvCxnSpPr>
            <a:cxnSpLocks/>
          </p:cNvCxnSpPr>
          <p:nvPr/>
        </p:nvCxnSpPr>
        <p:spPr>
          <a:xfrm>
            <a:off x="6957960" y="573959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сполучна лінія 78">
            <a:extLst>
              <a:ext uri="{FF2B5EF4-FFF2-40B4-BE49-F238E27FC236}">
                <a16:creationId xmlns:a16="http://schemas.microsoft.com/office/drawing/2014/main" id="{317761E0-151E-4D23-97EB-AC8030E2AAA8}"/>
              </a:ext>
            </a:extLst>
          </p:cNvPr>
          <p:cNvCxnSpPr>
            <a:cxnSpLocks/>
          </p:cNvCxnSpPr>
          <p:nvPr/>
        </p:nvCxnSpPr>
        <p:spPr>
          <a:xfrm>
            <a:off x="7623440" y="572943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6585010-C7DC-4DC1-85A7-C236E47CB660}"/>
              </a:ext>
            </a:extLst>
          </p:cNvPr>
          <p:cNvSpPr txBox="1"/>
          <p:nvPr/>
        </p:nvSpPr>
        <p:spPr>
          <a:xfrm>
            <a:off x="2150643" y="1213812"/>
            <a:ext cx="79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l, </a:t>
            </a:r>
            <a:r>
              <a:rPr lang="uk-UA" sz="3200" b="1" i="1" dirty="0"/>
              <a:t>м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64E00E0-9EBB-4CF3-BB69-C850534729BF}"/>
              </a:ext>
            </a:extLst>
          </p:cNvPr>
          <p:cNvSpPr txBox="1"/>
          <p:nvPr/>
        </p:nvSpPr>
        <p:spPr>
          <a:xfrm>
            <a:off x="7642121" y="5929584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t, c</a:t>
            </a:r>
            <a:endParaRPr lang="uk-UA" sz="3200" b="1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0011F1E-A72D-4205-A2E1-1BCA118C61FF}"/>
              </a:ext>
            </a:extLst>
          </p:cNvPr>
          <p:cNvSpPr txBox="1"/>
          <p:nvPr/>
        </p:nvSpPr>
        <p:spPr>
          <a:xfrm>
            <a:off x="2150643" y="4946667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10</a:t>
            </a:r>
            <a:endParaRPr lang="uk-UA" sz="3200" b="1" i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7946609-B220-4B8B-84A4-0820DA8B853B}"/>
              </a:ext>
            </a:extLst>
          </p:cNvPr>
          <p:cNvSpPr txBox="1"/>
          <p:nvPr/>
        </p:nvSpPr>
        <p:spPr>
          <a:xfrm>
            <a:off x="2631606" y="5846879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0</a:t>
            </a:r>
            <a:endParaRPr lang="uk-UA" sz="3200" b="1" i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9A5036B-4F19-43F8-99F6-2B0C0B10F5B0}"/>
              </a:ext>
            </a:extLst>
          </p:cNvPr>
          <p:cNvSpPr txBox="1"/>
          <p:nvPr/>
        </p:nvSpPr>
        <p:spPr>
          <a:xfrm>
            <a:off x="2150643" y="4270011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20</a:t>
            </a:r>
            <a:endParaRPr lang="uk-UA" sz="3200" b="1" i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4CB8E2-1F66-43F7-9B4A-4FDE093B1105}"/>
              </a:ext>
            </a:extLst>
          </p:cNvPr>
          <p:cNvSpPr txBox="1"/>
          <p:nvPr/>
        </p:nvSpPr>
        <p:spPr>
          <a:xfrm>
            <a:off x="2150643" y="3601420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30</a:t>
            </a:r>
            <a:endParaRPr lang="uk-UA" sz="3200" b="1" i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7F2F3D-6412-4DBC-90E9-60FA83C139B6}"/>
              </a:ext>
            </a:extLst>
          </p:cNvPr>
          <p:cNvSpPr txBox="1"/>
          <p:nvPr/>
        </p:nvSpPr>
        <p:spPr>
          <a:xfrm>
            <a:off x="2150643" y="2945571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40</a:t>
            </a:r>
            <a:endParaRPr lang="uk-UA" sz="3200" b="1" i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BA6B3C7-1922-451E-BC89-A612AC0C9649}"/>
              </a:ext>
            </a:extLst>
          </p:cNvPr>
          <p:cNvSpPr txBox="1"/>
          <p:nvPr/>
        </p:nvSpPr>
        <p:spPr>
          <a:xfrm>
            <a:off x="2202130" y="2268915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50</a:t>
            </a:r>
            <a:endParaRPr lang="uk-UA" sz="3200" b="1" i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AB3B9BC-803A-4F2C-8FD3-8C2B078A9B24}"/>
              </a:ext>
            </a:extLst>
          </p:cNvPr>
          <p:cNvSpPr txBox="1"/>
          <p:nvPr/>
        </p:nvSpPr>
        <p:spPr>
          <a:xfrm>
            <a:off x="3484030" y="5979469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2</a:t>
            </a:r>
            <a:endParaRPr lang="uk-UA" sz="3200" b="1" i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ABE08B1-3457-45C9-98FB-202322423A82}"/>
              </a:ext>
            </a:extLst>
          </p:cNvPr>
          <p:cNvSpPr txBox="1"/>
          <p:nvPr/>
        </p:nvSpPr>
        <p:spPr>
          <a:xfrm>
            <a:off x="4124108" y="6015019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4</a:t>
            </a:r>
            <a:endParaRPr lang="uk-UA" sz="3200" b="1" i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C05890D-CE92-4E15-931D-FB7C51E7E918}"/>
              </a:ext>
            </a:extLst>
          </p:cNvPr>
          <p:cNvSpPr txBox="1"/>
          <p:nvPr/>
        </p:nvSpPr>
        <p:spPr>
          <a:xfrm>
            <a:off x="4779428" y="5997244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6</a:t>
            </a:r>
            <a:endParaRPr lang="uk-UA" sz="3200" b="1" i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A8414B-068B-4C90-B09C-EDC4CA38CA83}"/>
              </a:ext>
            </a:extLst>
          </p:cNvPr>
          <p:cNvSpPr txBox="1"/>
          <p:nvPr/>
        </p:nvSpPr>
        <p:spPr>
          <a:xfrm>
            <a:off x="5455069" y="5997244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8</a:t>
            </a:r>
            <a:endParaRPr lang="uk-UA" sz="3200" b="1" i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D2BFA9F-E9A4-4551-8330-2B555EEFB204}"/>
              </a:ext>
            </a:extLst>
          </p:cNvPr>
          <p:cNvSpPr txBox="1"/>
          <p:nvPr/>
        </p:nvSpPr>
        <p:spPr>
          <a:xfrm>
            <a:off x="6011838" y="6015019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10</a:t>
            </a:r>
            <a:endParaRPr lang="uk-UA" sz="3200" b="1" i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4C29A56-F407-46AE-A866-1192242DB9BE}"/>
              </a:ext>
            </a:extLst>
          </p:cNvPr>
          <p:cNvSpPr txBox="1"/>
          <p:nvPr/>
        </p:nvSpPr>
        <p:spPr>
          <a:xfrm>
            <a:off x="6681494" y="5997244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12</a:t>
            </a:r>
            <a:endParaRPr lang="uk-UA" sz="3200" b="1" i="1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12A18057-6D3C-4EE1-9198-B142E7F5067F}"/>
              </a:ext>
            </a:extLst>
          </p:cNvPr>
          <p:cNvCxnSpPr>
            <a:cxnSpLocks/>
          </p:cNvCxnSpPr>
          <p:nvPr/>
        </p:nvCxnSpPr>
        <p:spPr>
          <a:xfrm flipV="1">
            <a:off x="3086870" y="2389039"/>
            <a:ext cx="3428225" cy="34948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Овал 101">
            <a:extLst>
              <a:ext uri="{FF2B5EF4-FFF2-40B4-BE49-F238E27FC236}">
                <a16:creationId xmlns:a16="http://schemas.microsoft.com/office/drawing/2014/main" id="{EB4D73AC-2A99-4500-A3C3-6D666DEC7811}"/>
              </a:ext>
            </a:extLst>
          </p:cNvPr>
          <p:cNvSpPr/>
          <p:nvPr/>
        </p:nvSpPr>
        <p:spPr>
          <a:xfrm>
            <a:off x="3613720" y="5167487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D9B82249-3732-4925-AF08-C3472F9C9925}"/>
              </a:ext>
            </a:extLst>
          </p:cNvPr>
          <p:cNvSpPr/>
          <p:nvPr/>
        </p:nvSpPr>
        <p:spPr>
          <a:xfrm>
            <a:off x="4270312" y="4522353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5E27AC40-464A-4861-A255-44BBE4DEBF34}"/>
              </a:ext>
            </a:extLst>
          </p:cNvPr>
          <p:cNvSpPr/>
          <p:nvPr/>
        </p:nvSpPr>
        <p:spPr>
          <a:xfrm>
            <a:off x="4909704" y="3850429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AB5426DF-419B-4ACE-980D-06076BA1979B}"/>
              </a:ext>
            </a:extLst>
          </p:cNvPr>
          <p:cNvSpPr/>
          <p:nvPr/>
        </p:nvSpPr>
        <p:spPr>
          <a:xfrm>
            <a:off x="5569520" y="3200693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DFD1947E-9D04-41F1-A92D-ED4B791715CA}"/>
              </a:ext>
            </a:extLst>
          </p:cNvPr>
          <p:cNvSpPr/>
          <p:nvPr/>
        </p:nvSpPr>
        <p:spPr>
          <a:xfrm>
            <a:off x="6219760" y="2524037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79BA17C-6C5E-4240-91F8-57AD9A6165B0}"/>
              </a:ext>
            </a:extLst>
          </p:cNvPr>
          <p:cNvSpPr txBox="1"/>
          <p:nvPr/>
        </p:nvSpPr>
        <p:spPr>
          <a:xfrm rot="18790832">
            <a:off x="4439246" y="2844410"/>
            <a:ext cx="1425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3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42" name="Picture 2" descr="Гифка велосипед гиф картинка, скачать анимированный gif на GIFER">
            <a:extLst>
              <a:ext uri="{FF2B5EF4-FFF2-40B4-BE49-F238E27FC236}">
                <a16:creationId xmlns:a16="http://schemas.microsoft.com/office/drawing/2014/main" id="{11F90FF1-E844-1C66-0A13-9DEE3EDD09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40" y="3820999"/>
            <a:ext cx="2863801" cy="2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" grpId="0" animBg="1"/>
      <p:bldP spid="104" grpId="0" animBg="1"/>
      <p:bldP spid="106" grpId="0" animBg="1"/>
      <p:bldP spid="108" grpId="0" animBg="1"/>
      <p:bldP spid="110" grpId="0" animBg="1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Лист в клеточку шаблон - фото и картинки abrakadabra.fun">
            <a:extLst>
              <a:ext uri="{FF2B5EF4-FFF2-40B4-BE49-F238E27FC236}">
                <a16:creationId xmlns:a16="http://schemas.microsoft.com/office/drawing/2014/main" id="{4A741459-191D-4C8B-1925-96BA6898A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0"/>
          <a:stretch/>
        </p:blipFill>
        <p:spPr bwMode="auto">
          <a:xfrm>
            <a:off x="981929" y="1196178"/>
            <a:ext cx="6253089" cy="49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3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968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шляху —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відрізок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нахиленої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певним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кутом до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часу. Тому для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uk-U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через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 провес-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відрізок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BC734597-07D9-5D89-BBDD-B6484822FE59}"/>
              </a:ext>
            </a:extLst>
          </p:cNvPr>
          <p:cNvCxnSpPr>
            <a:cxnSpLocks/>
          </p:cNvCxnSpPr>
          <p:nvPr/>
        </p:nvCxnSpPr>
        <p:spPr>
          <a:xfrm>
            <a:off x="1175920" y="5497388"/>
            <a:ext cx="5711047" cy="67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56F765C-8243-3C6E-0D16-E97D200AA97C}"/>
              </a:ext>
            </a:extLst>
          </p:cNvPr>
          <p:cNvCxnSpPr/>
          <p:nvPr/>
        </p:nvCxnSpPr>
        <p:spPr>
          <a:xfrm>
            <a:off x="1638200" y="4950347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9D83A8B3-48D6-745E-ED11-36115BA1A472}"/>
              </a:ext>
            </a:extLst>
          </p:cNvPr>
          <p:cNvCxnSpPr>
            <a:cxnSpLocks/>
          </p:cNvCxnSpPr>
          <p:nvPr/>
        </p:nvCxnSpPr>
        <p:spPr>
          <a:xfrm>
            <a:off x="1627924" y="4306523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B0DF9225-A241-112F-C1E2-54158B1E48A4}"/>
              </a:ext>
            </a:extLst>
          </p:cNvPr>
          <p:cNvCxnSpPr/>
          <p:nvPr/>
        </p:nvCxnSpPr>
        <p:spPr>
          <a:xfrm>
            <a:off x="1638200" y="3697446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7E6C7732-F3A3-0385-AC29-ED14FBDFE0F4}"/>
              </a:ext>
            </a:extLst>
          </p:cNvPr>
          <p:cNvCxnSpPr/>
          <p:nvPr/>
        </p:nvCxnSpPr>
        <p:spPr>
          <a:xfrm>
            <a:off x="1638200" y="3069812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1426FD3E-7B3B-2628-3B93-B0B5DD0983D1}"/>
              </a:ext>
            </a:extLst>
          </p:cNvPr>
          <p:cNvCxnSpPr/>
          <p:nvPr/>
        </p:nvCxnSpPr>
        <p:spPr>
          <a:xfrm>
            <a:off x="1638200" y="2449429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0B737851-8FE3-4B09-6C65-D4618365B2B8}"/>
              </a:ext>
            </a:extLst>
          </p:cNvPr>
          <p:cNvCxnSpPr>
            <a:cxnSpLocks/>
          </p:cNvCxnSpPr>
          <p:nvPr/>
        </p:nvCxnSpPr>
        <p:spPr>
          <a:xfrm>
            <a:off x="2399768" y="5325176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2E12A41F-71B7-2BDA-A09B-FD0EB2F8ADC2}"/>
              </a:ext>
            </a:extLst>
          </p:cNvPr>
          <p:cNvCxnSpPr>
            <a:cxnSpLocks/>
          </p:cNvCxnSpPr>
          <p:nvPr/>
        </p:nvCxnSpPr>
        <p:spPr>
          <a:xfrm>
            <a:off x="3050111" y="5325176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741A9757-A2CA-7830-FA50-E4A57398A10B}"/>
              </a:ext>
            </a:extLst>
          </p:cNvPr>
          <p:cNvCxnSpPr>
            <a:cxnSpLocks/>
          </p:cNvCxnSpPr>
          <p:nvPr/>
        </p:nvCxnSpPr>
        <p:spPr>
          <a:xfrm>
            <a:off x="3616744" y="5325176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61CB156E-1FBB-3292-40D5-F7B93155076A}"/>
              </a:ext>
            </a:extLst>
          </p:cNvPr>
          <p:cNvCxnSpPr>
            <a:cxnSpLocks/>
          </p:cNvCxnSpPr>
          <p:nvPr/>
        </p:nvCxnSpPr>
        <p:spPr>
          <a:xfrm>
            <a:off x="4209367" y="5325176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B31BCD72-6026-01F1-B17C-36FE0578670A}"/>
              </a:ext>
            </a:extLst>
          </p:cNvPr>
          <p:cNvCxnSpPr>
            <a:cxnSpLocks/>
          </p:cNvCxnSpPr>
          <p:nvPr/>
        </p:nvCxnSpPr>
        <p:spPr>
          <a:xfrm>
            <a:off x="4800426" y="5344547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1A14357D-4C8D-7163-6116-EA43B9F29AD9}"/>
              </a:ext>
            </a:extLst>
          </p:cNvPr>
          <p:cNvCxnSpPr>
            <a:cxnSpLocks/>
          </p:cNvCxnSpPr>
          <p:nvPr/>
        </p:nvCxnSpPr>
        <p:spPr>
          <a:xfrm>
            <a:off x="5407559" y="5335336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557B038C-5A51-6A81-52E6-35D5DCFE774F}"/>
              </a:ext>
            </a:extLst>
          </p:cNvPr>
          <p:cNvCxnSpPr>
            <a:cxnSpLocks/>
          </p:cNvCxnSpPr>
          <p:nvPr/>
        </p:nvCxnSpPr>
        <p:spPr>
          <a:xfrm>
            <a:off x="6009539" y="5335336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256FE8-A7F5-238E-5622-03B67832CEC3}"/>
              </a:ext>
            </a:extLst>
          </p:cNvPr>
          <p:cNvSpPr txBox="1"/>
          <p:nvPr/>
        </p:nvSpPr>
        <p:spPr>
          <a:xfrm>
            <a:off x="6421920" y="5525323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t, c</a:t>
            </a:r>
            <a:endParaRPr lang="uk-UA" sz="32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633B2-386F-2002-4DFA-0BAF429DFAB7}"/>
              </a:ext>
            </a:extLst>
          </p:cNvPr>
          <p:cNvSpPr txBox="1"/>
          <p:nvPr/>
        </p:nvSpPr>
        <p:spPr>
          <a:xfrm>
            <a:off x="1175920" y="4629707"/>
            <a:ext cx="6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</a:t>
            </a:r>
            <a:endParaRPr lang="uk-UA" sz="3200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FFD453-0582-851C-7B78-96A6D8717CC1}"/>
              </a:ext>
            </a:extLst>
          </p:cNvPr>
          <p:cNvSpPr txBox="1"/>
          <p:nvPr/>
        </p:nvSpPr>
        <p:spPr>
          <a:xfrm>
            <a:off x="1411405" y="5442618"/>
            <a:ext cx="40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0</a:t>
            </a:r>
            <a:endParaRPr lang="uk-UA" sz="32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2653E5-34FA-B840-EF1E-9C0AE1545D3E}"/>
              </a:ext>
            </a:extLst>
          </p:cNvPr>
          <p:cNvSpPr txBox="1"/>
          <p:nvPr/>
        </p:nvSpPr>
        <p:spPr>
          <a:xfrm>
            <a:off x="1206933" y="3980353"/>
            <a:ext cx="60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2</a:t>
            </a:r>
            <a:endParaRPr lang="uk-UA" sz="32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773383-21AF-F225-8B7E-1A8EA550B8EC}"/>
              </a:ext>
            </a:extLst>
          </p:cNvPr>
          <p:cNvSpPr txBox="1"/>
          <p:nvPr/>
        </p:nvSpPr>
        <p:spPr>
          <a:xfrm>
            <a:off x="1206933" y="3417122"/>
            <a:ext cx="604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3</a:t>
            </a:r>
            <a:endParaRPr lang="uk-UA" sz="32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B2EAED-B3AE-B386-4E9B-43197BF05148}"/>
              </a:ext>
            </a:extLst>
          </p:cNvPr>
          <p:cNvSpPr txBox="1"/>
          <p:nvPr/>
        </p:nvSpPr>
        <p:spPr>
          <a:xfrm>
            <a:off x="1169632" y="2754055"/>
            <a:ext cx="63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4</a:t>
            </a:r>
            <a:endParaRPr lang="uk-UA" sz="32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DB9DB0-0DF0-9F40-8321-3FF9E60A4329}"/>
              </a:ext>
            </a:extLst>
          </p:cNvPr>
          <p:cNvSpPr txBox="1"/>
          <p:nvPr/>
        </p:nvSpPr>
        <p:spPr>
          <a:xfrm>
            <a:off x="1181684" y="2160360"/>
            <a:ext cx="63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5</a:t>
            </a:r>
            <a:endParaRPr lang="uk-UA" sz="32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49C79-19EC-A33D-CE8C-634C53F63AEE}"/>
              </a:ext>
            </a:extLst>
          </p:cNvPr>
          <p:cNvSpPr txBox="1"/>
          <p:nvPr/>
        </p:nvSpPr>
        <p:spPr>
          <a:xfrm>
            <a:off x="2194048" y="5624735"/>
            <a:ext cx="3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2</a:t>
            </a:r>
            <a:endParaRPr lang="uk-UA" sz="32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2A36B2-2B38-D0DD-FCC9-02AD1CCB4685}"/>
              </a:ext>
            </a:extLst>
          </p:cNvPr>
          <p:cNvSpPr txBox="1"/>
          <p:nvPr/>
        </p:nvSpPr>
        <p:spPr>
          <a:xfrm>
            <a:off x="2815583" y="5610758"/>
            <a:ext cx="40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4</a:t>
            </a:r>
            <a:endParaRPr lang="uk-UA" sz="3200" b="1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3F6120-FD28-526B-A719-29B7AEB59137}"/>
              </a:ext>
            </a:extLst>
          </p:cNvPr>
          <p:cNvSpPr txBox="1"/>
          <p:nvPr/>
        </p:nvSpPr>
        <p:spPr>
          <a:xfrm>
            <a:off x="3413416" y="5610758"/>
            <a:ext cx="39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6</a:t>
            </a:r>
            <a:endParaRPr lang="uk-UA" sz="3200" b="1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0D41F7-3FAD-76A1-94E2-A379F53B3E60}"/>
              </a:ext>
            </a:extLst>
          </p:cNvPr>
          <p:cNvSpPr txBox="1"/>
          <p:nvPr/>
        </p:nvSpPr>
        <p:spPr>
          <a:xfrm>
            <a:off x="3985621" y="5606238"/>
            <a:ext cx="38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8</a:t>
            </a:r>
            <a:endParaRPr lang="uk-UA" sz="32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3514B0-012D-4ABF-EA88-7729DA3C9328}"/>
              </a:ext>
            </a:extLst>
          </p:cNvPr>
          <p:cNvSpPr txBox="1"/>
          <p:nvPr/>
        </p:nvSpPr>
        <p:spPr>
          <a:xfrm>
            <a:off x="4506961" y="5624734"/>
            <a:ext cx="615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10</a:t>
            </a:r>
            <a:endParaRPr lang="uk-UA" sz="3200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C57805-A9A8-1609-3DB3-8F01B38468E5}"/>
              </a:ext>
            </a:extLst>
          </p:cNvPr>
          <p:cNvSpPr txBox="1"/>
          <p:nvPr/>
        </p:nvSpPr>
        <p:spPr>
          <a:xfrm>
            <a:off x="5123966" y="5614611"/>
            <a:ext cx="67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12</a:t>
            </a:r>
            <a:endParaRPr lang="uk-UA" sz="3200" b="1" i="1" dirty="0"/>
          </a:p>
        </p:txBody>
      </p: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63A6BEF6-11EB-61EB-CCDD-4B15256F829F}"/>
              </a:ext>
            </a:extLst>
          </p:cNvPr>
          <p:cNvCxnSpPr>
            <a:cxnSpLocks/>
          </p:cNvCxnSpPr>
          <p:nvPr/>
        </p:nvCxnSpPr>
        <p:spPr>
          <a:xfrm flipV="1">
            <a:off x="1866669" y="1984778"/>
            <a:ext cx="3428225" cy="349483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7E123734-5A18-A259-E41B-3F861EEAF04D}"/>
              </a:ext>
            </a:extLst>
          </p:cNvPr>
          <p:cNvSpPr/>
          <p:nvPr/>
        </p:nvSpPr>
        <p:spPr>
          <a:xfrm>
            <a:off x="2933872" y="4223643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A4803EB-FE9A-91AB-1793-FE2A86E6BAC7}"/>
              </a:ext>
            </a:extLst>
          </p:cNvPr>
          <p:cNvSpPr/>
          <p:nvPr/>
        </p:nvSpPr>
        <p:spPr>
          <a:xfrm>
            <a:off x="4732041" y="2366549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 зі стрілкою 42">
            <a:extLst>
              <a:ext uri="{FF2B5EF4-FFF2-40B4-BE49-F238E27FC236}">
                <a16:creationId xmlns:a16="http://schemas.microsoft.com/office/drawing/2014/main" id="{008933F6-9464-CC3C-739C-9E6597480886}"/>
              </a:ext>
            </a:extLst>
          </p:cNvPr>
          <p:cNvCxnSpPr>
            <a:cxnSpLocks/>
          </p:cNvCxnSpPr>
          <p:nvPr/>
        </p:nvCxnSpPr>
        <p:spPr>
          <a:xfrm flipV="1">
            <a:off x="1833540" y="1426863"/>
            <a:ext cx="10276" cy="47463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AD50B89-32B9-B0D4-718F-D8089B1DE275}"/>
              </a:ext>
            </a:extLst>
          </p:cNvPr>
          <p:cNvSpPr txBox="1"/>
          <p:nvPr/>
        </p:nvSpPr>
        <p:spPr>
          <a:xfrm>
            <a:off x="786434" y="1194444"/>
            <a:ext cx="108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l, </a:t>
            </a:r>
            <a:r>
              <a:rPr lang="uk-UA" sz="3200" b="1" i="1" dirty="0"/>
              <a:t>км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3BF1D0-184C-F485-A1E3-096A2656786B}"/>
              </a:ext>
            </a:extLst>
          </p:cNvPr>
          <p:cNvSpPr txBox="1"/>
          <p:nvPr/>
        </p:nvSpPr>
        <p:spPr>
          <a:xfrm>
            <a:off x="5705521" y="5606238"/>
            <a:ext cx="67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</a:t>
            </a:r>
            <a:r>
              <a:rPr lang="uk-UA" sz="3200" b="1" i="1" dirty="0"/>
              <a:t>4</a:t>
            </a:r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7E74CC60-F06A-8A18-680A-B69D33D3A674}"/>
              </a:ext>
            </a:extLst>
          </p:cNvPr>
          <p:cNvCxnSpPr>
            <a:cxnSpLocks/>
          </p:cNvCxnSpPr>
          <p:nvPr/>
        </p:nvCxnSpPr>
        <p:spPr>
          <a:xfrm flipV="1">
            <a:off x="1847524" y="3338830"/>
            <a:ext cx="4194943" cy="21949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extLst>
              <a:ext uri="{FF2B5EF4-FFF2-40B4-BE49-F238E27FC236}">
                <a16:creationId xmlns:a16="http://schemas.microsoft.com/office/drawing/2014/main" id="{3BCAB0EF-D041-5DB6-62FB-80DC9F9E509E}"/>
              </a:ext>
            </a:extLst>
          </p:cNvPr>
          <p:cNvSpPr/>
          <p:nvPr/>
        </p:nvSpPr>
        <p:spPr>
          <a:xfrm>
            <a:off x="5324630" y="3601828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66F8B04-F414-8A58-75CB-A650810BBEA0}"/>
              </a:ext>
            </a:extLst>
          </p:cNvPr>
          <p:cNvSpPr/>
          <p:nvPr/>
        </p:nvSpPr>
        <p:spPr>
          <a:xfrm>
            <a:off x="2933871" y="4847997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A8813B98-C975-0DD2-6252-8199E38DE55D}"/>
              </a:ext>
            </a:extLst>
          </p:cNvPr>
          <p:cNvCxnSpPr>
            <a:cxnSpLocks/>
          </p:cNvCxnSpPr>
          <p:nvPr/>
        </p:nvCxnSpPr>
        <p:spPr>
          <a:xfrm flipV="1">
            <a:off x="1834609" y="1499817"/>
            <a:ext cx="1327691" cy="40238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B778F919-AC4D-CCA3-306D-43990B87B237}"/>
              </a:ext>
            </a:extLst>
          </p:cNvPr>
          <p:cNvSpPr/>
          <p:nvPr/>
        </p:nvSpPr>
        <p:spPr>
          <a:xfrm>
            <a:off x="1764184" y="5418141"/>
            <a:ext cx="144271" cy="1584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F0ED23E-AC52-1DD0-6D1B-61C5E2B5B753}"/>
              </a:ext>
            </a:extLst>
          </p:cNvPr>
          <p:cNvSpPr/>
          <p:nvPr/>
        </p:nvSpPr>
        <p:spPr>
          <a:xfrm>
            <a:off x="2954103" y="1787916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0A2B5A6-FFA4-245F-E69F-B0A944C4F30F}"/>
              </a:ext>
            </a:extLst>
          </p:cNvPr>
          <p:cNvSpPr/>
          <p:nvPr/>
        </p:nvSpPr>
        <p:spPr>
          <a:xfrm>
            <a:off x="2337298" y="3649315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96F4D2-7B35-6A17-AA56-FB6BD5FB6626}"/>
              </a:ext>
            </a:extLst>
          </p:cNvPr>
          <p:cNvSpPr txBox="1"/>
          <p:nvPr/>
        </p:nvSpPr>
        <p:spPr>
          <a:xfrm>
            <a:off x="4732041" y="1629462"/>
            <a:ext cx="6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</a:t>
            </a:r>
            <a:endParaRPr lang="uk-UA" sz="3200" b="1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FD6EF8-6E6C-7F51-A492-3FE2138AA7B8}"/>
              </a:ext>
            </a:extLst>
          </p:cNvPr>
          <p:cNvSpPr txBox="1"/>
          <p:nvPr/>
        </p:nvSpPr>
        <p:spPr>
          <a:xfrm>
            <a:off x="5415097" y="2890889"/>
            <a:ext cx="6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0BCFF98-F1AE-E7C0-7508-DE86B5035C4A}"/>
              </a:ext>
            </a:extLst>
          </p:cNvPr>
          <p:cNvSpPr txBox="1"/>
          <p:nvPr/>
        </p:nvSpPr>
        <p:spPr>
          <a:xfrm>
            <a:off x="2530569" y="1828728"/>
            <a:ext cx="62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3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EB5C8F-8633-2A62-ED2D-B77E5434F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52" y="1629462"/>
            <a:ext cx="3912323" cy="52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40" grpId="0" animBg="1"/>
      <p:bldP spid="49" grpId="0" animBg="1"/>
      <p:bldP spid="50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2" name="Picture 2" descr="Презентація на тему: Графіки рівномірного прямолінійного руху Розв'язування  задач">
            <a:extLst>
              <a:ext uri="{FF2B5EF4-FFF2-40B4-BE49-F238E27FC236}">
                <a16:creationId xmlns:a16="http://schemas.microsoft.com/office/drawing/2014/main" id="{55C97E22-1B16-17DD-1B82-7EE533E42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8578" r="34890" b="4622"/>
          <a:stretch/>
        </p:blipFill>
        <p:spPr bwMode="auto">
          <a:xfrm>
            <a:off x="6872896" y="827772"/>
            <a:ext cx="5072055" cy="48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44C63-E60F-EAE4-BA18-E54FC79EB6AA}"/>
              </a:ext>
            </a:extLst>
          </p:cNvPr>
          <p:cNvSpPr txBox="1"/>
          <p:nvPr/>
        </p:nvSpPr>
        <p:spPr>
          <a:xfrm>
            <a:off x="117764" y="45956"/>
            <a:ext cx="11972636" cy="375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графіком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шляху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13BBE-2411-35C3-3E0A-CA6304745CAE}"/>
              </a:ext>
            </a:extLst>
          </p:cNvPr>
          <p:cNvSpPr txBox="1"/>
          <p:nvPr/>
        </p:nvSpPr>
        <p:spPr>
          <a:xfrm>
            <a:off x="117764" y="827772"/>
            <a:ext cx="651404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За першу годину руху тіло подолало шлях 20 км, а значить швидкість його була 20 км/год. Наступні 2 години руху – швидкість тіла дорівнювала 10 км : 2 год = 5 км/год.</a:t>
            </a:r>
          </a:p>
        </p:txBody>
      </p:sp>
      <p:pic>
        <p:nvPicPr>
          <p:cNvPr id="9" name="Picture 2" descr="Внимание дети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15F6BE4C-A2B6-AD74-1C9D-5BECED51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2" y="1792348"/>
            <a:ext cx="5537735" cy="45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C551C-B538-49D4-8AB3-03778755B0B9}"/>
              </a:ext>
            </a:extLst>
          </p:cNvPr>
          <p:cNvSpPr txBox="1"/>
          <p:nvPr/>
        </p:nvSpPr>
        <p:spPr>
          <a:xfrm>
            <a:off x="117764" y="45956"/>
            <a:ext cx="11972636" cy="968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виконаємо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таки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Заповнимо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відповідних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моментів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руху спортсмена та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швидкості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el-G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ϑ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мав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момен-ти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часу. Спортсмен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рухався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рівномірно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тому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залишалася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незмінною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4111290-3CAD-4978-A9A8-8A7A2507A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55179"/>
              </p:ext>
            </p:extLst>
          </p:nvPr>
        </p:nvGraphicFramePr>
        <p:xfrm>
          <a:off x="2031999" y="1330147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631023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3926099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4112660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6760657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608472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361776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84183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t</a:t>
                      </a:r>
                      <a:r>
                        <a:rPr lang="uk-UA" b="1" dirty="0"/>
                        <a:t>, 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  <a:endParaRPr lang="uk-U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78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ϑ</a:t>
                      </a:r>
                      <a:r>
                        <a:rPr lang="uk-UA" b="1" dirty="0"/>
                        <a:t>, м/с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0604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90126-30BC-5E91-047E-FD2DF924F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15" t="41347" r="21591" b="19395"/>
          <a:stretch/>
        </p:blipFill>
        <p:spPr>
          <a:xfrm>
            <a:off x="2235200" y="2221862"/>
            <a:ext cx="7721600" cy="43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  <a:extLst>
              <a:ext uri="{FF2B5EF4-FFF2-40B4-BE49-F238E27FC236}">
                <a16:creationId xmlns:a16="http://schemas.microsoft.com/office/drawing/2014/main" id="{FDADE4D7-EF7C-4216-B2F1-398CDBD37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3"/>
          <a:stretch/>
        </p:blipFill>
        <p:spPr>
          <a:xfrm>
            <a:off x="0" y="5955031"/>
            <a:ext cx="930442" cy="8570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441D4-0A40-81D0-D48D-AAC1865001A3}"/>
              </a:ext>
            </a:extLst>
          </p:cNvPr>
          <p:cNvSpPr txBox="1"/>
          <p:nvPr/>
        </p:nvSpPr>
        <p:spPr>
          <a:xfrm>
            <a:off x="117764" y="45956"/>
            <a:ext cx="11972636" cy="671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Побудуємо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(0; 5), (2; 5), (4; 5), (6; 5), (8; 5), (10; 5).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Абсциси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позначених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точок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7000"/>
              </a:lnSpc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повідають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 руху спортсмена,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ординати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швидкості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руху.</a:t>
            </a:r>
            <a:endParaRPr lang="uk-UA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Лист в клеточку шаблон - фото и картинки abrakadabra.fun">
            <a:extLst>
              <a:ext uri="{FF2B5EF4-FFF2-40B4-BE49-F238E27FC236}">
                <a16:creationId xmlns:a16="http://schemas.microsoft.com/office/drawing/2014/main" id="{70A731E7-DFB7-4C25-BC75-C54F58C9A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8"/>
          <a:stretch/>
        </p:blipFill>
        <p:spPr bwMode="auto">
          <a:xfrm>
            <a:off x="2082800" y="855641"/>
            <a:ext cx="6776720" cy="54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CAE145A4-EF44-49CE-BE0A-551E58CADBC9}"/>
              </a:ext>
            </a:extLst>
          </p:cNvPr>
          <p:cNvCxnSpPr>
            <a:cxnSpLocks/>
          </p:cNvCxnSpPr>
          <p:nvPr/>
        </p:nvCxnSpPr>
        <p:spPr>
          <a:xfrm flipV="1">
            <a:off x="3007360" y="855641"/>
            <a:ext cx="0" cy="53013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99D4B001-6992-425D-9763-A5DE69AB3B7C}"/>
              </a:ext>
            </a:extLst>
          </p:cNvPr>
          <p:cNvCxnSpPr>
            <a:cxnSpLocks/>
          </p:cNvCxnSpPr>
          <p:nvPr/>
        </p:nvCxnSpPr>
        <p:spPr>
          <a:xfrm>
            <a:off x="2346960" y="5557520"/>
            <a:ext cx="5943600" cy="273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B8A3E087-B742-4425-8156-E97355DA77A8}"/>
              </a:ext>
            </a:extLst>
          </p:cNvPr>
          <p:cNvSpPr/>
          <p:nvPr/>
        </p:nvSpPr>
        <p:spPr>
          <a:xfrm>
            <a:off x="2935224" y="5478273"/>
            <a:ext cx="144271" cy="1584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FCCD90D8-F813-4BF6-86AE-37AD5F650ED2}"/>
              </a:ext>
            </a:extLst>
          </p:cNvPr>
          <p:cNvCxnSpPr/>
          <p:nvPr/>
        </p:nvCxnSpPr>
        <p:spPr>
          <a:xfrm>
            <a:off x="2814319" y="4913376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A7F1583A-9505-427B-AB88-47461629ACD3}"/>
              </a:ext>
            </a:extLst>
          </p:cNvPr>
          <p:cNvCxnSpPr/>
          <p:nvPr/>
        </p:nvCxnSpPr>
        <p:spPr>
          <a:xfrm>
            <a:off x="2814319" y="4261104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E1972E14-16C9-4273-B6BF-40869AE53D6F}"/>
              </a:ext>
            </a:extLst>
          </p:cNvPr>
          <p:cNvCxnSpPr/>
          <p:nvPr/>
        </p:nvCxnSpPr>
        <p:spPr>
          <a:xfrm>
            <a:off x="2814319" y="3573428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D6A181B2-C031-456A-B1BE-CD3953E08E10}"/>
              </a:ext>
            </a:extLst>
          </p:cNvPr>
          <p:cNvCxnSpPr/>
          <p:nvPr/>
        </p:nvCxnSpPr>
        <p:spPr>
          <a:xfrm>
            <a:off x="2814319" y="2939444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362D8617-0C8D-41E8-8F3B-C64E1B7EF9DC}"/>
              </a:ext>
            </a:extLst>
          </p:cNvPr>
          <p:cNvCxnSpPr/>
          <p:nvPr/>
        </p:nvCxnSpPr>
        <p:spPr>
          <a:xfrm>
            <a:off x="2814319" y="2262788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66580C26-8DA7-41F3-BE9D-5552ADA21833}"/>
              </a:ext>
            </a:extLst>
          </p:cNvPr>
          <p:cNvCxnSpPr/>
          <p:nvPr/>
        </p:nvCxnSpPr>
        <p:spPr>
          <a:xfrm>
            <a:off x="2814319" y="1592228"/>
            <a:ext cx="3860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0E9E1A0D-163D-4933-95DD-E795A379DBF7}"/>
              </a:ext>
            </a:extLst>
          </p:cNvPr>
          <p:cNvCxnSpPr>
            <a:cxnSpLocks/>
          </p:cNvCxnSpPr>
          <p:nvPr/>
        </p:nvCxnSpPr>
        <p:spPr>
          <a:xfrm>
            <a:off x="3647439" y="538530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B06336D8-49F7-443F-9D3B-093705F1CDCB}"/>
              </a:ext>
            </a:extLst>
          </p:cNvPr>
          <p:cNvCxnSpPr>
            <a:cxnSpLocks/>
          </p:cNvCxnSpPr>
          <p:nvPr/>
        </p:nvCxnSpPr>
        <p:spPr>
          <a:xfrm>
            <a:off x="4302759" y="538530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F0886C6F-0B2B-49A0-B829-B8C471B1BD92}"/>
              </a:ext>
            </a:extLst>
          </p:cNvPr>
          <p:cNvCxnSpPr>
            <a:cxnSpLocks/>
          </p:cNvCxnSpPr>
          <p:nvPr/>
        </p:nvCxnSpPr>
        <p:spPr>
          <a:xfrm>
            <a:off x="4947919" y="538530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CA9D68E7-16C7-43F1-9160-6C99AC4C22F2}"/>
              </a:ext>
            </a:extLst>
          </p:cNvPr>
          <p:cNvCxnSpPr>
            <a:cxnSpLocks/>
          </p:cNvCxnSpPr>
          <p:nvPr/>
        </p:nvCxnSpPr>
        <p:spPr>
          <a:xfrm>
            <a:off x="5603239" y="538530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>
            <a:extLst>
              <a:ext uri="{FF2B5EF4-FFF2-40B4-BE49-F238E27FC236}">
                <a16:creationId xmlns:a16="http://schemas.microsoft.com/office/drawing/2014/main" id="{663F8859-1FFE-410E-B6F0-F36DDABFA9AF}"/>
              </a:ext>
            </a:extLst>
          </p:cNvPr>
          <p:cNvCxnSpPr>
            <a:cxnSpLocks/>
          </p:cNvCxnSpPr>
          <p:nvPr/>
        </p:nvCxnSpPr>
        <p:spPr>
          <a:xfrm>
            <a:off x="6253479" y="539038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3B6EAA25-C112-4175-8C6A-EBBE6A559666}"/>
              </a:ext>
            </a:extLst>
          </p:cNvPr>
          <p:cNvCxnSpPr>
            <a:cxnSpLocks/>
          </p:cNvCxnSpPr>
          <p:nvPr/>
        </p:nvCxnSpPr>
        <p:spPr>
          <a:xfrm>
            <a:off x="6908799" y="539546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9A728A3F-5AFF-4504-A777-7CEED93E2073}"/>
              </a:ext>
            </a:extLst>
          </p:cNvPr>
          <p:cNvCxnSpPr>
            <a:cxnSpLocks/>
          </p:cNvCxnSpPr>
          <p:nvPr/>
        </p:nvCxnSpPr>
        <p:spPr>
          <a:xfrm>
            <a:off x="7574279" y="5385308"/>
            <a:ext cx="0" cy="344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9F064A6-5C68-4539-BF24-8A2E5CE80C74}"/>
              </a:ext>
            </a:extLst>
          </p:cNvPr>
          <p:cNvSpPr txBox="1"/>
          <p:nvPr/>
        </p:nvSpPr>
        <p:spPr>
          <a:xfrm>
            <a:off x="1716586" y="849385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1" dirty="0"/>
              <a:t>ϑ</a:t>
            </a:r>
            <a:r>
              <a:rPr lang="en-US" sz="3200" b="1" i="1" dirty="0"/>
              <a:t>, </a:t>
            </a:r>
            <a:r>
              <a:rPr lang="uk-UA" sz="3200" b="1" i="1" dirty="0"/>
              <a:t>м/с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8A8DE7-F130-4E1B-992D-8B6BBC9D0698}"/>
              </a:ext>
            </a:extLst>
          </p:cNvPr>
          <p:cNvSpPr txBox="1"/>
          <p:nvPr/>
        </p:nvSpPr>
        <p:spPr>
          <a:xfrm>
            <a:off x="7621636" y="5599789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t, c</a:t>
            </a:r>
            <a:endParaRPr lang="uk-UA" sz="3200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7CAC1D-3CEC-4D30-A574-AE29E9C2C7B0}"/>
              </a:ext>
            </a:extLst>
          </p:cNvPr>
          <p:cNvSpPr txBox="1"/>
          <p:nvPr/>
        </p:nvSpPr>
        <p:spPr>
          <a:xfrm>
            <a:off x="2101482" y="4602538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563FD-C36D-4353-BC5D-5F587C7D7130}"/>
              </a:ext>
            </a:extLst>
          </p:cNvPr>
          <p:cNvSpPr txBox="1"/>
          <p:nvPr/>
        </p:nvSpPr>
        <p:spPr>
          <a:xfrm>
            <a:off x="2582445" y="5502750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0</a:t>
            </a:r>
            <a:endParaRPr lang="uk-UA" sz="32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07DE3C-498E-45BE-B3D0-DC9F34B0B7A9}"/>
              </a:ext>
            </a:extLst>
          </p:cNvPr>
          <p:cNvSpPr txBox="1"/>
          <p:nvPr/>
        </p:nvSpPr>
        <p:spPr>
          <a:xfrm>
            <a:off x="2101482" y="3925882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1</a:t>
            </a:r>
            <a:r>
              <a:rPr lang="en-US" sz="3200" b="1" i="1" dirty="0"/>
              <a:t>0</a:t>
            </a:r>
            <a:endParaRPr lang="uk-UA" sz="3200" b="1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C3F2B7-8F36-44DE-8A7F-A250AAC3EEA8}"/>
              </a:ext>
            </a:extLst>
          </p:cNvPr>
          <p:cNvSpPr txBox="1"/>
          <p:nvPr/>
        </p:nvSpPr>
        <p:spPr>
          <a:xfrm>
            <a:off x="2101482" y="3257291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504B24-9BAE-44F2-8A74-AA865D30FEBA}"/>
              </a:ext>
            </a:extLst>
          </p:cNvPr>
          <p:cNvSpPr txBox="1"/>
          <p:nvPr/>
        </p:nvSpPr>
        <p:spPr>
          <a:xfrm>
            <a:off x="2101482" y="2601442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2</a:t>
            </a:r>
            <a:r>
              <a:rPr lang="en-US" sz="3200" b="1" i="1" dirty="0"/>
              <a:t>0</a:t>
            </a:r>
            <a:endParaRPr lang="uk-UA" sz="3200" b="1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27E902-4001-4A73-9DE6-C647E9B40D59}"/>
              </a:ext>
            </a:extLst>
          </p:cNvPr>
          <p:cNvSpPr txBox="1"/>
          <p:nvPr/>
        </p:nvSpPr>
        <p:spPr>
          <a:xfrm>
            <a:off x="2152969" y="1924786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/>
              <a:t>2</a:t>
            </a:r>
            <a:r>
              <a:rPr lang="en-US" sz="3200" b="1" i="1" dirty="0"/>
              <a:t>5</a:t>
            </a:r>
            <a:endParaRPr lang="uk-UA" sz="3200" b="1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298A46-4DD3-4C41-A2B7-A143C7BBE73D}"/>
              </a:ext>
            </a:extLst>
          </p:cNvPr>
          <p:cNvSpPr txBox="1"/>
          <p:nvPr/>
        </p:nvSpPr>
        <p:spPr>
          <a:xfrm>
            <a:off x="3434869" y="5635340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2</a:t>
            </a:r>
            <a:endParaRPr lang="uk-UA" sz="3200" b="1" i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40D1A5-2140-4273-BAB4-0BB0CD5D4DFC}"/>
              </a:ext>
            </a:extLst>
          </p:cNvPr>
          <p:cNvSpPr txBox="1"/>
          <p:nvPr/>
        </p:nvSpPr>
        <p:spPr>
          <a:xfrm>
            <a:off x="4074947" y="5670890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4</a:t>
            </a:r>
            <a:endParaRPr lang="uk-UA" sz="3200" b="1" i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1DAF0A-9747-488C-9A0D-D6A44EF467BE}"/>
              </a:ext>
            </a:extLst>
          </p:cNvPr>
          <p:cNvSpPr txBox="1"/>
          <p:nvPr/>
        </p:nvSpPr>
        <p:spPr>
          <a:xfrm>
            <a:off x="4730267" y="5653115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6</a:t>
            </a:r>
            <a:endParaRPr lang="uk-UA" sz="320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973B3C-7309-4793-8748-7A7B65249F91}"/>
              </a:ext>
            </a:extLst>
          </p:cNvPr>
          <p:cNvSpPr txBox="1"/>
          <p:nvPr/>
        </p:nvSpPr>
        <p:spPr>
          <a:xfrm>
            <a:off x="5405908" y="5653115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8</a:t>
            </a:r>
            <a:endParaRPr lang="uk-UA" sz="3200" b="1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925B3B-84BD-4390-B0A4-D30990A8E56C}"/>
              </a:ext>
            </a:extLst>
          </p:cNvPr>
          <p:cNvSpPr txBox="1"/>
          <p:nvPr/>
        </p:nvSpPr>
        <p:spPr>
          <a:xfrm>
            <a:off x="5962677" y="5670890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10</a:t>
            </a:r>
            <a:endParaRPr lang="uk-UA" sz="3200" b="1" i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FE2A58-102E-4539-B626-92056AD09045}"/>
              </a:ext>
            </a:extLst>
          </p:cNvPr>
          <p:cNvSpPr txBox="1"/>
          <p:nvPr/>
        </p:nvSpPr>
        <p:spPr>
          <a:xfrm>
            <a:off x="6632333" y="5653115"/>
            <a:ext cx="142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12</a:t>
            </a:r>
            <a:endParaRPr lang="uk-UA" sz="3200" b="1" i="1" dirty="0"/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25D41C45-077E-4D21-BA39-6DDF3950D2B3}"/>
              </a:ext>
            </a:extLst>
          </p:cNvPr>
          <p:cNvCxnSpPr>
            <a:cxnSpLocks/>
          </p:cNvCxnSpPr>
          <p:nvPr/>
        </p:nvCxnSpPr>
        <p:spPr>
          <a:xfrm>
            <a:off x="3647439" y="4961128"/>
            <a:ext cx="0" cy="5963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8F06E486-035A-4229-9363-2A3838946DA5}"/>
              </a:ext>
            </a:extLst>
          </p:cNvPr>
          <p:cNvSpPr/>
          <p:nvPr/>
        </p:nvSpPr>
        <p:spPr>
          <a:xfrm>
            <a:off x="3564559" y="4823358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F8B92BFE-2AE8-4B95-B7D2-5806DE41DBCC}"/>
              </a:ext>
            </a:extLst>
          </p:cNvPr>
          <p:cNvCxnSpPr>
            <a:cxnSpLocks/>
          </p:cNvCxnSpPr>
          <p:nvPr/>
        </p:nvCxnSpPr>
        <p:spPr>
          <a:xfrm>
            <a:off x="4305048" y="4990287"/>
            <a:ext cx="0" cy="5963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id="{1FBC193E-CBC2-4378-A271-EF19B8DB5C16}"/>
              </a:ext>
            </a:extLst>
          </p:cNvPr>
          <p:cNvSpPr/>
          <p:nvPr/>
        </p:nvSpPr>
        <p:spPr>
          <a:xfrm>
            <a:off x="4222168" y="4852517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C5C2CA22-ABCF-42E1-8ED2-5EE353837CA3}"/>
              </a:ext>
            </a:extLst>
          </p:cNvPr>
          <p:cNvCxnSpPr>
            <a:cxnSpLocks/>
          </p:cNvCxnSpPr>
          <p:nvPr/>
        </p:nvCxnSpPr>
        <p:spPr>
          <a:xfrm>
            <a:off x="4962658" y="4974931"/>
            <a:ext cx="0" cy="5963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id="{45C4B681-8BCB-4195-B6F1-D59BADA7A7BD}"/>
              </a:ext>
            </a:extLst>
          </p:cNvPr>
          <p:cNvSpPr/>
          <p:nvPr/>
        </p:nvSpPr>
        <p:spPr>
          <a:xfrm>
            <a:off x="4879778" y="4837161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3" name="Пряма сполучна лінія 52">
            <a:extLst>
              <a:ext uri="{FF2B5EF4-FFF2-40B4-BE49-F238E27FC236}">
                <a16:creationId xmlns:a16="http://schemas.microsoft.com/office/drawing/2014/main" id="{1F6203EB-3EBD-4CEA-8D3F-C904F8CA5830}"/>
              </a:ext>
            </a:extLst>
          </p:cNvPr>
          <p:cNvCxnSpPr>
            <a:cxnSpLocks/>
          </p:cNvCxnSpPr>
          <p:nvPr/>
        </p:nvCxnSpPr>
        <p:spPr>
          <a:xfrm>
            <a:off x="5597701" y="4988975"/>
            <a:ext cx="0" cy="5963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>
            <a:extLst>
              <a:ext uri="{FF2B5EF4-FFF2-40B4-BE49-F238E27FC236}">
                <a16:creationId xmlns:a16="http://schemas.microsoft.com/office/drawing/2014/main" id="{0DB9645A-BAAF-4C6F-AD1D-6057737751E8}"/>
              </a:ext>
            </a:extLst>
          </p:cNvPr>
          <p:cNvSpPr/>
          <p:nvPr/>
        </p:nvSpPr>
        <p:spPr>
          <a:xfrm>
            <a:off x="5514821" y="4851205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5" name="Пряма сполучна лінія 54">
            <a:extLst>
              <a:ext uri="{FF2B5EF4-FFF2-40B4-BE49-F238E27FC236}">
                <a16:creationId xmlns:a16="http://schemas.microsoft.com/office/drawing/2014/main" id="{4485FC7E-9FB0-44FB-9F32-FB3C4E0C8E48}"/>
              </a:ext>
            </a:extLst>
          </p:cNvPr>
          <p:cNvCxnSpPr>
            <a:cxnSpLocks/>
          </p:cNvCxnSpPr>
          <p:nvPr/>
        </p:nvCxnSpPr>
        <p:spPr>
          <a:xfrm>
            <a:off x="6254278" y="5000425"/>
            <a:ext cx="0" cy="596392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>
            <a:extLst>
              <a:ext uri="{FF2B5EF4-FFF2-40B4-BE49-F238E27FC236}">
                <a16:creationId xmlns:a16="http://schemas.microsoft.com/office/drawing/2014/main" id="{ADC36063-E68A-41DC-9801-AA64BE697A60}"/>
              </a:ext>
            </a:extLst>
          </p:cNvPr>
          <p:cNvSpPr/>
          <p:nvPr/>
        </p:nvSpPr>
        <p:spPr>
          <a:xfrm>
            <a:off x="6171398" y="4862655"/>
            <a:ext cx="165759" cy="1657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Picture 2" descr="Гифка велосипед гиф картинка, скачать анимированный gif на GIFER">
            <a:extLst>
              <a:ext uri="{FF2B5EF4-FFF2-40B4-BE49-F238E27FC236}">
                <a16:creationId xmlns:a16="http://schemas.microsoft.com/office/drawing/2014/main" id="{E6613637-7C6E-1360-2D70-13CF4EA39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240" y="3820999"/>
            <a:ext cx="2863801" cy="21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50" grpId="0" animBg="1"/>
      <p:bldP spid="52" grpId="0" animBg="1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Custom 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474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651</Words>
  <Application>Microsoft Office PowerPoint</Application>
  <PresentationFormat>Широкий екран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Графіки рівномірного руху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102</cp:revision>
  <dcterms:created xsi:type="dcterms:W3CDTF">2023-02-10T14:56:58Z</dcterms:created>
  <dcterms:modified xsi:type="dcterms:W3CDTF">2024-11-03T19:58:39Z</dcterms:modified>
</cp:coreProperties>
</file>