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332656"/>
            <a:ext cx="5397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Математична гра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9069" y="1484784"/>
            <a:ext cx="6014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«Нагодуй синичку»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40811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Book Antiqua" panose="02040602050305030304" pitchFamily="18" charset="0"/>
              </a:rPr>
              <a:t>Мета: Закріпити порядкову лічбу в </a:t>
            </a:r>
            <a:r>
              <a:rPr lang="uk-UA" i="1" dirty="0">
                <a:latin typeface="Book Antiqua" panose="02040602050305030304" pitchFamily="18" charset="0"/>
              </a:rPr>
              <a:t>межах 10, </a:t>
            </a:r>
            <a:r>
              <a:rPr lang="uk-UA" i="1" dirty="0" err="1" smtClean="0">
                <a:latin typeface="Book Antiqua" panose="02040602050305030304" pitchFamily="18" charset="0"/>
              </a:rPr>
              <a:t>співвіднесити</a:t>
            </a:r>
            <a:r>
              <a:rPr lang="uk-UA" i="1" dirty="0" smtClean="0">
                <a:latin typeface="Book Antiqua" panose="02040602050305030304" pitchFamily="18" charset="0"/>
              </a:rPr>
              <a:t> цифри </a:t>
            </a:r>
            <a:r>
              <a:rPr lang="uk-UA" i="1" dirty="0">
                <a:latin typeface="Book Antiqua" panose="02040602050305030304" pitchFamily="18" charset="0"/>
              </a:rPr>
              <a:t>з кількістю </a:t>
            </a:r>
            <a:r>
              <a:rPr lang="uk-UA" i="1" dirty="0" smtClean="0">
                <a:latin typeface="Book Antiqua" panose="02040602050305030304" pitchFamily="18" charset="0"/>
              </a:rPr>
              <a:t>об'єктів. </a:t>
            </a:r>
            <a:r>
              <a:rPr lang="ru-RU" i="1" dirty="0" err="1">
                <a:latin typeface="Book Antiqua" panose="02040602050305030304" pitchFamily="18" charset="0"/>
              </a:rPr>
              <a:t>Р</a:t>
            </a:r>
            <a:r>
              <a:rPr lang="ru-RU" i="1" dirty="0" err="1" smtClean="0">
                <a:latin typeface="Book Antiqua" panose="02040602050305030304" pitchFamily="18" charset="0"/>
              </a:rPr>
              <a:t>озширювати</a:t>
            </a:r>
            <a:r>
              <a:rPr lang="ru-RU" i="1" dirty="0" smtClean="0">
                <a:latin typeface="Book Antiqua" panose="02040602050305030304" pitchFamily="18" charset="0"/>
              </a:rPr>
              <a:t> </a:t>
            </a:r>
            <a:r>
              <a:rPr lang="ru-RU" i="1" dirty="0">
                <a:latin typeface="Book Antiqua" panose="02040602050305030304" pitchFamily="18" charset="0"/>
              </a:rPr>
              <a:t>та </a:t>
            </a:r>
            <a:r>
              <a:rPr lang="ru-RU" i="1" dirty="0" err="1">
                <a:latin typeface="Book Antiqua" panose="02040602050305030304" pitchFamily="18" charset="0"/>
              </a:rPr>
              <a:t>збагачувати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знання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дітей</a:t>
            </a:r>
            <a:r>
              <a:rPr lang="ru-RU" i="1" dirty="0">
                <a:latin typeface="Book Antiqua" panose="02040602050305030304" pitchFamily="18" charset="0"/>
              </a:rPr>
              <a:t> про </a:t>
            </a:r>
            <a:r>
              <a:rPr lang="ru-RU" i="1" dirty="0" err="1">
                <a:latin typeface="Book Antiqua" panose="02040602050305030304" pitchFamily="18" charset="0"/>
              </a:rPr>
              <a:t>зимуючих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 smtClean="0">
                <a:latin typeface="Book Antiqua" panose="02040602050305030304" pitchFamily="18" charset="0"/>
              </a:rPr>
              <a:t>птахів</a:t>
            </a:r>
            <a:r>
              <a:rPr lang="ru-RU" i="1" dirty="0" smtClean="0">
                <a:latin typeface="Book Antiqua" panose="02040602050305030304" pitchFamily="18" charset="0"/>
              </a:rPr>
              <a:t>. </a:t>
            </a:r>
            <a:r>
              <a:rPr lang="ru-RU" i="1" dirty="0" err="1">
                <a:latin typeface="Book Antiqua" panose="02040602050305030304" pitchFamily="18" charset="0"/>
              </a:rPr>
              <a:t>Виховувати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чуйність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любов</a:t>
            </a:r>
            <a:r>
              <a:rPr lang="ru-RU" i="1" dirty="0">
                <a:latin typeface="Book Antiqua" panose="02040602050305030304" pitchFamily="18" charset="0"/>
              </a:rPr>
              <a:t> до </a:t>
            </a:r>
            <a:r>
              <a:rPr lang="ru-RU" i="1" dirty="0" err="1">
                <a:latin typeface="Book Antiqua" panose="02040602050305030304" pitchFamily="18" charset="0"/>
              </a:rPr>
              <a:t>природи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птахів</a:t>
            </a:r>
            <a:r>
              <a:rPr lang="ru-RU" i="1" dirty="0">
                <a:latin typeface="Book Antiqua" panose="02040602050305030304" pitchFamily="18" charset="0"/>
              </a:rPr>
              <a:t>, </a:t>
            </a:r>
            <a:r>
              <a:rPr lang="ru-RU" i="1" dirty="0" err="1">
                <a:latin typeface="Book Antiqua" panose="02040602050305030304" pitchFamily="18" charset="0"/>
              </a:rPr>
              <a:t>бажання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допомагати</a:t>
            </a:r>
            <a:r>
              <a:rPr lang="ru-RU" i="1" dirty="0">
                <a:latin typeface="Book Antiqua" panose="02040602050305030304" pitchFamily="18" charset="0"/>
              </a:rPr>
              <a:t> </a:t>
            </a:r>
            <a:r>
              <a:rPr lang="ru-RU" i="1" dirty="0" err="1">
                <a:latin typeface="Book Antiqua" panose="02040602050305030304" pitchFamily="18" charset="0"/>
              </a:rPr>
              <a:t>їм</a:t>
            </a:r>
            <a:r>
              <a:rPr lang="ru-RU" i="1" dirty="0">
                <a:latin typeface="Book Antiqua" panose="02040602050305030304" pitchFamily="18" charset="0"/>
              </a:rPr>
              <a:t> у </a:t>
            </a:r>
            <a:r>
              <a:rPr lang="ru-RU" i="1" dirty="0" err="1">
                <a:latin typeface="Book Antiqua" panose="02040602050305030304" pitchFamily="18" charset="0"/>
              </a:rPr>
              <a:t>важкий</a:t>
            </a:r>
            <a:r>
              <a:rPr lang="ru-RU" i="1" dirty="0">
                <a:latin typeface="Book Antiqua" panose="02040602050305030304" pitchFamily="18" charset="0"/>
              </a:rPr>
              <a:t> для них час</a:t>
            </a:r>
            <a:endParaRPr lang="uk-UA" i="1" dirty="0">
              <a:latin typeface="Book Antiqua" panose="0204060205030503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636" y="5849872"/>
            <a:ext cx="1066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74"/>
            <a:ext cx="4499992" cy="68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25" y="3861048"/>
            <a:ext cx="1296143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56" y="5405103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93" y="221066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53" y="552453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3744" y="26218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-3292"/>
            <a:ext cx="4498975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72407" y="88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3744" y="42299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8060" y="57921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6" y="1972519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020" y="419360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5" y="3580644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883" y="5157191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33387" y="19725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3387" y="4193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3387" y="35857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8734" y="51571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" y="2606177"/>
            <a:ext cx="1920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7" y="1432769"/>
            <a:ext cx="1920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763401"/>
            <a:ext cx="19208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915" b="99807" l="27978" r="96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9" t="66224" r="19875"/>
          <a:stretch/>
        </p:blipFill>
        <p:spPr bwMode="auto">
          <a:xfrm>
            <a:off x="5376863" y="4742125"/>
            <a:ext cx="1607492" cy="106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4" y="635505"/>
            <a:ext cx="1609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7" y="4158197"/>
            <a:ext cx="1609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30" y="347625"/>
            <a:ext cx="1609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43" y="2355360"/>
            <a:ext cx="1609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640"/>
            <a:ext cx="1632842" cy="91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67" y="571640"/>
            <a:ext cx="1319863" cy="74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8" b="97813" l="2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9270"/>
            <a:ext cx="1385516" cy="103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94" y="3160117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" y="4651720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4" y="2490725"/>
            <a:ext cx="1633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94" y="5639676"/>
            <a:ext cx="1633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2445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54" y="2527596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0226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30" y="5245203"/>
            <a:ext cx="1384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81" y="2490725"/>
            <a:ext cx="1322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30" y="4130226"/>
            <a:ext cx="1322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37" y="5397602"/>
            <a:ext cx="13223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4498975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0"/>
            <a:ext cx="4498975" cy="683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78032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357" y="5373216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672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30983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00" y="3576268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00" y="5170794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4651" y="10708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8667" y="252075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5882" y="42255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0065" y="574846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1155" y="88031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3951" y="24238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43951" y="39544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25859" y="554603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3" y="522671"/>
            <a:ext cx="1272803" cy="7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2462"/>
            <a:ext cx="1024260" cy="77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5" y="2386895"/>
            <a:ext cx="980552" cy="64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4" y="4608846"/>
            <a:ext cx="981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49" y="3906748"/>
            <a:ext cx="98107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3" y="1567162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9" y="3846424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64" y="3087687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73" y="5546039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20" y="3005583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04" y="2276475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41" y="4697956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357609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567162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98" y="280791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447419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367" y="5701019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11" y="1452190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80" y="4374899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62" y="5261309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07" y="3523367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30" y="907911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61" y="2098303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32" y="2731294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6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70" y="3329558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774125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09" y="4935077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9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62" y="5819413"/>
            <a:ext cx="127476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" y="16900"/>
            <a:ext cx="9121465" cy="68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3352"/>
            <a:ext cx="1200795" cy="67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1" y="2386166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96" y="3429000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" y="3960458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75" y="5229200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75" y="2048028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5" y="1313169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89" y="2596432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88" y="422108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0" y="5359939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132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2" y="3121024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48" y="5906550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1" y="630295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07" y="1435406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67" y="4531799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239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1630329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41" y="3068611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11" y="3990620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83" y="4605263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34" y="5421057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94" y="759131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39" y="1600167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872" y="2302179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05" y="3767137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79" y="3446230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199" y="4744782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01" y="5390894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01" y="2294091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29" y="847230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39" y="5906550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4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60" y="6030272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1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36" y="4156046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2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439" y="2965855"/>
            <a:ext cx="12017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7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7" y="3284984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54909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35" y="1412776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7" y="4325948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10" y="5920454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4" y="687224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03" y="2045036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" y="3096993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40" y="3751263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93" y="5085184"/>
            <a:ext cx="9810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59" y="150114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2" y="2562622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8" y="4543718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157" y="805211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9871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8526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1596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78427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36279"/>
            <a:ext cx="10239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47" y="752798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0360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11" y="2786201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25" y="3727451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23" y="3447969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415" y="2131913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61" y="4325947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27" y="4970561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546" y="5536279"/>
            <a:ext cx="12017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63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2024-11-09T08:17:10Z</dcterms:created>
  <dcterms:modified xsi:type="dcterms:W3CDTF">2024-11-09T12:25:25Z</dcterms:modified>
</cp:coreProperties>
</file>