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65" r:id="rId16"/>
    <p:sldId id="270" r:id="rId17"/>
    <p:sldId id="271" r:id="rId18"/>
    <p:sldId id="278" r:id="rId19"/>
    <p:sldId id="275" r:id="rId20"/>
    <p:sldId id="272" r:id="rId21"/>
    <p:sldId id="273" r:id="rId22"/>
    <p:sldId id="274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7" autoAdjust="0"/>
    <p:restoredTop sz="94660"/>
  </p:normalViewPr>
  <p:slideViewPr>
    <p:cSldViewPr>
      <p:cViewPr varScale="1">
        <p:scale>
          <a:sx n="61" d="100"/>
          <a:sy n="61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40EAD-3CC2-4016-955A-A5C86694351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4B2F-9ECC-40FE-B650-2C1A8A2D7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Microsoft_Office_Excel1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543800" cy="3886200"/>
          </a:xfrm>
        </p:spPr>
        <p:txBody>
          <a:bodyPr>
            <a:normAutofit/>
          </a:bodyPr>
          <a:lstStyle/>
          <a:p>
            <a:r>
              <a:rPr lang="uk-UA" sz="7200" dirty="0" smtClean="0"/>
              <a:t>Урок-мандрівка</a:t>
            </a:r>
            <a:r>
              <a:rPr lang="uk-UA" dirty="0" smtClean="0"/>
              <a:t> </a:t>
            </a:r>
            <a:r>
              <a:rPr lang="uk-UA" sz="6600" dirty="0" smtClean="0"/>
              <a:t>з математики 3 клас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29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 Black" pitchFamily="34" charset="0"/>
              </a:rPr>
              <a:t>3*24</a:t>
            </a:r>
            <a:endParaRPr lang="ru-RU" sz="7200" dirty="0"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95800" y="2286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5814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297180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Black" pitchFamily="34" charset="0"/>
              </a:rPr>
              <a:t>20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8956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 Black" pitchFamily="34" charset="0"/>
              </a:rPr>
              <a:t>4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114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rial" pitchFamily="34" charset="0"/>
                <a:cs typeface="Arial" pitchFamily="34" charset="0"/>
              </a:rPr>
              <a:t>3*20=60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80060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rial" pitchFamily="34" charset="0"/>
                <a:cs typeface="Arial" pitchFamily="34" charset="0"/>
              </a:rPr>
              <a:t>3*4=12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715000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rial" pitchFamily="34" charset="0"/>
                <a:cs typeface="Arial" pitchFamily="34" charset="0"/>
              </a:rPr>
              <a:t>60+12=72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w\Desktop\призентація\ЛАВР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 “3наки </a:t>
            </a:r>
            <a:r>
              <a:rPr lang="uk-UA" dirty="0" err="1" smtClean="0"/>
              <a:t>–втікачі”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1 Група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657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</a:t>
            </a:r>
            <a:r>
              <a:rPr lang="en-US" sz="3200" dirty="0" smtClean="0">
                <a:latin typeface="Arial Black" pitchFamily="34" charset="0"/>
                <a:cs typeface="Arial" pitchFamily="34" charset="0"/>
              </a:rPr>
              <a:t>#9=36</a:t>
            </a:r>
            <a:endParaRPr lang="ru-RU" sz="32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18#2#9=36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334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6#9#31=33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743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Група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3505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  <a:cs typeface="Arial" pitchFamily="34" charset="0"/>
              </a:rPr>
              <a:t>16#2#3=10</a:t>
            </a:r>
            <a:endParaRPr lang="ru-RU" sz="32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4191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7#5#5=40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5105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5#3=15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2514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Група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3505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rial Black" pitchFamily="34" charset="0"/>
              </a:rPr>
              <a:t>4</a:t>
            </a:r>
            <a:r>
              <a:rPr lang="en-US" sz="3200" dirty="0" smtClean="0">
                <a:latin typeface="Arial Black" pitchFamily="34" charset="0"/>
              </a:rPr>
              <a:t>#3#2=14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4267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7#8#24=32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5105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4#8=32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590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1 Група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</a:t>
            </a:r>
            <a:r>
              <a:rPr lang="uk-UA" sz="3200" dirty="0" smtClean="0">
                <a:latin typeface="Arial Black" pitchFamily="34" charset="0"/>
                <a:cs typeface="Arial" pitchFamily="34" charset="0"/>
              </a:rPr>
              <a:t>*</a:t>
            </a:r>
            <a:r>
              <a:rPr lang="en-US" sz="3200" dirty="0" smtClean="0">
                <a:latin typeface="Arial Black" pitchFamily="34" charset="0"/>
                <a:cs typeface="Arial" pitchFamily="34" charset="0"/>
              </a:rPr>
              <a:t>9=36</a:t>
            </a:r>
            <a:endParaRPr lang="ru-RU" sz="32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19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18:2+9=18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257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6*9-31=33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2514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Група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3505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  <a:cs typeface="Arial" pitchFamily="34" charset="0"/>
              </a:rPr>
              <a:t>16-2*3=10</a:t>
            </a:r>
            <a:endParaRPr lang="ru-RU" sz="32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4191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7*5+5=40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105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5*3=15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2514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Група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3200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rial Black" pitchFamily="34" charset="0"/>
              </a:rPr>
              <a:t>4</a:t>
            </a:r>
            <a:r>
              <a:rPr lang="en-US" sz="3200" dirty="0" smtClean="0">
                <a:latin typeface="Arial Black" pitchFamily="34" charset="0"/>
              </a:rPr>
              <a:t>*3+2=14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4038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7*8-24=32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4876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4*8=32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Перевірка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w\Desktop\призентація\ОСТРІВ ХОРТИЦ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16*4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80</a:t>
            </a:r>
            <a:r>
              <a:rPr lang="en-US" sz="3200" dirty="0" smtClean="0"/>
              <a:t>:20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447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62-11*5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667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2*48-16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495800" y="1295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11*9-20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667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63:7+0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81000" y="4267200"/>
          <a:ext cx="6476998" cy="186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1415247"/>
                <a:gridCol w="3842552"/>
              </a:tblGrid>
              <a:tr h="116081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7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64</a:t>
                      </a:r>
                      <a:endParaRPr lang="ru-RU" sz="3200" dirty="0"/>
                    </a:p>
                  </a:txBody>
                  <a:tcPr/>
                </a:tc>
              </a:tr>
              <a:tr h="70361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28600" y="1371600"/>
          <a:ext cx="8151541" cy="2590800"/>
        </p:xfrm>
        <a:graphic>
          <a:graphicData uri="http://schemas.openxmlformats.org/presentationml/2006/ole">
            <p:oleObj spid="_x0000_s5124" name="Лист" r:id="rId4" imgW="1228641" imgH="390420" progId="Excel.Shee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57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Склади істинні рівності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w\Desktop\призентація\ПАР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w\Desktop\призентація\ЦЕРКВА СОФЫ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99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Склади і </a:t>
            </a:r>
            <a:r>
              <a:rPr lang="uk-UA" sz="4400" dirty="0" err="1" smtClean="0">
                <a:latin typeface="Arial" pitchFamily="34" charset="0"/>
                <a:cs typeface="Arial" pitchFamily="34" charset="0"/>
              </a:rPr>
              <a:t>розв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4400" dirty="0" err="1" smtClean="0">
                <a:latin typeface="Arial" pitchFamily="34" charset="0"/>
                <a:cs typeface="Arial" pitchFamily="34" charset="0"/>
              </a:rPr>
              <a:t>яжи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 задачу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2209800"/>
          <a:ext cx="8429786" cy="2991172"/>
        </p:xfrm>
        <a:graphic>
          <a:graphicData uri="http://schemas.openxmlformats.org/drawingml/2006/table">
            <a:tbl>
              <a:tblPr/>
              <a:tblGrid>
                <a:gridCol w="8429786"/>
              </a:tblGrid>
              <a:tr h="149558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                                                          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58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       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038600" y="22098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77000" y="21336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0" y="388620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 Black" pitchFamily="34" charset="0"/>
              </a:rPr>
              <a:t>]</a:t>
            </a:r>
            <a:r>
              <a:rPr lang="uk-UA" sz="6600" dirty="0" smtClean="0">
                <a:latin typeface="Arial Black" pitchFamily="34" charset="0"/>
              </a:rPr>
              <a:t>?</a:t>
            </a:r>
            <a:endParaRPr lang="uk-UA" sz="6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343400" y="419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38100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rial Black" pitchFamily="34" charset="0"/>
              </a:rPr>
              <a:t>16грн</a:t>
            </a:r>
          </a:p>
          <a:p>
            <a:r>
              <a:rPr lang="uk-UA" sz="3200" dirty="0" smtClean="0">
                <a:latin typeface="Arial Black" pitchFamily="34" charset="0"/>
              </a:rPr>
              <a:t>14грн</a:t>
            </a:r>
            <a:endParaRPr lang="ru-RU" sz="3200" dirty="0" smtClean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Разом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2590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uk-UA" sz="6000" dirty="0" smtClean="0">
                <a:latin typeface="Arial" pitchFamily="34" charset="0"/>
                <a:cs typeface="Arial" pitchFamily="34" charset="0"/>
              </a:rPr>
              <a:t>час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2743200"/>
            <a:ext cx="1234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Погодиний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заробіток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800" y="3962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rial Black" pitchFamily="34" charset="0"/>
              </a:rPr>
              <a:t>5 </a:t>
            </a:r>
            <a:r>
              <a:rPr lang="uk-UA" sz="3200" dirty="0" err="1" smtClean="0">
                <a:latin typeface="Arial Black" pitchFamily="34" charset="0"/>
              </a:rPr>
              <a:t>год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4495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Arial Black" pitchFamily="34" charset="0"/>
              </a:rPr>
              <a:t>6 </a:t>
            </a:r>
            <a:r>
              <a:rPr lang="uk-UA" sz="3600" dirty="0" err="1" smtClean="0">
                <a:latin typeface="Arial Black" pitchFamily="34" charset="0"/>
              </a:rPr>
              <a:t>год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3733800" cy="1143000"/>
          </a:xfrm>
        </p:spPr>
        <p:txBody>
          <a:bodyPr/>
          <a:lstStyle/>
          <a:p>
            <a:r>
              <a:rPr lang="uk-UA" dirty="0" smtClean="0"/>
              <a:t>Задача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Arial Black" pitchFamily="34" charset="0"/>
              </a:rPr>
              <a:t>15 г-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4267200" cy="23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7244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>
                <a:latin typeface="Arial Black" pitchFamily="34" charset="0"/>
              </a:rPr>
              <a:t>?-27 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148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048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Arial Black" pitchFamily="34" charset="0"/>
              </a:rPr>
              <a:t>крейди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572000" y="2362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95800" y="3200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105400" y="2743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352800" y="3505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766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867400" y="5029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629400" y="43434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w\Desktop\призентація\ХЕРСОН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w\Desktop\призентація\ФОРТАЦ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46" y="607512"/>
            <a:ext cx="8292353" cy="579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Вправа </a:t>
            </a:r>
            <a:r>
              <a:rPr lang="uk-UA" dirty="0" err="1" smtClean="0"/>
              <a:t>“Незакінчене</a:t>
            </a:r>
            <a:r>
              <a:rPr lang="uk-UA" dirty="0" smtClean="0"/>
              <a:t> </a:t>
            </a:r>
            <a:r>
              <a:rPr lang="uk-UA" dirty="0" err="1" smtClean="0"/>
              <a:t>речення”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Я зрозумів  (зрозуміла), що…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352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Я дізнався (дізналася),що…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Гасло уроку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7432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C00000"/>
                </a:solidFill>
              </a:rPr>
              <a:t>“В дитинстві відкриєш материк</a:t>
            </a:r>
            <a:r>
              <a:rPr lang="en-US" sz="4800" dirty="0" smtClean="0">
                <a:solidFill>
                  <a:srgbClr val="C00000"/>
                </a:solidFill>
              </a:rPr>
              <a:t>,</a:t>
            </a:r>
            <a:r>
              <a:rPr lang="ru-RU" sz="4800" dirty="0" err="1" smtClean="0">
                <a:solidFill>
                  <a:srgbClr val="C00000"/>
                </a:solidFill>
              </a:rPr>
              <a:t>котрий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</a:rPr>
              <a:t>назветься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</a:rPr>
              <a:t>потім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</a:rPr>
              <a:t>Батьківщина</a:t>
            </a:r>
            <a:r>
              <a:rPr lang="ru-RU" sz="4800" dirty="0" smtClean="0">
                <a:solidFill>
                  <a:srgbClr val="C00000"/>
                </a:solidFill>
              </a:rPr>
              <a:t>»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478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Arial Black" pitchFamily="34" charset="0"/>
                <a:cs typeface="Aharoni" pitchFamily="2" charset="-79"/>
              </a:rPr>
              <a:t>27*3/Т</a:t>
            </a:r>
            <a:endParaRPr lang="ru-RU" sz="40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90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Arial Black" pitchFamily="34" charset="0"/>
              </a:rPr>
              <a:t>14*2/і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371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Arial Black" pitchFamily="34" charset="0"/>
              </a:rPr>
              <a:t>2*300/к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514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Arial Black" pitchFamily="34" charset="0"/>
              </a:rPr>
              <a:t>33*3/а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1676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Arial Black" pitchFamily="34" charset="0"/>
              </a:rPr>
              <a:t>800</a:t>
            </a:r>
            <a:r>
              <a:rPr lang="en-US" sz="3600" dirty="0" smtClean="0">
                <a:latin typeface="Arial Black" pitchFamily="34" charset="0"/>
              </a:rPr>
              <a:t>:</a:t>
            </a:r>
            <a:r>
              <a:rPr lang="uk-UA" sz="3600" dirty="0" smtClean="0">
                <a:latin typeface="Arial Black" pitchFamily="34" charset="0"/>
              </a:rPr>
              <a:t>40/л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66800" y="3810000"/>
          <a:ext cx="6477000" cy="157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7899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81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99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600</a:t>
                      </a:r>
                      <a:endParaRPr lang="ru-RU" sz="2800" dirty="0"/>
                    </a:p>
                  </a:txBody>
                  <a:tcPr/>
                </a:tc>
              </a:tr>
              <a:tr h="7899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к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w\Desktop\призентація\літ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805333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-381000" y="1981200"/>
            <a:ext cx="13716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60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800" y="2057400"/>
            <a:ext cx="15240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:6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76400" y="2057400"/>
            <a:ext cx="19050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+</a:t>
            </a:r>
            <a:r>
              <a:rPr lang="en-US" sz="2800" dirty="0" smtClean="0">
                <a:solidFill>
                  <a:schemeClr val="tx1"/>
                </a:solidFill>
              </a:rPr>
              <a:t>+</a:t>
            </a:r>
            <a:r>
              <a:rPr lang="en-US" sz="3200" dirty="0" smtClean="0"/>
              <a:t>0</a:t>
            </a:r>
            <a:r>
              <a:rPr lang="en-US" sz="3200" dirty="0" smtClean="0">
                <a:solidFill>
                  <a:schemeClr val="tx1"/>
                </a:solidFill>
              </a:rPr>
              <a:t>20</a:t>
            </a:r>
            <a:endParaRPr lang="ru-RU" sz="2800" dirty="0"/>
          </a:p>
        </p:txBody>
      </p:sp>
      <p:sp>
        <p:nvSpPr>
          <p:cNvPr id="12" name="Овал 11"/>
          <p:cNvSpPr/>
          <p:nvPr/>
        </p:nvSpPr>
        <p:spPr>
          <a:xfrm>
            <a:off x="3200400" y="2057400"/>
            <a:ext cx="15240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*3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19600" y="2209800"/>
            <a:ext cx="14478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9</a:t>
            </a:r>
            <a:r>
              <a:rPr lang="en-US" sz="2400" dirty="0" smtClean="0">
                <a:solidFill>
                  <a:schemeClr val="tx1"/>
                </a:solidFill>
              </a:rPr>
              <a:t>:   9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6477000" y="1981200"/>
            <a:ext cx="15240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*10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34000" y="2133600"/>
            <a:ext cx="13716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543800" y="1981200"/>
            <a:ext cx="16002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=</a:t>
            </a:r>
            <a:r>
              <a:rPr lang="en-US" sz="2800" dirty="0" smtClean="0">
                <a:solidFill>
                  <a:schemeClr val="tx1"/>
                </a:solidFill>
              </a:rPr>
              <a:t>=900</a:t>
            </a:r>
            <a:endParaRPr lang="ru-RU" sz="2400" dirty="0"/>
          </a:p>
        </p:txBody>
      </p:sp>
      <p:sp>
        <p:nvSpPr>
          <p:cNvPr id="22" name="Овал 21"/>
          <p:cNvSpPr/>
          <p:nvPr/>
        </p:nvSpPr>
        <p:spPr>
          <a:xfrm>
            <a:off x="0" y="3733800"/>
            <a:ext cx="13716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800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90600" y="3733800"/>
            <a:ext cx="16764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:2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33600" y="3581400"/>
            <a:ext cx="13716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:10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76600" y="3581400"/>
            <a:ext cx="13716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*3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419600" y="3429000"/>
            <a:ext cx="13716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:10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562600" y="3429000"/>
            <a:ext cx="13716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+68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0" y="5562600"/>
            <a:ext cx="1524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300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219200" y="5486400"/>
            <a:ext cx="1524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*2</a:t>
            </a:r>
            <a:endParaRPr lang="ru-RU" sz="2000" dirty="0"/>
          </a:p>
        </p:txBody>
      </p:sp>
      <p:sp>
        <p:nvSpPr>
          <p:cNvPr id="32" name="Овал 31"/>
          <p:cNvSpPr/>
          <p:nvPr/>
        </p:nvSpPr>
        <p:spPr>
          <a:xfrm>
            <a:off x="2438400" y="5410200"/>
            <a:ext cx="1524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:10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505200" y="5257800"/>
            <a:ext cx="1524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*4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572000" y="5181600"/>
            <a:ext cx="1524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:10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91200" y="5105400"/>
            <a:ext cx="1524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+56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858000" y="5029200"/>
            <a:ext cx="1524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*10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228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Обчисли </a:t>
            </a:r>
            <a:r>
              <a:rPr lang="uk-UA" sz="4000" dirty="0" err="1" smtClean="0"/>
              <a:t>“Ланцюжки”</a:t>
            </a:r>
            <a:endParaRPr lang="ru-RU" sz="4000" dirty="0"/>
          </a:p>
        </p:txBody>
      </p:sp>
      <p:sp>
        <p:nvSpPr>
          <p:cNvPr id="37" name="Овал 36"/>
          <p:cNvSpPr/>
          <p:nvPr/>
        </p:nvSpPr>
        <p:spPr>
          <a:xfrm>
            <a:off x="8077200" y="3581400"/>
            <a:ext cx="14478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=8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077200" y="5029200"/>
            <a:ext cx="13716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=800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705600" y="3505200"/>
            <a:ext cx="14478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  <p:bldP spid="37" grpId="0" build="allAtOnce" animBg="1"/>
      <p:bldP spid="3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w\Desktop\призентація\КАМЯ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 нашого уроку 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743200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err="1" smtClean="0"/>
              <a:t>“Множення</a:t>
            </a:r>
            <a:r>
              <a:rPr lang="uk-UA" sz="4000" dirty="0" smtClean="0"/>
              <a:t>  одноцифрового числа на двоцифрове виду 3*24.Розв</a:t>
            </a:r>
            <a:r>
              <a:rPr lang="en-US" sz="4000" dirty="0" smtClean="0"/>
              <a:t>’</a:t>
            </a:r>
            <a:r>
              <a:rPr lang="ru-RU" sz="4000" dirty="0" err="1" smtClean="0"/>
              <a:t>язування</a:t>
            </a:r>
            <a:r>
              <a:rPr lang="ru-RU" sz="4000" dirty="0" smtClean="0"/>
              <a:t> задач</a:t>
            </a:r>
            <a:r>
              <a:rPr lang="en-US" sz="4000" dirty="0" smtClean="0"/>
              <a:t>”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1149</TotalTime>
  <Words>212</Words>
  <Application>Microsoft Office PowerPoint</Application>
  <PresentationFormat>Экран (4:3)</PresentationFormat>
  <Paragraphs>108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Поток</vt:lpstr>
      <vt:lpstr>Лист</vt:lpstr>
      <vt:lpstr>Урок-мандрівка з математики 3 клас</vt:lpstr>
      <vt:lpstr>Слайд 2</vt:lpstr>
      <vt:lpstr>Гасло уроку:</vt:lpstr>
      <vt:lpstr>Слайд 4</vt:lpstr>
      <vt:lpstr>Слайд 5</vt:lpstr>
      <vt:lpstr>Слайд 6</vt:lpstr>
      <vt:lpstr>Слайд 7</vt:lpstr>
      <vt:lpstr>Слайд 8</vt:lpstr>
      <vt:lpstr>Тема нашого уроку :</vt:lpstr>
      <vt:lpstr>Слайд 10</vt:lpstr>
      <vt:lpstr>Слайд 11</vt:lpstr>
      <vt:lpstr>Гра “3наки –втікачі”</vt:lpstr>
      <vt:lpstr>Перевірка:</vt:lpstr>
      <vt:lpstr>Слайд 14</vt:lpstr>
      <vt:lpstr>Слайд 15</vt:lpstr>
      <vt:lpstr>Слайд 16</vt:lpstr>
      <vt:lpstr>Слайд 17</vt:lpstr>
      <vt:lpstr>Слайд 18</vt:lpstr>
      <vt:lpstr>Задача</vt:lpstr>
      <vt:lpstr>Слайд 20</vt:lpstr>
      <vt:lpstr>Слайд 21</vt:lpstr>
      <vt:lpstr>Слайд 22</vt:lpstr>
      <vt:lpstr>Вправа “Незакінчене речення”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і Друзі</dc:title>
  <dc:creator>dw</dc:creator>
  <cp:lastModifiedBy>dw</cp:lastModifiedBy>
  <cp:revision>82</cp:revision>
  <dcterms:created xsi:type="dcterms:W3CDTF">2016-02-17T12:55:19Z</dcterms:created>
  <dcterms:modified xsi:type="dcterms:W3CDTF">2018-03-14T17:59:39Z</dcterms:modified>
</cp:coreProperties>
</file>