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90" r:id="rId4"/>
    <p:sldId id="332" r:id="rId5"/>
    <p:sldId id="317" r:id="rId6"/>
    <p:sldId id="334" r:id="rId7"/>
    <p:sldId id="337" r:id="rId8"/>
    <p:sldId id="286" r:id="rId9"/>
    <p:sldId id="271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ректор школи" initials="Дш" lastIdx="1" clrIdx="0">
    <p:extLst>
      <p:ext uri="{19B8F6BF-5375-455C-9EA6-DF929625EA0E}">
        <p15:presenceInfo xmlns:p15="http://schemas.microsoft.com/office/powerpoint/2012/main" userId="Директор школ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44C"/>
    <a:srgbClr val="0F3187"/>
    <a:srgbClr val="B2220A"/>
    <a:srgbClr val="5B8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1DF63-DCED-4E0F-86E8-74CFE75D57BF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3DAD-2236-400F-8EAB-3F72128893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42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D8F8-1E25-43AB-9034-6EC45E637E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1B95B2-A95D-D201-AFF1-7ED6EA4E3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E5C64-7C0A-9DE4-19D2-748CFB4E4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1816" y="320184"/>
            <a:ext cx="6188365" cy="2684892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F3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F2551F-6158-2508-10F5-164DBEA10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1816" y="3140224"/>
            <a:ext cx="6188365" cy="107155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B222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7A9DC-16CE-2F48-D411-F90ECBBD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517AB-C880-05F1-B457-35044364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65AED-40F6-2F0E-FB5A-BE748E8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B14D8-F247-41E0-D377-6BB8842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30AF41-2C56-404E-F13A-824A8887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E2EF0-B45A-BE32-57B6-B1347AAD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6F66E-C556-E3B8-7B31-0FD54123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E39993-4E2D-BBA4-D639-CB640F79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30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B065BA-F926-5FD0-5678-DF6BAD051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13FEBE-2FEA-66F0-637A-45BA94835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A7CE6-3990-98D5-3432-3042FAD3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ACD99-FA7A-EA70-8C22-2279E4CD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7D339-F955-C2BA-0A0A-7B9E519C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1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9B040-B387-1CAC-325D-18764E3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A5386-C660-E45B-44C4-43AB1595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3E344-205E-671F-AF2C-E1B5471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EE1867-8F8B-BFF3-CC0C-026B575F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12D5F-4C12-1F43-1F33-C9A65A38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85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8C02A-A011-1173-B82B-E54B0F7A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B7844-FAC2-9C7E-7FC9-0D472088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37676-FB92-8060-5879-C06AA16D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CDCDE-4F03-2AB2-2F25-32C144C1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0F9D81-62AE-6AA0-7125-BB15C5B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14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3D062-4425-9D60-8860-52D77889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1E99D-ADFD-F3BB-8C51-492941D09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7EF27E-A528-0BC6-27A5-DC9B594EE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DAC4A9-3E73-AD92-7B86-05A1A862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DA6579-D497-3F7E-E4C0-6DF21BBD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10233-4FE4-9507-8C5D-00E07611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0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E4343-2D39-2A67-F5CE-DAB69296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264FF-12C9-1576-6585-BD872E87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3080B-9435-C377-D8D2-9EF982CC6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C746C8-1D45-9982-DAC9-809C2177C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47FBD6-3F82-4ECD-55A4-21ABF61B5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60F596-5724-1000-BF04-1356D13D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3BF29E-1967-2D5B-F360-095290C6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E94024-10EB-8E88-A180-DEEE73E8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2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F7E27-131A-C1A8-7E9F-5D12D7A7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1BDBAA-B2A3-13F9-3EAD-FF8CC6F8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AFB9A4-76A8-0A34-E74D-9B691C5E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184BE3-03E7-060D-3855-36E671AB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89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C6ACB9-A759-9B7D-8A23-B7C1F124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54224-1FFB-E129-775C-5B80F84C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37E5B-B512-BA59-8077-98661598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4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5C690-56A1-B502-1BE4-91C1FF16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ECEB9-3575-7275-55A4-D5E4FA76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A71A8D-F1E6-5842-A870-DDCE63B96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8E596-85AF-62E4-B613-990663CC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EA5A0-15D6-3596-E59E-783FFADE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E598C-17E3-A727-DD78-E9AA793F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54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08C2F-0CAA-C674-6E6C-B1662325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513C53-054C-2F1E-26CA-8C8D73DA0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E5D19-1074-F7E1-9CAA-9AC3BE71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070542-28BA-C4AE-D59D-83DF59CD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747B3-E881-7CE4-EA4C-12CF3330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44392-C8A2-346F-B842-4696A1D7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57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A00F3D-1198-7FB6-6AD0-E1BE3356C1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74F1F-D43E-933E-020D-1AA065D0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365126"/>
            <a:ext cx="10515600" cy="41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AF68E-BFC0-624F-412A-19607A85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31973-D871-0356-AFEB-F078BEE8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D822-E1D6-4A37-BD16-9B04252F3360}" type="datetimeFigureOut">
              <a:rPr lang="ru-UA" smtClean="0"/>
              <a:t>12/09/2024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9EF2B-0101-C21C-E784-DB1DB6DAD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9B8C0-9231-7967-3808-B3180809E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5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mHpDAMVQKmk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youtu.be/mHpDAMVQKmk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mHpDAMVQKmk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HpDAMVQKmk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hyperlink" Target="https://youtu.be/mHpDAMVQKmk" TargetMode="External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HpDAMVQKmk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15.gif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0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HpDAMVQKmk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hyperlink" Target="https://youtu.be/mHpDAMVQKmk" TargetMode="External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png"/><Relationship Id="rId3" Type="http://schemas.openxmlformats.org/officeDocument/2006/relationships/image" Target="../media/image21.jpg"/><Relationship Id="rId7" Type="http://schemas.openxmlformats.org/officeDocument/2006/relationships/hyperlink" Target="https://youtu.be/mHpDAMVQKmk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9350CBA-0C80-4B10-A32D-17CAC449B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20" y="1173910"/>
            <a:ext cx="8474696" cy="3224678"/>
          </a:xfrm>
          <a:solidFill>
            <a:schemeClr val="accent4">
              <a:lumMod val="40000"/>
              <a:lumOff val="60000"/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t">
            <a:normAutofit/>
          </a:bodyPr>
          <a:lstStyle/>
          <a:p>
            <a:r>
              <a:rPr lang="uk-UA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Рівномірний рух матеріальної точки по колу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6137C3-2CED-4F5E-894C-2AD30BAF2D52}"/>
              </a:ext>
            </a:extLst>
          </p:cNvPr>
          <p:cNvSpPr/>
          <p:nvPr/>
        </p:nvSpPr>
        <p:spPr>
          <a:xfrm>
            <a:off x="11166307" y="103810"/>
            <a:ext cx="930442" cy="9304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C4429DFF-99A5-4486-9CD3-27DA2B3C7EE9}"/>
              </a:ext>
            </a:extLst>
          </p:cNvPr>
          <p:cNvGrpSpPr/>
          <p:nvPr/>
        </p:nvGrpSpPr>
        <p:grpSpPr>
          <a:xfrm>
            <a:off x="3671889" y="103810"/>
            <a:ext cx="6012581" cy="857013"/>
            <a:chOff x="6179419" y="6024791"/>
            <a:chExt cx="6012581" cy="8570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9142EC-50F5-4E29-9C8C-1589C6DC684E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>
              <a:hlinkClick r:id="rId2"/>
              <a:extLst>
                <a:ext uri="{FF2B5EF4-FFF2-40B4-BE49-F238E27FC236}">
                  <a16:creationId xmlns:a16="http://schemas.microsoft.com/office/drawing/2014/main" id="{B76D9281-49F4-404F-8485-9608E77A6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2" name="Picture 2" descr="НУШ і перші класи | Черкаська спеціалізована школа №3">
            <a:extLst>
              <a:ext uri="{FF2B5EF4-FFF2-40B4-BE49-F238E27FC236}">
                <a16:creationId xmlns:a16="http://schemas.microsoft.com/office/drawing/2014/main" id="{321A3BE2-5E28-45D6-867B-9C25DA4F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" y="0"/>
            <a:ext cx="1893805" cy="18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ілка: п’ятикутник 12">
            <a:extLst>
              <a:ext uri="{FF2B5EF4-FFF2-40B4-BE49-F238E27FC236}">
                <a16:creationId xmlns:a16="http://schemas.microsoft.com/office/drawing/2014/main" id="{E29E717D-27AD-4689-B97D-8020C5A53F53}"/>
              </a:ext>
            </a:extLst>
          </p:cNvPr>
          <p:cNvSpPr/>
          <p:nvPr/>
        </p:nvSpPr>
        <p:spPr>
          <a:xfrm>
            <a:off x="0" y="1893805"/>
            <a:ext cx="2117520" cy="565608"/>
          </a:xfrm>
          <a:prstGeom prst="homePlate">
            <a:avLst>
              <a:gd name="adj" fmla="val 3500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Урок 19</a:t>
            </a:r>
          </a:p>
        </p:txBody>
      </p:sp>
      <p:pic>
        <p:nvPicPr>
          <p:cNvPr id="9" name="Рисунок 8">
            <a:hlinkClick r:id="rId6"/>
            <a:extLst>
              <a:ext uri="{FF2B5EF4-FFF2-40B4-BE49-F238E27FC236}">
                <a16:creationId xmlns:a16="http://schemas.microsoft.com/office/drawing/2014/main" id="{B04E634E-AA1E-FF26-0B0F-DCA398FCC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87" y="5358253"/>
            <a:ext cx="4256294" cy="16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6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accel="42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1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117764" y="45956"/>
            <a:ext cx="11972636" cy="671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Спробуйте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уявити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лінію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вздовж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якої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рухаються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кабінки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оглядового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колеса.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Упевнені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легко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визначили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цією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лінією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є коло. Очевидно,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будь-яка точка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конструкції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оглядового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колеса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теж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рухається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вздовж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подібної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лінії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68549-3E6C-A395-29F9-28279DBDA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30169" r="30833" b="27004"/>
          <a:stretch/>
        </p:blipFill>
        <p:spPr>
          <a:xfrm>
            <a:off x="117764" y="895926"/>
            <a:ext cx="7763772" cy="44888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CE20A5-E16D-77F7-7A7A-B0A5FC3C1E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273" t="27744" r="11287" b="21482"/>
          <a:stretch/>
        </p:blipFill>
        <p:spPr>
          <a:xfrm>
            <a:off x="8248072" y="886689"/>
            <a:ext cx="3214255" cy="5584211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id="{B998628C-9954-714E-4356-53F870366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42" y="5785586"/>
            <a:ext cx="3065996" cy="11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E49CEF-C6E8-47B8-95BD-48917A8F1D8C}"/>
              </a:ext>
            </a:extLst>
          </p:cNvPr>
          <p:cNvSpPr txBox="1"/>
          <p:nvPr/>
        </p:nvSpPr>
        <p:spPr>
          <a:xfrm>
            <a:off x="1036676" y="524247"/>
            <a:ext cx="10891164" cy="771963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Рівномірний</a:t>
            </a:r>
            <a:r>
              <a:rPr lang="ru-RU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 </a:t>
            </a:r>
            <a:r>
              <a:rPr lang="ru-RU" sz="20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матеріальної</a:t>
            </a:r>
            <a:r>
              <a:rPr lang="ru-RU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точки по колу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криволінійний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рух, у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ході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точка,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рухаючись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коловою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траєкторією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 будь-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інтервали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проходить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однаковий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шлях.</a:t>
            </a:r>
            <a:endParaRPr lang="uk-UA" b="1" i="1" dirty="0"/>
          </a:p>
        </p:txBody>
      </p:sp>
      <p:pic>
        <p:nvPicPr>
          <p:cNvPr id="8" name="Picture 2" descr="Думающий человечек на прозрачном фоне - Zefirka.club фото и картинки">
            <a:extLst>
              <a:ext uri="{FF2B5EF4-FFF2-40B4-BE49-F238E27FC236}">
                <a16:creationId xmlns:a16="http://schemas.microsoft.com/office/drawing/2014/main" id="{11A20274-091F-4EA3-B793-023AD76A2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16652" b="2359"/>
          <a:stretch/>
        </p:blipFill>
        <p:spPr bwMode="auto">
          <a:xfrm>
            <a:off x="140273" y="45956"/>
            <a:ext cx="1112729" cy="14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146779-1AE2-7EA6-47FD-CB59198E43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3" t="33402" r="50000" b="16093"/>
          <a:stretch/>
        </p:blipFill>
        <p:spPr>
          <a:xfrm>
            <a:off x="1036676" y="1524000"/>
            <a:ext cx="2931498" cy="49968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98F28F-7DBB-ED9F-16DD-FECB6B7340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70" t="38249" r="10303" b="21885"/>
          <a:stretch/>
        </p:blipFill>
        <p:spPr>
          <a:xfrm>
            <a:off x="4204681" y="1524000"/>
            <a:ext cx="7723160" cy="4590473"/>
          </a:xfrm>
          <a:prstGeom prst="rect">
            <a:avLst/>
          </a:prstGeom>
        </p:spPr>
      </p:pic>
      <p:pic>
        <p:nvPicPr>
          <p:cNvPr id="11" name="Рисунок 10">
            <a:hlinkClick r:id="rId6"/>
            <a:extLst>
              <a:ext uri="{FF2B5EF4-FFF2-40B4-BE49-F238E27FC236}">
                <a16:creationId xmlns:a16="http://schemas.microsoft.com/office/drawing/2014/main" id="{F3DF745E-8443-3581-192C-021BF2101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42" y="5785586"/>
            <a:ext cx="3065996" cy="11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117764" y="45956"/>
            <a:ext cx="11972636" cy="968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рівномірним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рухом по колу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засвідчують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 є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періодичним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Характеристиками такого руху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слугують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частота. 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рівномірного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по колу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говорять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обертання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обертову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частоту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105BCC-3524-4354-83BD-53A396739753}"/>
              </a:ext>
            </a:extLst>
          </p:cNvPr>
          <p:cNvSpPr txBox="1"/>
          <p:nvPr/>
        </p:nvSpPr>
        <p:spPr>
          <a:xfrm>
            <a:off x="1183072" y="1188020"/>
            <a:ext cx="10891164" cy="771963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обертання</a:t>
            </a:r>
            <a:r>
              <a:rPr lang="ru-RU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фізична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величина, яка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дорівнює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часу, за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точка,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рівномірно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рухається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колу,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b="1" i="1" dirty="0"/>
          </a:p>
        </p:txBody>
      </p:sp>
      <p:pic>
        <p:nvPicPr>
          <p:cNvPr id="52" name="Picture 2" descr="Думающий человечек на прозрачном фоне - Zefirka.club фото и картинки">
            <a:extLst>
              <a:ext uri="{FF2B5EF4-FFF2-40B4-BE49-F238E27FC236}">
                <a16:creationId xmlns:a16="http://schemas.microsoft.com/office/drawing/2014/main" id="{0D75E4CD-6CED-4A9D-86C6-36B497227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16652" b="2359"/>
          <a:stretch/>
        </p:blipFill>
        <p:spPr bwMode="auto">
          <a:xfrm>
            <a:off x="117764" y="1014234"/>
            <a:ext cx="1112729" cy="14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1877EF7-9897-44CB-A1EB-88B0BE7B7140}"/>
              </a:ext>
            </a:extLst>
          </p:cNvPr>
          <p:cNvSpPr txBox="1"/>
          <p:nvPr/>
        </p:nvSpPr>
        <p:spPr>
          <a:xfrm>
            <a:off x="4558603" y="2375862"/>
            <a:ext cx="7287695" cy="736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обертання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позначають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символом 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Одиниця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періоду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обертання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СІ — секунда: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] = c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67DEF7D2-174D-D272-3C6B-D20905E25B1E}"/>
              </a:ext>
            </a:extLst>
          </p:cNvPr>
          <p:cNvGrpSpPr/>
          <p:nvPr/>
        </p:nvGrpSpPr>
        <p:grpSpPr>
          <a:xfrm>
            <a:off x="970564" y="1922882"/>
            <a:ext cx="3547918" cy="4979534"/>
            <a:chOff x="109682" y="1077196"/>
            <a:chExt cx="3547918" cy="4979534"/>
          </a:xfrm>
        </p:grpSpPr>
        <p:pic>
          <p:nvPicPr>
            <p:cNvPr id="10" name="Picture 4" descr="Буфер Обмена, Бумага, Выложенный">
              <a:extLst>
                <a:ext uri="{FF2B5EF4-FFF2-40B4-BE49-F238E27FC236}">
                  <a16:creationId xmlns:a16="http://schemas.microsoft.com/office/drawing/2014/main" id="{6A5B470E-5E29-AA9A-1B5E-43E911DBA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82" y="1077196"/>
              <a:ext cx="3547918" cy="4979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7ED0E97D-4AD9-53F6-1547-5A39790D0142}"/>
                </a:ext>
              </a:extLst>
            </p:cNvPr>
            <p:cNvSpPr/>
            <p:nvPr/>
          </p:nvSpPr>
          <p:spPr>
            <a:xfrm>
              <a:off x="1070577" y="1954602"/>
              <a:ext cx="18453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rgbClr val="7030A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naktoria" panose="02020602090805090A03" pitchFamily="18" charset="0"/>
                  <a:ea typeface="Anaktoria" panose="02020602090805090A03" pitchFamily="18" charset="0"/>
                </a:rPr>
                <a:t>Записничок</a:t>
              </a:r>
              <a:endParaRPr lang="uk-UA" sz="28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Anaktoria" panose="02020602090805090A03" pitchFamily="18" charset="0"/>
                <a:ea typeface="Anaktoria" panose="02020602090805090A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5DCFCABE-0363-C5E4-0033-C4A3CF84BE1A}"/>
                  </a:ext>
                </a:extLst>
              </p:cNvPr>
              <p:cNvSpPr/>
              <p:nvPr/>
            </p:nvSpPr>
            <p:spPr>
              <a:xfrm>
                <a:off x="2272890" y="3801079"/>
                <a:ext cx="1160206" cy="11120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8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</m:t>
                      </m:r>
                    </m:oMath>
                  </m:oMathPara>
                </a14:m>
                <a:endParaRPr lang="uk-UA" sz="8000" b="1" i="1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merican Captain Cyrillic" pitchFamily="2" charset="0"/>
                </a:endParaRPr>
              </a:p>
            </p:txBody>
          </p:sp>
        </mc:Choice>
        <mc:Fallback xmlns="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5DCFCABE-0363-C5E4-0033-C4A3CF84B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890" y="3801079"/>
                <a:ext cx="1160206" cy="111200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5DB35E41-2291-8E08-91A5-0C260473537A}"/>
              </a:ext>
            </a:extLst>
          </p:cNvPr>
          <p:cNvSpPr/>
          <p:nvPr/>
        </p:nvSpPr>
        <p:spPr>
          <a:xfrm>
            <a:off x="2220894" y="4872702"/>
            <a:ext cx="1264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Період</a:t>
            </a:r>
            <a:endParaRPr lang="uk-UA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6" name="Picture 2" descr="Запам'ятай та знайди картинку">
            <a:extLst>
              <a:ext uri="{FF2B5EF4-FFF2-40B4-BE49-F238E27FC236}">
                <a16:creationId xmlns:a16="http://schemas.microsoft.com/office/drawing/2014/main" id="{45735DDD-C341-D80C-670F-9A9162397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8" r="13688"/>
          <a:stretch/>
        </p:blipFill>
        <p:spPr bwMode="auto">
          <a:xfrm>
            <a:off x="5479377" y="2382935"/>
            <a:ext cx="2637103" cy="497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hlinkClick r:id="rId8"/>
            <a:extLst>
              <a:ext uri="{FF2B5EF4-FFF2-40B4-BE49-F238E27FC236}">
                <a16:creationId xmlns:a16="http://schemas.microsoft.com/office/drawing/2014/main" id="{0A4D4E7C-761A-9E17-28A3-7AF6F72E14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42" y="5785586"/>
            <a:ext cx="3065996" cy="11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53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C551C-B538-49D4-8AB3-03778755B0B9}"/>
              </a:ext>
            </a:extLst>
          </p:cNvPr>
          <p:cNvSpPr txBox="1"/>
          <p:nvPr/>
        </p:nvSpPr>
        <p:spPr>
          <a:xfrm>
            <a:off x="117764" y="45956"/>
            <a:ext cx="11972636" cy="671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обертання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точок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ножа блендера становить 5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обертання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T,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підрахувати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обертів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здійснених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час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t,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скористатися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формулою: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CAE454-4673-4A13-8E8B-E6BB41ECFE2F}"/>
                  </a:ext>
                </a:extLst>
              </p:cNvPr>
              <p:cNvSpPr txBox="1"/>
              <p:nvPr/>
            </p:nvSpPr>
            <p:spPr>
              <a:xfrm>
                <a:off x="5218463" y="745050"/>
                <a:ext cx="1532471" cy="100578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Т= </m:t>
                      </m:r>
                      <m:f>
                        <m:fPr>
                          <m:ctrlPr>
                            <a:rPr lang="uk-U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CAE454-4673-4A13-8E8B-E6BB41ECF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63" y="745050"/>
                <a:ext cx="1532471" cy="1005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Нож блендера Braun MQ 735 SAUCE в чашу 500мл">
            <a:extLst>
              <a:ext uri="{FF2B5EF4-FFF2-40B4-BE49-F238E27FC236}">
                <a16:creationId xmlns:a16="http://schemas.microsoft.com/office/drawing/2014/main" id="{5D9CF82C-AECA-0C64-DEE5-04D34F49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9" y="1399886"/>
            <a:ext cx="4058227" cy="40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ож блендера Braun HB901AI в чашу 500мл">
            <a:extLst>
              <a:ext uri="{FF2B5EF4-FFF2-40B4-BE49-F238E27FC236}">
                <a16:creationId xmlns:a16="http://schemas.microsoft.com/office/drawing/2014/main" id="{607518A8-E4FA-9F2C-B08F-96F609E6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25" y="1399886"/>
            <a:ext cx="4058227" cy="40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ож для блендера Bosch - купить недорого на Prom.ua: цены, акции и отзывы |  Украина, Киев">
            <a:extLst>
              <a:ext uri="{FF2B5EF4-FFF2-40B4-BE49-F238E27FC236}">
                <a16:creationId xmlns:a16="http://schemas.microsoft.com/office/drawing/2014/main" id="{49FD8705-2634-9104-CCD8-0D76943BD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19"/>
          <a:stretch/>
        </p:blipFill>
        <p:spPr bwMode="auto">
          <a:xfrm>
            <a:off x="4419987" y="4411945"/>
            <a:ext cx="3187520" cy="19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rId11"/>
            <a:extLst>
              <a:ext uri="{FF2B5EF4-FFF2-40B4-BE49-F238E27FC236}">
                <a16:creationId xmlns:a16="http://schemas.microsoft.com/office/drawing/2014/main" id="{A35A62C7-4738-A899-D08C-791A4D1993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42" y="5785586"/>
            <a:ext cx="3065996" cy="11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C551C-B538-49D4-8AB3-03778755B0B9}"/>
              </a:ext>
            </a:extLst>
          </p:cNvPr>
          <p:cNvSpPr txBox="1"/>
          <p:nvPr/>
        </p:nvSpPr>
        <p:spPr>
          <a:xfrm>
            <a:off x="117764" y="45956"/>
            <a:ext cx="11972636" cy="375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Зазначаючи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пристроїв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обертання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обертову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частоту</a:t>
            </a:r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D608B-4F98-4D9A-AAE2-A7C6D2D30B3C}"/>
              </a:ext>
            </a:extLst>
          </p:cNvPr>
          <p:cNvSpPr txBox="1"/>
          <p:nvPr/>
        </p:nvSpPr>
        <p:spPr>
          <a:xfrm>
            <a:off x="1746091" y="1442311"/>
            <a:ext cx="7260257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Обертову</a:t>
            </a:r>
            <a:r>
              <a:rPr lang="ru-RU" b="1" dirty="0"/>
              <a:t> частоту </a:t>
            </a:r>
            <a:r>
              <a:rPr lang="ru-RU" b="1" dirty="0" err="1"/>
              <a:t>позначають</a:t>
            </a:r>
            <a:r>
              <a:rPr lang="ru-RU" b="1" dirty="0"/>
              <a:t> символом </a:t>
            </a:r>
            <a:r>
              <a:rPr lang="ru-RU" sz="2000" b="1" dirty="0">
                <a:solidFill>
                  <a:srgbClr val="FF0000"/>
                </a:solidFill>
              </a:rPr>
              <a:t>n</a:t>
            </a:r>
            <a:r>
              <a:rPr lang="ru-RU" b="1" dirty="0"/>
              <a:t> і </a:t>
            </a:r>
            <a:r>
              <a:rPr lang="ru-RU" b="1" dirty="0" err="1"/>
              <a:t>визначають</a:t>
            </a:r>
            <a:r>
              <a:rPr lang="ru-RU" b="1" dirty="0"/>
              <a:t> за формулою:</a:t>
            </a:r>
          </a:p>
          <a:p>
            <a:r>
              <a:rPr lang="ru-RU" b="1" dirty="0"/>
              <a:t>де t — час </a:t>
            </a:r>
            <a:r>
              <a:rPr lang="ru-RU" b="1" dirty="0" err="1"/>
              <a:t>обертання</a:t>
            </a:r>
            <a:r>
              <a:rPr lang="ru-RU" b="1" dirty="0"/>
              <a:t>; N —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обертів</a:t>
            </a:r>
            <a:r>
              <a:rPr lang="ru-RU" b="1" dirty="0"/>
              <a:t>, </a:t>
            </a:r>
            <a:r>
              <a:rPr lang="ru-RU" b="1" dirty="0" err="1"/>
              <a:t>здійснених</a:t>
            </a:r>
            <a:r>
              <a:rPr lang="ru-RU" b="1" dirty="0"/>
              <a:t> за </a:t>
            </a:r>
            <a:r>
              <a:rPr lang="ru-RU" b="1" dirty="0" err="1"/>
              <a:t>цей</a:t>
            </a:r>
            <a:r>
              <a:rPr lang="ru-RU" b="1" dirty="0"/>
              <a:t> час.</a:t>
            </a:r>
            <a:endParaRPr lang="uk-U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C72A6-2DBA-4626-92FD-0A6B139643B8}"/>
              </a:ext>
            </a:extLst>
          </p:cNvPr>
          <p:cNvSpPr txBox="1"/>
          <p:nvPr/>
        </p:nvSpPr>
        <p:spPr>
          <a:xfrm>
            <a:off x="1108661" y="880134"/>
            <a:ext cx="10891164" cy="426717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Обертова</a:t>
            </a:r>
            <a:r>
              <a:rPr lang="ru-RU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частота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фізична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величина, яка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дорівнює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обертів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одиницю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часу.</a:t>
            </a:r>
            <a:endParaRPr lang="uk-UA" b="1" i="1" dirty="0"/>
          </a:p>
        </p:txBody>
      </p:sp>
      <p:pic>
        <p:nvPicPr>
          <p:cNvPr id="9" name="Picture 2" descr="Думающий человечек на прозрачном фоне - Zefirka.club фото и картинки">
            <a:extLst>
              <a:ext uri="{FF2B5EF4-FFF2-40B4-BE49-F238E27FC236}">
                <a16:creationId xmlns:a16="http://schemas.microsoft.com/office/drawing/2014/main" id="{22C015F7-2298-4DC5-BFF0-F3B6B88D1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16652" b="2359"/>
          <a:stretch/>
        </p:blipFill>
        <p:spPr bwMode="auto">
          <a:xfrm>
            <a:off x="163097" y="421508"/>
            <a:ext cx="1112729" cy="14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DD4BDA-A8CB-41E6-9807-46EB199B3499}"/>
                  </a:ext>
                </a:extLst>
              </p:cNvPr>
              <p:cNvSpPr txBox="1"/>
              <p:nvPr/>
            </p:nvSpPr>
            <p:spPr>
              <a:xfrm>
                <a:off x="9122991" y="1470448"/>
                <a:ext cx="1556516" cy="103720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uk-U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sz="36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DD4BDA-A8CB-41E6-9807-46EB199B3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991" y="1470448"/>
                <a:ext cx="1556516" cy="1037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CB917579-968F-4918-B84B-C752C5BC242F}"/>
              </a:ext>
            </a:extLst>
          </p:cNvPr>
          <p:cNvSpPr/>
          <p:nvPr/>
        </p:nvSpPr>
        <p:spPr>
          <a:xfrm>
            <a:off x="5867153" y="2872996"/>
            <a:ext cx="1160206" cy="1112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</a:t>
            </a:r>
            <a:endParaRPr lang="uk-UA" sz="8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E78C7A5-B4E6-409A-9E91-7DF43D3465DD}"/>
              </a:ext>
            </a:extLst>
          </p:cNvPr>
          <p:cNvSpPr/>
          <p:nvPr/>
        </p:nvSpPr>
        <p:spPr>
          <a:xfrm>
            <a:off x="5220381" y="3792358"/>
            <a:ext cx="2453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Частота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FDC23-14A8-43D4-AFFA-C0EED2A0E32B}"/>
              </a:ext>
            </a:extLst>
          </p:cNvPr>
          <p:cNvSpPr txBox="1"/>
          <p:nvPr/>
        </p:nvSpPr>
        <p:spPr>
          <a:xfrm>
            <a:off x="2649859" y="2226213"/>
            <a:ext cx="54527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Одиниця</a:t>
            </a:r>
            <a:r>
              <a:rPr lang="ru-RU" b="1" dirty="0"/>
              <a:t> </a:t>
            </a:r>
            <a:r>
              <a:rPr lang="ru-RU" b="1" dirty="0" err="1"/>
              <a:t>обертової</a:t>
            </a:r>
            <a:r>
              <a:rPr lang="ru-RU" b="1" dirty="0"/>
              <a:t> </a:t>
            </a:r>
            <a:r>
              <a:rPr lang="ru-RU" b="1" dirty="0" err="1"/>
              <a:t>частоти</a:t>
            </a:r>
            <a:r>
              <a:rPr lang="ru-RU" b="1" dirty="0"/>
              <a:t> в СІ — </a:t>
            </a:r>
            <a:r>
              <a:rPr lang="ru-RU" b="1" dirty="0" err="1"/>
              <a:t>оберт</a:t>
            </a:r>
            <a:r>
              <a:rPr lang="ru-RU" b="1" dirty="0"/>
              <a:t> за секунду:</a:t>
            </a:r>
            <a:endParaRPr lang="uk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9394D-EFC6-4A8A-901A-B94C8C5D88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76" t="41893" r="27759" b="44701"/>
          <a:stretch/>
        </p:blipFill>
        <p:spPr>
          <a:xfrm>
            <a:off x="8867054" y="3065641"/>
            <a:ext cx="2068389" cy="919362"/>
          </a:xfrm>
          <a:prstGeom prst="rect">
            <a:avLst/>
          </a:prstGeom>
        </p:spPr>
      </p:pic>
      <p:pic>
        <p:nvPicPr>
          <p:cNvPr id="2052" name="Picture 4" descr="Гифки вентиляторов - 130 анимированных картинок">
            <a:extLst>
              <a:ext uri="{FF2B5EF4-FFF2-40B4-BE49-F238E27FC236}">
                <a16:creationId xmlns:a16="http://schemas.microsoft.com/office/drawing/2014/main" id="{FF7FE69F-6042-4699-E2CB-DAE257B50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t="15223" r="22495" b="18309"/>
          <a:stretch/>
        </p:blipFill>
        <p:spPr bwMode="auto">
          <a:xfrm>
            <a:off x="719461" y="2461913"/>
            <a:ext cx="3104394" cy="37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hlinkClick r:id="rId8"/>
            <a:extLst>
              <a:ext uri="{FF2B5EF4-FFF2-40B4-BE49-F238E27FC236}">
                <a16:creationId xmlns:a16="http://schemas.microsoft.com/office/drawing/2014/main" id="{8A71C6FE-CD06-872C-5BB5-7C49125C79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42" y="5785586"/>
            <a:ext cx="3065996" cy="11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C551C-B538-49D4-8AB3-03778755B0B9}"/>
              </a:ext>
            </a:extLst>
          </p:cNvPr>
          <p:cNvSpPr txBox="1"/>
          <p:nvPr/>
        </p:nvSpPr>
        <p:spPr>
          <a:xfrm>
            <a:off x="117764" y="45956"/>
            <a:ext cx="11972636" cy="671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Знаючи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 і час, за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подолано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отримуємо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формулу для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розрахунку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швидкості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рівномірного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по колу: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751F5-087E-4212-ADFE-E0EDF84CE312}"/>
                  </a:ext>
                </a:extLst>
              </p:cNvPr>
              <p:cNvSpPr txBox="1"/>
              <p:nvPr/>
            </p:nvSpPr>
            <p:spPr>
              <a:xfrm>
                <a:off x="4461975" y="820911"/>
                <a:ext cx="2919069" cy="105227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uk-U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uk-UA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sz="3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6751F5-087E-4212-ADFE-E0EDF84CE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75" y="820911"/>
                <a:ext cx="2919069" cy="1052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39F62AB-0BAC-403D-AD04-2FC02C11581D}"/>
              </a:ext>
            </a:extLst>
          </p:cNvPr>
          <p:cNvSpPr txBox="1"/>
          <p:nvPr/>
        </p:nvSpPr>
        <p:spPr>
          <a:xfrm>
            <a:off x="109682" y="2071401"/>
            <a:ext cx="11972636" cy="671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цю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ідеться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говорять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польоту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штучних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супутників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визначають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кружляє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каруселі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0C9E69-F3EF-88A0-B5D9-491D0174E3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597" t="48350" r="21515" b="15825"/>
          <a:stretch/>
        </p:blipFill>
        <p:spPr>
          <a:xfrm>
            <a:off x="2088229" y="2840066"/>
            <a:ext cx="7730026" cy="3718831"/>
          </a:xfrm>
          <a:prstGeom prst="rect">
            <a:avLst/>
          </a:prstGeom>
        </p:spPr>
      </p:pic>
      <p:pic>
        <p:nvPicPr>
          <p:cNvPr id="9" name="Рисунок 8">
            <a:hlinkClick r:id="rId8"/>
            <a:extLst>
              <a:ext uri="{FF2B5EF4-FFF2-40B4-BE49-F238E27FC236}">
                <a16:creationId xmlns:a16="http://schemas.microsoft.com/office/drawing/2014/main" id="{B714ABF9-5D5C-DADD-2EA5-9009649607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42" y="5785586"/>
            <a:ext cx="3065996" cy="11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7D915-3F2D-A223-052C-82209BCB3F63}"/>
              </a:ext>
            </a:extLst>
          </p:cNvPr>
          <p:cNvSpPr txBox="1"/>
          <p:nvPr/>
        </p:nvSpPr>
        <p:spPr>
          <a:xfrm>
            <a:off x="265164" y="2237239"/>
            <a:ext cx="1174458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i="1" dirty="0"/>
              <a:t>На </a:t>
            </a:r>
            <a:r>
              <a:rPr lang="ru-RU" sz="2000" b="1" i="1" dirty="0" err="1"/>
              <a:t>лопаті</a:t>
            </a:r>
            <a:r>
              <a:rPr lang="ru-RU" sz="2000" b="1" i="1" dirty="0"/>
              <a:t> вентилятора є </a:t>
            </a:r>
            <a:r>
              <a:rPr lang="ru-RU" sz="2000" b="1" i="1" dirty="0" err="1"/>
              <a:t>наліпка</a:t>
            </a:r>
            <a:r>
              <a:rPr lang="ru-RU" sz="2000" b="1" i="1" dirty="0"/>
              <a:t> </a:t>
            </a:r>
            <a:r>
              <a:rPr lang="ru-RU" sz="2000" b="1" i="1" dirty="0" err="1"/>
              <a:t>зі</a:t>
            </a:r>
            <a:r>
              <a:rPr lang="ru-RU" sz="2000" b="1" i="1" dirty="0"/>
              <a:t> смайликом. </a:t>
            </a:r>
            <a:r>
              <a:rPr lang="ru-RU" sz="2000" b="1" i="1" dirty="0" err="1"/>
              <a:t>Із</a:t>
            </a:r>
            <a:r>
              <a:rPr lang="ru-RU" sz="2000" b="1" i="1" dirty="0"/>
              <a:t> </a:t>
            </a:r>
            <a:r>
              <a:rPr lang="ru-RU" sz="2000" b="1" i="1" dirty="0" err="1"/>
              <a:t>якою</a:t>
            </a:r>
            <a:r>
              <a:rPr lang="ru-RU" sz="2000" b="1" i="1" dirty="0"/>
              <a:t> частотою </a:t>
            </a:r>
            <a:r>
              <a:rPr lang="ru-RU" sz="2000" b="1" i="1" dirty="0" err="1"/>
              <a:t>обертається</a:t>
            </a:r>
            <a:r>
              <a:rPr lang="ru-RU" sz="2000" b="1" i="1" dirty="0"/>
              <a:t> смайлик, </a:t>
            </a:r>
            <a:r>
              <a:rPr lang="ru-RU" sz="2000" b="1" i="1" dirty="0" err="1"/>
              <a:t>якщо</a:t>
            </a:r>
            <a:r>
              <a:rPr lang="ru-RU" sz="2000" b="1" i="1" dirty="0"/>
              <a:t> </a:t>
            </a:r>
            <a:r>
              <a:rPr lang="ru-RU" sz="2000" b="1" i="1" dirty="0" err="1"/>
              <a:t>лопаті</a:t>
            </a:r>
            <a:r>
              <a:rPr lang="ru-RU" sz="2000" b="1" i="1" dirty="0"/>
              <a:t> вентилятора </a:t>
            </a:r>
            <a:r>
              <a:rPr lang="ru-RU" sz="2000" b="1" i="1" dirty="0" err="1"/>
              <a:t>здійснюють</a:t>
            </a:r>
            <a:r>
              <a:rPr lang="ru-RU" sz="2000" b="1" i="1" dirty="0"/>
              <a:t> один </a:t>
            </a:r>
            <a:r>
              <a:rPr lang="ru-RU" sz="2000" b="1" i="1" dirty="0" err="1"/>
              <a:t>оберт</a:t>
            </a:r>
            <a:r>
              <a:rPr lang="ru-RU" sz="2000" b="1" i="1" dirty="0"/>
              <a:t> за 0,2 с?</a:t>
            </a:r>
            <a:endParaRPr lang="uk-UA" sz="2000" b="1" i="1" dirty="0"/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5EDBB9B5-103C-44F5-9F09-B345404B1482}"/>
              </a:ext>
            </a:extLst>
          </p:cNvPr>
          <p:cNvGrpSpPr/>
          <p:nvPr/>
        </p:nvGrpSpPr>
        <p:grpSpPr>
          <a:xfrm>
            <a:off x="3208943" y="-497311"/>
            <a:ext cx="5520278" cy="2678838"/>
            <a:chOff x="3699137" y="-582152"/>
            <a:chExt cx="5520278" cy="2678838"/>
          </a:xfrm>
        </p:grpSpPr>
        <p:pic>
          <p:nvPicPr>
            <p:cNvPr id="3076" name="Picture 4" descr="Premium Vector | Hanging wooden frame with golden chain signboard in  cartoon style">
              <a:extLst>
                <a:ext uri="{FF2B5EF4-FFF2-40B4-BE49-F238E27FC236}">
                  <a16:creationId xmlns:a16="http://schemas.microsoft.com/office/drawing/2014/main" id="{30FF1F3E-3967-4A4E-AA8E-EF64D7858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37" y="-582152"/>
              <a:ext cx="5520278" cy="2678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0CCB26-8783-43A6-9EF8-755B46063B3F}"/>
                </a:ext>
              </a:extLst>
            </p:cNvPr>
            <p:cNvSpPr txBox="1"/>
            <p:nvPr/>
          </p:nvSpPr>
          <p:spPr>
            <a:xfrm rot="196751">
              <a:off x="4502140" y="995086"/>
              <a:ext cx="3914272" cy="584775"/>
            </a:xfrm>
            <a:custGeom>
              <a:avLst/>
              <a:gdLst>
                <a:gd name="connsiteX0" fmla="*/ 0 w 2297908"/>
                <a:gd name="connsiteY0" fmla="*/ 0 h 646331"/>
                <a:gd name="connsiteX1" fmla="*/ 2297908 w 2297908"/>
                <a:gd name="connsiteY1" fmla="*/ 0 h 646331"/>
                <a:gd name="connsiteX2" fmla="*/ 2297908 w 2297908"/>
                <a:gd name="connsiteY2" fmla="*/ 646331 h 646331"/>
                <a:gd name="connsiteX3" fmla="*/ 0 w 2297908"/>
                <a:gd name="connsiteY3" fmla="*/ 646331 h 646331"/>
                <a:gd name="connsiteX4" fmla="*/ 0 w 2297908"/>
                <a:gd name="connsiteY4" fmla="*/ 0 h 646331"/>
                <a:gd name="connsiteX0" fmla="*/ 0 w 2297908"/>
                <a:gd name="connsiteY0" fmla="*/ 0 h 646331"/>
                <a:gd name="connsiteX1" fmla="*/ 2297908 w 2297908"/>
                <a:gd name="connsiteY1" fmla="*/ 0 h 646331"/>
                <a:gd name="connsiteX2" fmla="*/ 2294731 w 2297908"/>
                <a:gd name="connsiteY2" fmla="*/ 280572 h 646331"/>
                <a:gd name="connsiteX3" fmla="*/ 2297908 w 2297908"/>
                <a:gd name="connsiteY3" fmla="*/ 646331 h 646331"/>
                <a:gd name="connsiteX4" fmla="*/ 0 w 2297908"/>
                <a:gd name="connsiteY4" fmla="*/ 646331 h 646331"/>
                <a:gd name="connsiteX5" fmla="*/ 0 w 2297908"/>
                <a:gd name="connsiteY5" fmla="*/ 0 h 646331"/>
                <a:gd name="connsiteX0" fmla="*/ 0 w 2391251"/>
                <a:gd name="connsiteY0" fmla="*/ 0 h 646331"/>
                <a:gd name="connsiteX1" fmla="*/ 2297908 w 2391251"/>
                <a:gd name="connsiteY1" fmla="*/ 0 h 646331"/>
                <a:gd name="connsiteX2" fmla="*/ 2391251 w 2391251"/>
                <a:gd name="connsiteY2" fmla="*/ 168812 h 646331"/>
                <a:gd name="connsiteX3" fmla="*/ 2297908 w 2391251"/>
                <a:gd name="connsiteY3" fmla="*/ 646331 h 646331"/>
                <a:gd name="connsiteX4" fmla="*/ 0 w 2391251"/>
                <a:gd name="connsiteY4" fmla="*/ 646331 h 646331"/>
                <a:gd name="connsiteX5" fmla="*/ 0 w 2391251"/>
                <a:gd name="connsiteY5" fmla="*/ 0 h 646331"/>
                <a:gd name="connsiteX0" fmla="*/ 1429 w 2392680"/>
                <a:gd name="connsiteY0" fmla="*/ 0 h 646331"/>
                <a:gd name="connsiteX1" fmla="*/ 2299337 w 2392680"/>
                <a:gd name="connsiteY1" fmla="*/ 0 h 646331"/>
                <a:gd name="connsiteX2" fmla="*/ 2392680 w 2392680"/>
                <a:gd name="connsiteY2" fmla="*/ 168812 h 646331"/>
                <a:gd name="connsiteX3" fmla="*/ 2299337 w 2392680"/>
                <a:gd name="connsiteY3" fmla="*/ 646331 h 646331"/>
                <a:gd name="connsiteX4" fmla="*/ 1429 w 2392680"/>
                <a:gd name="connsiteY4" fmla="*/ 646331 h 646331"/>
                <a:gd name="connsiteX5" fmla="*/ 0 w 2392680"/>
                <a:gd name="connsiteY5" fmla="*/ 214532 h 646331"/>
                <a:gd name="connsiteX6" fmla="*/ 1429 w 2392680"/>
                <a:gd name="connsiteY6" fmla="*/ 0 h 646331"/>
                <a:gd name="connsiteX0" fmla="*/ 108109 w 2499360"/>
                <a:gd name="connsiteY0" fmla="*/ 0 h 646331"/>
                <a:gd name="connsiteX1" fmla="*/ 2406017 w 2499360"/>
                <a:gd name="connsiteY1" fmla="*/ 0 h 646331"/>
                <a:gd name="connsiteX2" fmla="*/ 2499360 w 2499360"/>
                <a:gd name="connsiteY2" fmla="*/ 168812 h 646331"/>
                <a:gd name="connsiteX3" fmla="*/ 2406017 w 2499360"/>
                <a:gd name="connsiteY3" fmla="*/ 646331 h 646331"/>
                <a:gd name="connsiteX4" fmla="*/ 108109 w 2499360"/>
                <a:gd name="connsiteY4" fmla="*/ 646331 h 646331"/>
                <a:gd name="connsiteX5" fmla="*/ 0 w 2499360"/>
                <a:gd name="connsiteY5" fmla="*/ 178972 h 646331"/>
                <a:gd name="connsiteX6" fmla="*/ 108109 w 2499360"/>
                <a:gd name="connsiteY6" fmla="*/ 0 h 646331"/>
                <a:gd name="connsiteX0" fmla="*/ 108109 w 2499360"/>
                <a:gd name="connsiteY0" fmla="*/ 0 h 646331"/>
                <a:gd name="connsiteX1" fmla="*/ 2406017 w 2499360"/>
                <a:gd name="connsiteY1" fmla="*/ 0 h 646331"/>
                <a:gd name="connsiteX2" fmla="*/ 2499360 w 2499360"/>
                <a:gd name="connsiteY2" fmla="*/ 168812 h 646331"/>
                <a:gd name="connsiteX3" fmla="*/ 2406017 w 2499360"/>
                <a:gd name="connsiteY3" fmla="*/ 646331 h 646331"/>
                <a:gd name="connsiteX4" fmla="*/ 108109 w 2499360"/>
                <a:gd name="connsiteY4" fmla="*/ 646331 h 646331"/>
                <a:gd name="connsiteX5" fmla="*/ 0 w 2499360"/>
                <a:gd name="connsiteY5" fmla="*/ 178972 h 646331"/>
                <a:gd name="connsiteX6" fmla="*/ 108109 w 2499360"/>
                <a:gd name="connsiteY6" fmla="*/ 0 h 646331"/>
                <a:gd name="connsiteX0" fmla="*/ 108109 w 2499360"/>
                <a:gd name="connsiteY0" fmla="*/ 0 h 646331"/>
                <a:gd name="connsiteX1" fmla="*/ 2406017 w 2499360"/>
                <a:gd name="connsiteY1" fmla="*/ 0 h 646331"/>
                <a:gd name="connsiteX2" fmla="*/ 2499360 w 2499360"/>
                <a:gd name="connsiteY2" fmla="*/ 168812 h 646331"/>
                <a:gd name="connsiteX3" fmla="*/ 2406017 w 2499360"/>
                <a:gd name="connsiteY3" fmla="*/ 646331 h 646331"/>
                <a:gd name="connsiteX4" fmla="*/ 108109 w 2499360"/>
                <a:gd name="connsiteY4" fmla="*/ 646331 h 646331"/>
                <a:gd name="connsiteX5" fmla="*/ 0 w 2499360"/>
                <a:gd name="connsiteY5" fmla="*/ 178972 h 646331"/>
                <a:gd name="connsiteX6" fmla="*/ 108109 w 2499360"/>
                <a:gd name="connsiteY6" fmla="*/ 0 h 646331"/>
                <a:gd name="connsiteX0" fmla="*/ 108109 w 2499360"/>
                <a:gd name="connsiteY0" fmla="*/ 0 h 646331"/>
                <a:gd name="connsiteX1" fmla="*/ 2406017 w 2499360"/>
                <a:gd name="connsiteY1" fmla="*/ 0 h 646331"/>
                <a:gd name="connsiteX2" fmla="*/ 2499360 w 2499360"/>
                <a:gd name="connsiteY2" fmla="*/ 168812 h 646331"/>
                <a:gd name="connsiteX3" fmla="*/ 2392680 w 2499360"/>
                <a:gd name="connsiteY3" fmla="*/ 377092 h 646331"/>
                <a:gd name="connsiteX4" fmla="*/ 2406017 w 2499360"/>
                <a:gd name="connsiteY4" fmla="*/ 646331 h 646331"/>
                <a:gd name="connsiteX5" fmla="*/ 108109 w 2499360"/>
                <a:gd name="connsiteY5" fmla="*/ 646331 h 646331"/>
                <a:gd name="connsiteX6" fmla="*/ 0 w 2499360"/>
                <a:gd name="connsiteY6" fmla="*/ 178972 h 646331"/>
                <a:gd name="connsiteX7" fmla="*/ 108109 w 2499360"/>
                <a:gd name="connsiteY7" fmla="*/ 0 h 646331"/>
                <a:gd name="connsiteX0" fmla="*/ 62389 w 2453640"/>
                <a:gd name="connsiteY0" fmla="*/ 0 h 646331"/>
                <a:gd name="connsiteX1" fmla="*/ 2360297 w 2453640"/>
                <a:gd name="connsiteY1" fmla="*/ 0 h 646331"/>
                <a:gd name="connsiteX2" fmla="*/ 2453640 w 2453640"/>
                <a:gd name="connsiteY2" fmla="*/ 168812 h 646331"/>
                <a:gd name="connsiteX3" fmla="*/ 2346960 w 2453640"/>
                <a:gd name="connsiteY3" fmla="*/ 377092 h 646331"/>
                <a:gd name="connsiteX4" fmla="*/ 2360297 w 2453640"/>
                <a:gd name="connsiteY4" fmla="*/ 646331 h 646331"/>
                <a:gd name="connsiteX5" fmla="*/ 62389 w 2453640"/>
                <a:gd name="connsiteY5" fmla="*/ 646331 h 646331"/>
                <a:gd name="connsiteX6" fmla="*/ 0 w 2453640"/>
                <a:gd name="connsiteY6" fmla="*/ 275492 h 646331"/>
                <a:gd name="connsiteX7" fmla="*/ 62389 w 2453640"/>
                <a:gd name="connsiteY7" fmla="*/ 0 h 646331"/>
                <a:gd name="connsiteX0" fmla="*/ 62389 w 2492377"/>
                <a:gd name="connsiteY0" fmla="*/ 0 h 646331"/>
                <a:gd name="connsiteX1" fmla="*/ 2360297 w 2492377"/>
                <a:gd name="connsiteY1" fmla="*/ 0 h 646331"/>
                <a:gd name="connsiteX2" fmla="*/ 2453640 w 2492377"/>
                <a:gd name="connsiteY2" fmla="*/ 168812 h 646331"/>
                <a:gd name="connsiteX3" fmla="*/ 2346960 w 2492377"/>
                <a:gd name="connsiteY3" fmla="*/ 377092 h 646331"/>
                <a:gd name="connsiteX4" fmla="*/ 2492377 w 2492377"/>
                <a:gd name="connsiteY4" fmla="*/ 641251 h 646331"/>
                <a:gd name="connsiteX5" fmla="*/ 62389 w 2492377"/>
                <a:gd name="connsiteY5" fmla="*/ 646331 h 646331"/>
                <a:gd name="connsiteX6" fmla="*/ 0 w 2492377"/>
                <a:gd name="connsiteY6" fmla="*/ 275492 h 646331"/>
                <a:gd name="connsiteX7" fmla="*/ 62389 w 2492377"/>
                <a:gd name="connsiteY7" fmla="*/ 0 h 646331"/>
                <a:gd name="connsiteX0" fmla="*/ 62389 w 2492377"/>
                <a:gd name="connsiteY0" fmla="*/ 0 h 646331"/>
                <a:gd name="connsiteX1" fmla="*/ 2360297 w 2492377"/>
                <a:gd name="connsiteY1" fmla="*/ 0 h 646331"/>
                <a:gd name="connsiteX2" fmla="*/ 2453640 w 2492377"/>
                <a:gd name="connsiteY2" fmla="*/ 168812 h 646331"/>
                <a:gd name="connsiteX3" fmla="*/ 2372360 w 2492377"/>
                <a:gd name="connsiteY3" fmla="*/ 438052 h 646331"/>
                <a:gd name="connsiteX4" fmla="*/ 2492377 w 2492377"/>
                <a:gd name="connsiteY4" fmla="*/ 641251 h 646331"/>
                <a:gd name="connsiteX5" fmla="*/ 62389 w 2492377"/>
                <a:gd name="connsiteY5" fmla="*/ 646331 h 646331"/>
                <a:gd name="connsiteX6" fmla="*/ 0 w 2492377"/>
                <a:gd name="connsiteY6" fmla="*/ 275492 h 646331"/>
                <a:gd name="connsiteX7" fmla="*/ 62389 w 2492377"/>
                <a:gd name="connsiteY7" fmla="*/ 0 h 646331"/>
                <a:gd name="connsiteX0" fmla="*/ 62389 w 2492377"/>
                <a:gd name="connsiteY0" fmla="*/ 0 h 646331"/>
                <a:gd name="connsiteX1" fmla="*/ 2360297 w 2492377"/>
                <a:gd name="connsiteY1" fmla="*/ 0 h 646331"/>
                <a:gd name="connsiteX2" fmla="*/ 2453640 w 2492377"/>
                <a:gd name="connsiteY2" fmla="*/ 168812 h 646331"/>
                <a:gd name="connsiteX3" fmla="*/ 2372360 w 2492377"/>
                <a:gd name="connsiteY3" fmla="*/ 438052 h 646331"/>
                <a:gd name="connsiteX4" fmla="*/ 2492377 w 2492377"/>
                <a:gd name="connsiteY4" fmla="*/ 641251 h 646331"/>
                <a:gd name="connsiteX5" fmla="*/ 62389 w 2492377"/>
                <a:gd name="connsiteY5" fmla="*/ 646331 h 646331"/>
                <a:gd name="connsiteX6" fmla="*/ 0 w 2492377"/>
                <a:gd name="connsiteY6" fmla="*/ 275492 h 646331"/>
                <a:gd name="connsiteX7" fmla="*/ 62389 w 2492377"/>
                <a:gd name="connsiteY7" fmla="*/ 0 h 646331"/>
                <a:gd name="connsiteX0" fmla="*/ 62389 w 2492377"/>
                <a:gd name="connsiteY0" fmla="*/ 0 h 646331"/>
                <a:gd name="connsiteX1" fmla="*/ 2360297 w 2492377"/>
                <a:gd name="connsiteY1" fmla="*/ 0 h 646331"/>
                <a:gd name="connsiteX2" fmla="*/ 2453640 w 2492377"/>
                <a:gd name="connsiteY2" fmla="*/ 168812 h 646331"/>
                <a:gd name="connsiteX3" fmla="*/ 2372360 w 2492377"/>
                <a:gd name="connsiteY3" fmla="*/ 438052 h 646331"/>
                <a:gd name="connsiteX4" fmla="*/ 2492377 w 2492377"/>
                <a:gd name="connsiteY4" fmla="*/ 641251 h 646331"/>
                <a:gd name="connsiteX5" fmla="*/ 62389 w 2492377"/>
                <a:gd name="connsiteY5" fmla="*/ 646331 h 646331"/>
                <a:gd name="connsiteX6" fmla="*/ 0 w 2492377"/>
                <a:gd name="connsiteY6" fmla="*/ 275492 h 646331"/>
                <a:gd name="connsiteX7" fmla="*/ 62389 w 2492377"/>
                <a:gd name="connsiteY7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2377" h="646331">
                  <a:moveTo>
                    <a:pt x="62389" y="0"/>
                  </a:moveTo>
                  <a:lnTo>
                    <a:pt x="2360297" y="0"/>
                  </a:lnTo>
                  <a:lnTo>
                    <a:pt x="2453640" y="168812"/>
                  </a:lnTo>
                  <a:cubicBezTo>
                    <a:pt x="2435013" y="250092"/>
                    <a:pt x="2360507" y="280572"/>
                    <a:pt x="2372360" y="438052"/>
                  </a:cubicBezTo>
                  <a:cubicBezTo>
                    <a:pt x="2483486" y="505785"/>
                    <a:pt x="2452371" y="573518"/>
                    <a:pt x="2492377" y="641251"/>
                  </a:cubicBezTo>
                  <a:lnTo>
                    <a:pt x="62389" y="646331"/>
                  </a:lnTo>
                  <a:cubicBezTo>
                    <a:pt x="61913" y="502398"/>
                    <a:pt x="168116" y="495625"/>
                    <a:pt x="0" y="275492"/>
                  </a:cubicBezTo>
                  <a:cubicBezTo>
                    <a:pt x="147796" y="270021"/>
                    <a:pt x="61913" y="71511"/>
                    <a:pt x="6238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3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Цікава вправа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BA9C1D-B4A8-5F9D-0833-09076B86E6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3" y="3313784"/>
            <a:ext cx="2802025" cy="38544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4DA15A-C561-1BAC-8363-E7DB94DA0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61" y="3428999"/>
            <a:ext cx="2556402" cy="3431189"/>
          </a:xfrm>
          <a:prstGeom prst="rect">
            <a:avLst/>
          </a:prstGeom>
        </p:spPr>
      </p:pic>
      <p:pic>
        <p:nvPicPr>
          <p:cNvPr id="9" name="Рисунок 8">
            <a:hlinkClick r:id="rId7"/>
            <a:extLst>
              <a:ext uri="{FF2B5EF4-FFF2-40B4-BE49-F238E27FC236}">
                <a16:creationId xmlns:a16="http://schemas.microsoft.com/office/drawing/2014/main" id="{54C1B385-D35E-9330-A96A-C9F238A26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42" y="5785586"/>
            <a:ext cx="3065996" cy="11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6000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4500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45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066674-80B8-4094-9E22-F2BD371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0E0B7A-5D4D-429E-A748-54E5A8B9FD42}"/>
              </a:ext>
            </a:extLst>
          </p:cNvPr>
          <p:cNvGrpSpPr/>
          <p:nvPr/>
        </p:nvGrpSpPr>
        <p:grpSpPr>
          <a:xfrm>
            <a:off x="0" y="-49059"/>
            <a:ext cx="12192000" cy="6931152"/>
            <a:chOff x="0" y="0"/>
            <a:chExt cx="12192000" cy="6931152"/>
          </a:xfrm>
          <a:solidFill>
            <a:srgbClr val="0070C0"/>
          </a:solidFill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B41D88-F0E3-4660-BE1E-9A3A66A3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31152" cy="6931152"/>
            </a:xfrm>
            <a:prstGeom prst="rect">
              <a:avLst/>
            </a:prstGeom>
            <a:grpFill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953EA1-8FBB-4CE5-A0C3-83D77CC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48" y="0"/>
              <a:ext cx="6931152" cy="6931152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40326C-01C0-41CC-9DAC-40AD3FAA5C5D}"/>
              </a:ext>
            </a:extLst>
          </p:cNvPr>
          <p:cNvGrpSpPr/>
          <p:nvPr/>
        </p:nvGrpSpPr>
        <p:grpSpPr>
          <a:xfrm>
            <a:off x="9178835" y="4068581"/>
            <a:ext cx="2862571" cy="2862571"/>
            <a:chOff x="9178835" y="4068581"/>
            <a:chExt cx="2862571" cy="2862571"/>
          </a:xfrm>
        </p:grpSpPr>
        <p:pic>
          <p:nvPicPr>
            <p:cNvPr id="1030" name="Picture 6" descr="Мальчик Пишет — стоковая векторная графика и другие изображения на тему  Писать - iStock">
              <a:extLst>
                <a:ext uri="{FF2B5EF4-FFF2-40B4-BE49-F238E27FC236}">
                  <a16:creationId xmlns:a16="http://schemas.microsoft.com/office/drawing/2014/main" id="{D7816BD2-E663-465A-8C48-D5C4B513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835" y="4068581"/>
              <a:ext cx="2862571" cy="28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Як росіяни не вкрали Тризуб | Збруч">
              <a:extLst>
                <a:ext uri="{FF2B5EF4-FFF2-40B4-BE49-F238E27FC236}">
                  <a16:creationId xmlns:a16="http://schemas.microsoft.com/office/drawing/2014/main" id="{04216B73-CFC5-45F2-A449-D0E72E3EC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1" r="26027"/>
            <a:stretch/>
          </p:blipFill>
          <p:spPr bwMode="auto">
            <a:xfrm>
              <a:off x="10177507" y="6045994"/>
              <a:ext cx="261893" cy="29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Ukraine Ukraine Flag GIF - Ukraine Ukraine Flag Ukrainian - Discover &amp;  Share GIFs">
            <a:extLst>
              <a:ext uri="{FF2B5EF4-FFF2-40B4-BE49-F238E27FC236}">
                <a16:creationId xmlns:a16="http://schemas.microsoft.com/office/drawing/2014/main" id="{58B772BC-209B-40E6-A328-517FAD4D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17" y="5369285"/>
            <a:ext cx="826389" cy="8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2">
            <a:extLst>
              <a:ext uri="{FF2B5EF4-FFF2-40B4-BE49-F238E27FC236}">
                <a16:creationId xmlns:a16="http://schemas.microsoft.com/office/drawing/2014/main" id="{9AF7DCA0-3D43-E5B6-1738-FF40B0F62292}"/>
              </a:ext>
            </a:extLst>
          </p:cNvPr>
          <p:cNvSpPr/>
          <p:nvPr/>
        </p:nvSpPr>
        <p:spPr>
          <a:xfrm>
            <a:off x="1829790" y="474251"/>
            <a:ext cx="8845864" cy="116892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r>
              <a:rPr lang="uk-UA" sz="3600" b="1" dirty="0"/>
              <a:t>.</a:t>
            </a:r>
            <a:endParaRPr lang="ru-RU" sz="3600" b="1" dirty="0"/>
          </a:p>
        </p:txBody>
      </p:sp>
      <p:pic>
        <p:nvPicPr>
          <p:cNvPr id="89" name="Рисунок 88">
            <a:hlinkClick r:id="rId7"/>
            <a:extLst>
              <a:ext uri="{FF2B5EF4-FFF2-40B4-BE49-F238E27FC236}">
                <a16:creationId xmlns:a16="http://schemas.microsoft.com/office/drawing/2014/main" id="{5BA5E41B-3086-6C97-6D6E-9D3CA5173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9" y="2289437"/>
            <a:ext cx="4783482" cy="186581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8935F2D-25F5-DAAD-DD8A-486A6B461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  <p:grpSp>
        <p:nvGrpSpPr>
          <p:cNvPr id="13" name="Google Shape;213;p27">
            <a:extLst>
              <a:ext uri="{FF2B5EF4-FFF2-40B4-BE49-F238E27FC236}">
                <a16:creationId xmlns:a16="http://schemas.microsoft.com/office/drawing/2014/main" id="{5FE4772C-ABAF-42D8-0D84-890FDFA6A6E0}"/>
              </a:ext>
            </a:extLst>
          </p:cNvPr>
          <p:cNvGrpSpPr/>
          <p:nvPr/>
        </p:nvGrpSpPr>
        <p:grpSpPr>
          <a:xfrm>
            <a:off x="4954357" y="3956876"/>
            <a:ext cx="2622472" cy="2585815"/>
            <a:chOff x="7297968" y="1984185"/>
            <a:chExt cx="4783126" cy="4716268"/>
          </a:xfrm>
        </p:grpSpPr>
        <p:grpSp>
          <p:nvGrpSpPr>
            <p:cNvPr id="14" name="Google Shape;214;p27">
              <a:extLst>
                <a:ext uri="{FF2B5EF4-FFF2-40B4-BE49-F238E27FC236}">
                  <a16:creationId xmlns:a16="http://schemas.microsoft.com/office/drawing/2014/main" id="{D86AF99D-FE9B-553B-9B15-3598538FBD62}"/>
                </a:ext>
              </a:extLst>
            </p:cNvPr>
            <p:cNvGrpSpPr/>
            <p:nvPr/>
          </p:nvGrpSpPr>
          <p:grpSpPr>
            <a:xfrm>
              <a:off x="7297968" y="1984185"/>
              <a:ext cx="4783126" cy="4716268"/>
              <a:chOff x="6893593" y="2297927"/>
              <a:chExt cx="4783126" cy="4716268"/>
            </a:xfrm>
          </p:grpSpPr>
          <p:sp>
            <p:nvSpPr>
              <p:cNvPr id="53" name="Google Shape;215;p27">
                <a:extLst>
                  <a:ext uri="{FF2B5EF4-FFF2-40B4-BE49-F238E27FC236}">
                    <a16:creationId xmlns:a16="http://schemas.microsoft.com/office/drawing/2014/main" id="{8E30A3DF-E132-C55F-22A2-6BDD25389627}"/>
                  </a:ext>
                </a:extLst>
              </p:cNvPr>
              <p:cNvSpPr/>
              <p:nvPr/>
            </p:nvSpPr>
            <p:spPr>
              <a:xfrm rot="-622488">
                <a:off x="8463082" y="2405835"/>
                <a:ext cx="1606974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216;p27">
                <a:extLst>
                  <a:ext uri="{FF2B5EF4-FFF2-40B4-BE49-F238E27FC236}">
                    <a16:creationId xmlns:a16="http://schemas.microsoft.com/office/drawing/2014/main" id="{F84AE9E4-72E7-3788-EA58-43DD414AC5C1}"/>
                  </a:ext>
                </a:extLst>
              </p:cNvPr>
              <p:cNvSpPr/>
              <p:nvPr/>
            </p:nvSpPr>
            <p:spPr>
              <a:xfrm rot="2184468">
                <a:off x="8463082" y="2405835"/>
                <a:ext cx="1606974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217;p27">
                <a:extLst>
                  <a:ext uri="{FF2B5EF4-FFF2-40B4-BE49-F238E27FC236}">
                    <a16:creationId xmlns:a16="http://schemas.microsoft.com/office/drawing/2014/main" id="{7E4FA59B-AF05-C499-4560-4EF673C6B9B7}"/>
                  </a:ext>
                </a:extLst>
              </p:cNvPr>
              <p:cNvSpPr/>
              <p:nvPr/>
            </p:nvSpPr>
            <p:spPr>
              <a:xfrm rot="7587805">
                <a:off x="8463082" y="2437365"/>
                <a:ext cx="1606974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218;p27">
                <a:extLst>
                  <a:ext uri="{FF2B5EF4-FFF2-40B4-BE49-F238E27FC236}">
                    <a16:creationId xmlns:a16="http://schemas.microsoft.com/office/drawing/2014/main" id="{7CC16543-4D22-A376-096E-C4BCFD88159D}"/>
                  </a:ext>
                </a:extLst>
              </p:cNvPr>
              <p:cNvSpPr/>
              <p:nvPr/>
            </p:nvSpPr>
            <p:spPr>
              <a:xfrm rot="4623994">
                <a:off x="8398623" y="2414984"/>
                <a:ext cx="1773066" cy="4500453"/>
              </a:xfrm>
              <a:prstGeom prst="ellipse">
                <a:avLst/>
              </a:prstGeom>
              <a:noFill/>
              <a:ln w="38100" cap="flat" cmpd="sng">
                <a:solidFill>
                  <a:srgbClr val="689F3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26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219;p27">
                <a:extLst>
                  <a:ext uri="{FF2B5EF4-FFF2-40B4-BE49-F238E27FC236}">
                    <a16:creationId xmlns:a16="http://schemas.microsoft.com/office/drawing/2014/main" id="{B90B5016-275B-5EE5-EA3F-FCFF80A42CFF}"/>
                  </a:ext>
                </a:extLst>
              </p:cNvPr>
              <p:cNvSpPr/>
              <p:nvPr/>
            </p:nvSpPr>
            <p:spPr>
              <a:xfrm>
                <a:off x="7451150" y="4183911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  <p:sp>
            <p:nvSpPr>
              <p:cNvPr id="58" name="Google Shape;220;p27">
                <a:extLst>
                  <a:ext uri="{FF2B5EF4-FFF2-40B4-BE49-F238E27FC236}">
                    <a16:creationId xmlns:a16="http://schemas.microsoft.com/office/drawing/2014/main" id="{CABA9D55-CE35-2499-9D18-4C1685E04C21}"/>
                  </a:ext>
                </a:extLst>
              </p:cNvPr>
              <p:cNvSpPr/>
              <p:nvPr/>
            </p:nvSpPr>
            <p:spPr>
              <a:xfrm>
                <a:off x="10434658" y="3710732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  <p:sp>
            <p:nvSpPr>
              <p:cNvPr id="59" name="Google Shape;221;p27">
                <a:extLst>
                  <a:ext uri="{FF2B5EF4-FFF2-40B4-BE49-F238E27FC236}">
                    <a16:creationId xmlns:a16="http://schemas.microsoft.com/office/drawing/2014/main" id="{E5AAD4F0-A746-8F19-8FF8-AF2DD45EB0B4}"/>
                  </a:ext>
                </a:extLst>
              </p:cNvPr>
              <p:cNvSpPr/>
              <p:nvPr/>
            </p:nvSpPr>
            <p:spPr>
              <a:xfrm>
                <a:off x="10574371" y="4832067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  <p:sp>
            <p:nvSpPr>
              <p:cNvPr id="60" name="Google Shape;222;p27">
                <a:extLst>
                  <a:ext uri="{FF2B5EF4-FFF2-40B4-BE49-F238E27FC236}">
                    <a16:creationId xmlns:a16="http://schemas.microsoft.com/office/drawing/2014/main" id="{FA3B4D0D-B925-ABC9-42A2-8DBE24D52606}"/>
                  </a:ext>
                </a:extLst>
              </p:cNvPr>
              <p:cNvSpPr/>
              <p:nvPr/>
            </p:nvSpPr>
            <p:spPr>
              <a:xfrm>
                <a:off x="9748724" y="6488291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84000">
                    <a:srgbClr val="0070C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3600" b="0" i="0" u="none" strike="noStrike" cap="non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endParaRPr/>
              </a:p>
            </p:txBody>
          </p:sp>
        </p:grpSp>
        <p:grpSp>
          <p:nvGrpSpPr>
            <p:cNvPr id="15" name="Google Shape;223;p27">
              <a:extLst>
                <a:ext uri="{FF2B5EF4-FFF2-40B4-BE49-F238E27FC236}">
                  <a16:creationId xmlns:a16="http://schemas.microsoft.com/office/drawing/2014/main" id="{A0EEB964-23A9-BCAB-00CE-8CDC800D63C3}"/>
                </a:ext>
              </a:extLst>
            </p:cNvPr>
            <p:cNvGrpSpPr/>
            <p:nvPr/>
          </p:nvGrpSpPr>
          <p:grpSpPr>
            <a:xfrm>
              <a:off x="9143526" y="3838043"/>
              <a:ext cx="1020673" cy="986925"/>
              <a:chOff x="9626306" y="2040643"/>
              <a:chExt cx="1938979" cy="1874868"/>
            </a:xfrm>
          </p:grpSpPr>
          <p:pic>
            <p:nvPicPr>
              <p:cNvPr id="16" name="Google Shape;224;p27">
                <a:extLst>
                  <a:ext uri="{FF2B5EF4-FFF2-40B4-BE49-F238E27FC236}">
                    <a16:creationId xmlns:a16="http://schemas.microsoft.com/office/drawing/2014/main" id="{5ECE2CAB-5D15-E119-0491-8CA75D91E81A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10137590" y="2040643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  <p:grpSp>
            <p:nvGrpSpPr>
              <p:cNvPr id="17" name="Google Shape;225;p27">
                <a:extLst>
                  <a:ext uri="{FF2B5EF4-FFF2-40B4-BE49-F238E27FC236}">
                    <a16:creationId xmlns:a16="http://schemas.microsoft.com/office/drawing/2014/main" id="{205C74BB-7511-0420-990E-D980F984B7C4}"/>
                  </a:ext>
                </a:extLst>
              </p:cNvPr>
              <p:cNvGrpSpPr/>
              <p:nvPr/>
            </p:nvGrpSpPr>
            <p:grpSpPr>
              <a:xfrm>
                <a:off x="9635666" y="2048145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46" name="Google Shape;226;p27">
                  <a:extLst>
                    <a:ext uri="{FF2B5EF4-FFF2-40B4-BE49-F238E27FC236}">
                      <a16:creationId xmlns:a16="http://schemas.microsoft.com/office/drawing/2014/main" id="{F174DE86-652D-6DC3-68DE-5240C78D8E5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Google Shape;227;p27">
                  <a:extLst>
                    <a:ext uri="{FF2B5EF4-FFF2-40B4-BE49-F238E27FC236}">
                      <a16:creationId xmlns:a16="http://schemas.microsoft.com/office/drawing/2014/main" id="{A0BBD642-5687-04EF-D1D8-31A089BAAA5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42156" t="35480" r="43806" b="39425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Google Shape;228;p27">
                  <a:extLst>
                    <a:ext uri="{FF2B5EF4-FFF2-40B4-BE49-F238E27FC236}">
                      <a16:creationId xmlns:a16="http://schemas.microsoft.com/office/drawing/2014/main" id="{83B61329-06CD-B5E6-2126-441D7325F48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229;p27">
                  <a:extLst>
                    <a:ext uri="{FF2B5EF4-FFF2-40B4-BE49-F238E27FC236}">
                      <a16:creationId xmlns:a16="http://schemas.microsoft.com/office/drawing/2014/main" id="{558482B0-C00A-6395-ABF0-716E29850D4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Google Shape;230;p27">
                  <a:extLst>
                    <a:ext uri="{FF2B5EF4-FFF2-40B4-BE49-F238E27FC236}">
                      <a16:creationId xmlns:a16="http://schemas.microsoft.com/office/drawing/2014/main" id="{1BA1289C-B2C0-6EEB-6626-068AB7F4D4A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42156" t="35480" r="43806" b="39425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" name="Google Shape;231;p27">
                  <a:extLst>
                    <a:ext uri="{FF2B5EF4-FFF2-40B4-BE49-F238E27FC236}">
                      <a16:creationId xmlns:a16="http://schemas.microsoft.com/office/drawing/2014/main" id="{D955C9FE-BB70-B333-2B23-AC723F54423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l="42156" t="35480" r="43806" b="39425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Google Shape;232;p27">
                  <a:extLst>
                    <a:ext uri="{FF2B5EF4-FFF2-40B4-BE49-F238E27FC236}">
                      <a16:creationId xmlns:a16="http://schemas.microsoft.com/office/drawing/2014/main" id="{1AAFAB82-DBA4-7918-C426-CB157E277FA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41816" t="35494" r="43616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" name="Google Shape;233;p27">
                <a:extLst>
                  <a:ext uri="{FF2B5EF4-FFF2-40B4-BE49-F238E27FC236}">
                    <a16:creationId xmlns:a16="http://schemas.microsoft.com/office/drawing/2014/main" id="{B7064F8F-09AA-546C-1BB7-77CD321FCE22}"/>
                  </a:ext>
                </a:extLst>
              </p:cNvPr>
              <p:cNvGrpSpPr/>
              <p:nvPr/>
            </p:nvGrpSpPr>
            <p:grpSpPr>
              <a:xfrm>
                <a:off x="9630509" y="2040644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39" name="Google Shape;234;p27">
                  <a:extLst>
                    <a:ext uri="{FF2B5EF4-FFF2-40B4-BE49-F238E27FC236}">
                      <a16:creationId xmlns:a16="http://schemas.microsoft.com/office/drawing/2014/main" id="{94B9EEC1-6E57-3624-E8B2-7DA4F35E42C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Google Shape;235;p27">
                  <a:extLst>
                    <a:ext uri="{FF2B5EF4-FFF2-40B4-BE49-F238E27FC236}">
                      <a16:creationId xmlns:a16="http://schemas.microsoft.com/office/drawing/2014/main" id="{9DD97BB2-2DE6-7477-CDD5-4D4ABE516D5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oogle Shape;236;p27">
                  <a:extLst>
                    <a:ext uri="{FF2B5EF4-FFF2-40B4-BE49-F238E27FC236}">
                      <a16:creationId xmlns:a16="http://schemas.microsoft.com/office/drawing/2014/main" id="{192C4146-FB96-1C54-C67A-78C1F10D8DD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237;p27">
                  <a:extLst>
                    <a:ext uri="{FF2B5EF4-FFF2-40B4-BE49-F238E27FC236}">
                      <a16:creationId xmlns:a16="http://schemas.microsoft.com/office/drawing/2014/main" id="{A83D1004-118A-45B3-3E43-B63AFF338FF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Google Shape;238;p27">
                  <a:extLst>
                    <a:ext uri="{FF2B5EF4-FFF2-40B4-BE49-F238E27FC236}">
                      <a16:creationId xmlns:a16="http://schemas.microsoft.com/office/drawing/2014/main" id="{15503594-0922-5CD6-D6D0-4DC35599151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239;p27">
                  <a:extLst>
                    <a:ext uri="{FF2B5EF4-FFF2-40B4-BE49-F238E27FC236}">
                      <a16:creationId xmlns:a16="http://schemas.microsoft.com/office/drawing/2014/main" id="{83B24FE4-450D-B7CC-B004-6FBE2413CAC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Google Shape;240;p27">
                  <a:extLst>
                    <a:ext uri="{FF2B5EF4-FFF2-40B4-BE49-F238E27FC236}">
                      <a16:creationId xmlns:a16="http://schemas.microsoft.com/office/drawing/2014/main" id="{5ABD2AB4-242C-D6B8-3349-7E1D813D66E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" name="Google Shape;241;p27">
                <a:extLst>
                  <a:ext uri="{FF2B5EF4-FFF2-40B4-BE49-F238E27FC236}">
                    <a16:creationId xmlns:a16="http://schemas.microsoft.com/office/drawing/2014/main" id="{CAEE491F-4534-A905-7376-98BCEA29BA8B}"/>
                  </a:ext>
                </a:extLst>
              </p:cNvPr>
              <p:cNvGrpSpPr/>
              <p:nvPr/>
            </p:nvGrpSpPr>
            <p:grpSpPr>
              <a:xfrm>
                <a:off x="9638000" y="2040644"/>
                <a:ext cx="1927285" cy="1867366"/>
                <a:chOff x="6120172" y="1295901"/>
                <a:chExt cx="1223913" cy="1185862"/>
              </a:xfrm>
            </p:grpSpPr>
            <p:pic>
              <p:nvPicPr>
                <p:cNvPr id="26" name="Google Shape;242;p27">
                  <a:extLst>
                    <a:ext uri="{FF2B5EF4-FFF2-40B4-BE49-F238E27FC236}">
                      <a16:creationId xmlns:a16="http://schemas.microsoft.com/office/drawing/2014/main" id="{1D62BB00-58BE-BC5E-6AFF-08661660FC5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797647" y="1981495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Google Shape;243;p27">
                  <a:extLst>
                    <a:ext uri="{FF2B5EF4-FFF2-40B4-BE49-F238E27FC236}">
                      <a16:creationId xmlns:a16="http://schemas.microsoft.com/office/drawing/2014/main" id="{D1440A56-970B-4B60-357D-374FB1F4384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573294" y="1668203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Google Shape;244;p27">
                  <a:extLst>
                    <a:ext uri="{FF2B5EF4-FFF2-40B4-BE49-F238E27FC236}">
                      <a16:creationId xmlns:a16="http://schemas.microsoft.com/office/drawing/2014/main" id="{16A606D8-C6E0-DDFB-2BDB-DFB9D7DC7BB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595238" y="1738333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Google Shape;245;p27">
                  <a:extLst>
                    <a:ext uri="{FF2B5EF4-FFF2-40B4-BE49-F238E27FC236}">
                      <a16:creationId xmlns:a16="http://schemas.microsoft.com/office/drawing/2014/main" id="{31DD1824-06A8-3C7C-9921-A87A85F9286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351134" y="1960006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Google Shape;246;p27">
                  <a:extLst>
                    <a:ext uri="{FF2B5EF4-FFF2-40B4-BE49-F238E27FC236}">
                      <a16:creationId xmlns:a16="http://schemas.microsoft.com/office/drawing/2014/main" id="{C69B9930-054C-E5BA-5CA1-B215B0A425D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451415" y="1638052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" name="Google Shape;247;p27">
                  <a:extLst>
                    <a:ext uri="{FF2B5EF4-FFF2-40B4-BE49-F238E27FC236}">
                      <a16:creationId xmlns:a16="http://schemas.microsoft.com/office/drawing/2014/main" id="{4CA42560-0002-5AB8-FAF2-A756F5FFCE6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l="49252" t="25992" r="34795" b="45600"/>
                <a:stretch/>
              </p:blipFill>
              <p:spPr>
                <a:xfrm>
                  <a:off x="6716959" y="1548436"/>
                  <a:ext cx="316706" cy="317276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Google Shape;248;p27">
                  <a:extLst>
                    <a:ext uri="{FF2B5EF4-FFF2-40B4-BE49-F238E27FC236}">
                      <a16:creationId xmlns:a16="http://schemas.microsoft.com/office/drawing/2014/main" id="{B19C7660-0D37-E2E7-45F3-F62C79ABC2A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44860" y="129590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249;p27">
                  <a:extLst>
                    <a:ext uri="{FF2B5EF4-FFF2-40B4-BE49-F238E27FC236}">
                      <a16:creationId xmlns:a16="http://schemas.microsoft.com/office/drawing/2014/main" id="{C6D51E73-FAAB-8D0C-5C3E-08FEC97F281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776673" y="1476191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250;p27">
                  <a:extLst>
                    <a:ext uri="{FF2B5EF4-FFF2-40B4-BE49-F238E27FC236}">
                      <a16:creationId xmlns:a16="http://schemas.microsoft.com/office/drawing/2014/main" id="{11F1720F-A687-7353-5FC5-257E31562BD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794775" y="1825385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251;p27">
                  <a:extLst>
                    <a:ext uri="{FF2B5EF4-FFF2-40B4-BE49-F238E27FC236}">
                      <a16:creationId xmlns:a16="http://schemas.microsoft.com/office/drawing/2014/main" id="{7446E695-A5C3-7FDF-9C4D-9AF8CC07F76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120172" y="1833061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252;p27">
                  <a:extLst>
                    <a:ext uri="{FF2B5EF4-FFF2-40B4-BE49-F238E27FC236}">
                      <a16:creationId xmlns:a16="http://schemas.microsoft.com/office/drawing/2014/main" id="{6E61DBD7-0B56-EB3F-536A-B6BE4C43A2B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460194" y="1955814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253;p27">
                  <a:extLst>
                    <a:ext uri="{FF2B5EF4-FFF2-40B4-BE49-F238E27FC236}">
                      <a16:creationId xmlns:a16="http://schemas.microsoft.com/office/drawing/2014/main" id="{72047103-2A4F-2397-FE08-FF36BC96C32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l="42156" t="35480" r="43806" b="39425"/>
                <a:stretch/>
              </p:blipFill>
              <p:spPr>
                <a:xfrm>
                  <a:off x="6128559" y="1476190"/>
                  <a:ext cx="529304" cy="52594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254;p27">
                  <a:extLst>
                    <a:ext uri="{FF2B5EF4-FFF2-40B4-BE49-F238E27FC236}">
                      <a16:creationId xmlns:a16="http://schemas.microsoft.com/office/drawing/2014/main" id="{51BAD9FC-B971-9C6F-F916-6BF09A7CECA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41816" t="35494" r="43616" b="39379"/>
                <a:stretch/>
              </p:blipFill>
              <p:spPr>
                <a:xfrm>
                  <a:off x="6451959" y="1610727"/>
                  <a:ext cx="549310" cy="52666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0" name="Google Shape;255;p27">
                <a:extLst>
                  <a:ext uri="{FF2B5EF4-FFF2-40B4-BE49-F238E27FC236}">
                    <a16:creationId xmlns:a16="http://schemas.microsoft.com/office/drawing/2014/main" id="{9C7593F5-61B2-05C8-6CFB-B872D3ED10FD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42156" t="35480" r="43806" b="39425"/>
              <a:stretch/>
            </p:blipFill>
            <p:spPr>
              <a:xfrm>
                <a:off x="10660093" y="2324547"/>
                <a:ext cx="833491" cy="828207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56;p27">
                <a:extLst>
                  <a:ext uri="{FF2B5EF4-FFF2-40B4-BE49-F238E27FC236}">
                    <a16:creationId xmlns:a16="http://schemas.microsoft.com/office/drawing/2014/main" id="{6AEC8ACC-D7F9-1A42-D004-008923828D0B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10688598" y="2874418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57;p27">
                <a:extLst>
                  <a:ext uri="{FF2B5EF4-FFF2-40B4-BE49-F238E27FC236}">
                    <a16:creationId xmlns:a16="http://schemas.microsoft.com/office/drawing/2014/main" id="{BA53EBCD-4DA0-5640-B5D4-50F47C07AE84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9626306" y="2886504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58;p27">
                <a:extLst>
                  <a:ext uri="{FF2B5EF4-FFF2-40B4-BE49-F238E27FC236}">
                    <a16:creationId xmlns:a16="http://schemas.microsoft.com/office/drawing/2014/main" id="{A213D829-71CB-D6E7-377F-384DAF4075D2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42156" t="35480" r="43806" b="39425"/>
              <a:stretch/>
            </p:blipFill>
            <p:spPr>
              <a:xfrm>
                <a:off x="10161736" y="3079805"/>
                <a:ext cx="833491" cy="828207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59;p27">
                <a:extLst>
                  <a:ext uri="{FF2B5EF4-FFF2-40B4-BE49-F238E27FC236}">
                    <a16:creationId xmlns:a16="http://schemas.microsoft.com/office/drawing/2014/main" id="{BF62849C-D2B3-FE1F-939D-1D00B662CF90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l="42156" t="35480" r="43806" b="39425"/>
              <a:stretch/>
            </p:blipFill>
            <p:spPr>
              <a:xfrm>
                <a:off x="9639513" y="2324544"/>
                <a:ext cx="833491" cy="828207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60;p27">
                <a:extLst>
                  <a:ext uri="{FF2B5EF4-FFF2-40B4-BE49-F238E27FC236}">
                    <a16:creationId xmlns:a16="http://schemas.microsoft.com/office/drawing/2014/main" id="{06398500-B368-CCE2-2436-C347175F30EC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41816" t="35494" r="43616" b="39379"/>
              <a:stretch/>
            </p:blipFill>
            <p:spPr>
              <a:xfrm>
                <a:off x="10148769" y="2536397"/>
                <a:ext cx="864993" cy="829340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445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Custom 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474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365</Words>
  <Application>Microsoft Office PowerPoint</Application>
  <PresentationFormat>Широкий екран</PresentationFormat>
  <Paragraphs>34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7" baseType="lpstr">
      <vt:lpstr>American Captain Cyrillic</vt:lpstr>
      <vt:lpstr>Anaktoria</vt:lpstr>
      <vt:lpstr>Arial</vt:lpstr>
      <vt:lpstr>Arial Black</vt:lpstr>
      <vt:lpstr>Calibri</vt:lpstr>
      <vt:lpstr>Calibri Light</vt:lpstr>
      <vt:lpstr>Cambria Math</vt:lpstr>
      <vt:lpstr>Тема Office</vt:lpstr>
      <vt:lpstr>Рівномірний рух матеріальної точки по колу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102</cp:revision>
  <dcterms:created xsi:type="dcterms:W3CDTF">2023-02-10T14:56:58Z</dcterms:created>
  <dcterms:modified xsi:type="dcterms:W3CDTF">2024-12-09T17:51:27Z</dcterms:modified>
</cp:coreProperties>
</file>