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88" r:id="rId4"/>
    <p:sldId id="354" r:id="rId5"/>
    <p:sldId id="355" r:id="rId6"/>
    <p:sldId id="357" r:id="rId7"/>
    <p:sldId id="349" r:id="rId8"/>
    <p:sldId id="353" r:id="rId9"/>
    <p:sldId id="358" r:id="rId10"/>
    <p:sldId id="360" r:id="rId11"/>
    <p:sldId id="361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4C"/>
    <a:srgbClr val="0F3187"/>
    <a:srgbClr val="B2220A"/>
    <a:srgbClr val="5B8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297A3-2E6B-44DD-A845-C2D3F67F7B30}" type="datetimeFigureOut">
              <a:rPr lang="uk-UA" smtClean="0"/>
              <a:t>24.11.2024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DD9F-0795-4642-BB7E-166186F500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B95B2-A95D-D201-AFF1-7ED6EA4E3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E5C64-7C0A-9DE4-19D2-748CFB4E4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1816" y="320184"/>
            <a:ext cx="6188365" cy="2684892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F3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2551F-6158-2508-10F5-164DBEA10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1816" y="3140224"/>
            <a:ext cx="6188365" cy="107155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7A9DC-16CE-2F48-D411-F90ECBB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517AB-C880-05F1-B457-35044364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65AED-40F6-2F0E-FB5A-BE748E8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B14D8-F247-41E0-D377-6BB8842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0AF41-2C56-404E-F13A-824A8887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E2EF0-B45A-BE32-57B6-B1347AA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6F66E-C556-E3B8-7B31-0FD54123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E39993-4E2D-BBA4-D639-CB640F79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30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B065BA-F926-5FD0-5678-DF6BAD051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13FEBE-2FEA-66F0-637A-45BA9483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A7CE6-3990-98D5-3432-3042FAD3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ACD99-FA7A-EA70-8C22-2279E4C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7D339-F955-C2BA-0A0A-7B9E519C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1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9B040-B387-1CAC-325D-18764E3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A5386-C660-E45B-44C4-43AB1595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3E344-205E-671F-AF2C-E1B547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E1867-8F8B-BFF3-CC0C-026B575F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12D5F-4C12-1F43-1F33-C9A65A3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8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8C02A-A011-1173-B82B-E54B0F7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B7844-FAC2-9C7E-7FC9-0D472088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37676-FB92-8060-5879-C06AA16D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CDCDE-4F03-2AB2-2F25-32C144C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F9D81-62AE-6AA0-7125-BB15C5B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14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3D062-4425-9D60-8860-52D7788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1E99D-ADFD-F3BB-8C51-492941D0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7EF27E-A528-0BC6-27A5-DC9B594E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DAC4A9-3E73-AD92-7B86-05A1A86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DA6579-D497-3F7E-E4C0-6DF21BBD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10233-4FE4-9507-8C5D-00E0761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0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E4343-2D39-2A67-F5CE-DAB69296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264FF-12C9-1576-6585-BD872E87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3080B-9435-C377-D8D2-9EF982CC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C746C8-1D45-9982-DAC9-809C2177C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47FBD6-3F82-4ECD-55A4-21ABF61B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60F596-5724-1000-BF04-1356D13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3BF29E-1967-2D5B-F360-095290C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E94024-10EB-8E88-A180-DEEE73E8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2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F7E27-131A-C1A8-7E9F-5D12D7A7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1BDBAA-B2A3-13F9-3EAD-FF8CC6F8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AFB9A4-76A8-0A34-E74D-9B691C5E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184BE3-03E7-060D-3855-36E671AB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89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C6ACB9-A759-9B7D-8A23-B7C1F124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54224-1FFB-E129-775C-5B80F84C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37E5B-B512-BA59-8077-9866159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4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5C690-56A1-B502-1BE4-91C1FF16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ECEB9-3575-7275-55A4-D5E4FA76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71A8D-F1E6-5842-A870-DDCE63B9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8E596-85AF-62E4-B613-990663CC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A5A0-15D6-3596-E59E-783FFADE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E598C-17E3-A727-DD78-E9AA793F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5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08C2F-0CAA-C674-6E6C-B1662325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513C53-054C-2F1E-26CA-8C8D73DA0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E5D19-1074-F7E1-9CAA-9AC3BE71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70542-28BA-C4AE-D59D-83DF59CD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747B3-E881-7CE4-EA4C-12CF3330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44392-C8A2-346F-B842-4696A1D7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57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A00F3D-1198-7FB6-6AD0-E1BE3356C1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74F1F-D43E-933E-020D-1AA065D0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365126"/>
            <a:ext cx="10515600" cy="41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AF68E-BFC0-624F-412A-19607A85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31973-D871-0356-AFEB-F078BEE8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D822-E1D6-4A37-BD16-9B04252F3360}" type="datetimeFigureOut">
              <a:rPr lang="ru-UA" smtClean="0"/>
              <a:t>11/24/2024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9EF2B-0101-C21C-E784-DB1DB6DA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9B8C0-9231-7967-3808-B3180809E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S_AZT4M_r74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microsoft.com/office/2007/relationships/hdphoto" Target="../media/hdphoto2.wdp"/><Relationship Id="rId21" Type="http://schemas.openxmlformats.org/officeDocument/2006/relationships/image" Target="../media/image57.png"/><Relationship Id="rId7" Type="http://schemas.openxmlformats.org/officeDocument/2006/relationships/image" Target="../media/image12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5.png"/><Relationship Id="rId2" Type="http://schemas.openxmlformats.org/officeDocument/2006/relationships/image" Target="../media/image1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47.png"/><Relationship Id="rId24" Type="http://schemas.openxmlformats.org/officeDocument/2006/relationships/hyperlink" Target="https://youtu.be/S_AZT4M_r74" TargetMode="External"/><Relationship Id="rId5" Type="http://schemas.openxmlformats.org/officeDocument/2006/relationships/hyperlink" Target="https://www.youtube.com/channel/UCYtu9EnlIk3Nph-Yj_nHd6A" TargetMode="External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1.jpeg"/><Relationship Id="rId9" Type="http://schemas.microsoft.com/office/2007/relationships/hdphoto" Target="../media/hdphoto3.wdp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4.png"/><Relationship Id="rId3" Type="http://schemas.openxmlformats.org/officeDocument/2006/relationships/image" Target="../media/image20.jpg"/><Relationship Id="rId7" Type="http://schemas.openxmlformats.org/officeDocument/2006/relationships/hyperlink" Target="https://youtu.be/S_AZT4M_r74" TargetMode="Externa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11" Type="http://schemas.openxmlformats.org/officeDocument/2006/relationships/image" Target="../media/image62.png"/><Relationship Id="rId5" Type="http://schemas.openxmlformats.org/officeDocument/2006/relationships/image" Target="../media/image46.jpeg"/><Relationship Id="rId10" Type="http://schemas.openxmlformats.org/officeDocument/2006/relationships/image" Target="../media/image61.png"/><Relationship Id="rId4" Type="http://schemas.openxmlformats.org/officeDocument/2006/relationships/image" Target="../media/image4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_AZT4M_r7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2.wdp"/><Relationship Id="rId21" Type="http://schemas.openxmlformats.org/officeDocument/2006/relationships/hyperlink" Target="https://youtu.be/S_AZT4M_r74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16.png"/><Relationship Id="rId5" Type="http://schemas.openxmlformats.org/officeDocument/2006/relationships/hyperlink" Target="https://www.youtube.com/channel/UCYtu9EnlIk3Nph-Yj_nHd6A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1.jpeg"/><Relationship Id="rId9" Type="http://schemas.openxmlformats.org/officeDocument/2006/relationships/image" Target="../media/image140.png"/><Relationship Id="rId14" Type="http://schemas.openxmlformats.org/officeDocument/2006/relationships/image" Target="../media/image13.pn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0.png"/><Relationship Id="rId16" Type="http://schemas.openxmlformats.org/officeDocument/2006/relationships/image" Target="../media/image3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28.png"/><Relationship Id="rId5" Type="http://schemas.openxmlformats.org/officeDocument/2006/relationships/hyperlink" Target="https://www.youtube.com/channel/UCYtu9EnlIk3Nph-Yj_nHd6A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hyperlink" Target="https://youtu.be/S_AZT4M_r74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2.jpe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_AZT4M_r7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12" Type="http://schemas.openxmlformats.org/officeDocument/2006/relationships/image" Target="../media/image40.png"/><Relationship Id="rId17" Type="http://schemas.openxmlformats.org/officeDocument/2006/relationships/hyperlink" Target="https://youtu.be/S_AZT4M_r74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39.png"/><Relationship Id="rId5" Type="http://schemas.openxmlformats.org/officeDocument/2006/relationships/hyperlink" Target="https://www.youtube.com/channel/UCYtu9EnlIk3Nph-Yj_nHd6A" TargetMode="Externa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11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_AZT4M_r74" TargetMode="External"/><Relationship Id="rId3" Type="http://schemas.openxmlformats.org/officeDocument/2006/relationships/image" Target="../media/image3.jpg"/><Relationship Id="rId7" Type="http://schemas.microsoft.com/office/2007/relationships/hdphoto" Target="../media/hdphoto3.wdp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9350CBA-0C80-4B10-A32D-17CAC449B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20" y="1034252"/>
            <a:ext cx="8474696" cy="4146236"/>
          </a:xfrm>
          <a:solidFill>
            <a:schemeClr val="accent4">
              <a:lumMod val="40000"/>
              <a:lumOff val="60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>
            <a:normAutofit fontScale="90000"/>
          </a:bodyPr>
          <a:lstStyle/>
          <a:p>
            <a:r>
              <a:rPr lang="uk-UA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Розв’язування задач про нерівномірний рух і середню швидкість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6137C3-2CED-4F5E-894C-2AD30BAF2D52}"/>
              </a:ext>
            </a:extLst>
          </p:cNvPr>
          <p:cNvSpPr/>
          <p:nvPr/>
        </p:nvSpPr>
        <p:spPr>
          <a:xfrm>
            <a:off x="11166307" y="103810"/>
            <a:ext cx="930442" cy="9304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C4429DFF-99A5-4486-9CD3-27DA2B3C7EE9}"/>
              </a:ext>
            </a:extLst>
          </p:cNvPr>
          <p:cNvGrpSpPr/>
          <p:nvPr/>
        </p:nvGrpSpPr>
        <p:grpSpPr>
          <a:xfrm>
            <a:off x="3671889" y="103810"/>
            <a:ext cx="6012581" cy="857013"/>
            <a:chOff x="6179419" y="6024791"/>
            <a:chExt cx="6012581" cy="8570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9142EC-50F5-4E29-9C8C-1589C6DC684E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>
              <a:hlinkClick r:id="rId2"/>
              <a:extLst>
                <a:ext uri="{FF2B5EF4-FFF2-40B4-BE49-F238E27FC236}">
                  <a16:creationId xmlns:a16="http://schemas.microsoft.com/office/drawing/2014/main" id="{B76D9281-49F4-404F-8485-9608E77A6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2" name="Picture 2" descr="НУШ і перші класи | Черкаська спеціалізована школа №3">
            <a:extLst>
              <a:ext uri="{FF2B5EF4-FFF2-40B4-BE49-F238E27FC236}">
                <a16:creationId xmlns:a16="http://schemas.microsoft.com/office/drawing/2014/main" id="{321A3BE2-5E28-45D6-867B-9C25DA4F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" y="0"/>
            <a:ext cx="1893805" cy="18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ілка: п’ятикутник 12">
            <a:extLst>
              <a:ext uri="{FF2B5EF4-FFF2-40B4-BE49-F238E27FC236}">
                <a16:creationId xmlns:a16="http://schemas.microsoft.com/office/drawing/2014/main" id="{E29E717D-27AD-4689-B97D-8020C5A53F53}"/>
              </a:ext>
            </a:extLst>
          </p:cNvPr>
          <p:cNvSpPr/>
          <p:nvPr/>
        </p:nvSpPr>
        <p:spPr>
          <a:xfrm>
            <a:off x="0" y="1893805"/>
            <a:ext cx="2117520" cy="565608"/>
          </a:xfrm>
          <a:prstGeom prst="homePlate">
            <a:avLst>
              <a:gd name="adj" fmla="val 35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Урок 16</a:t>
            </a:r>
          </a:p>
        </p:txBody>
      </p:sp>
      <p:pic>
        <p:nvPicPr>
          <p:cNvPr id="9" name="Рисунок 8">
            <a:hlinkClick r:id="rId6"/>
            <a:extLst>
              <a:ext uri="{FF2B5EF4-FFF2-40B4-BE49-F238E27FC236}">
                <a16:creationId xmlns:a16="http://schemas.microsoft.com/office/drawing/2014/main" id="{AE1723F2-3E7C-CF75-18E1-6A0CECCE4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74" y="5374680"/>
            <a:ext cx="3802871" cy="14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42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56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5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3CD79FAE-FA11-4284-BB33-D1AD6ABDA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473830" y="147483"/>
            <a:ext cx="10512290" cy="62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8197CADB-D6CA-4560-B7A8-A03D8722E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3376" y="4444181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5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1792386" y="5853504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4" descr="Ручка шариковая Buromax BM.8100 купить по цене в 4.9 грн | есть в наличии в  интернет-магазине ТМ Буромакс">
            <a:extLst>
              <a:ext uri="{FF2B5EF4-FFF2-40B4-BE49-F238E27FC236}">
                <a16:creationId xmlns:a16="http://schemas.microsoft.com/office/drawing/2014/main" id="{D5C7CE80-7696-5E26-3BC6-D4C051A82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62896" r="8321" b="21565"/>
          <a:stretch/>
        </p:blipFill>
        <p:spPr bwMode="auto">
          <a:xfrm rot="16877013">
            <a:off x="8779110" y="2591479"/>
            <a:ext cx="4998070" cy="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8AFDC-1455-7F3E-10CC-78A788F1DFF3}"/>
              </a:ext>
            </a:extLst>
          </p:cNvPr>
          <p:cNvSpPr txBox="1"/>
          <p:nvPr/>
        </p:nvSpPr>
        <p:spPr>
          <a:xfrm>
            <a:off x="2187448" y="24303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Задача 4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94CE7-759F-33AC-8314-E0513F94372E}"/>
              </a:ext>
            </a:extLst>
          </p:cNvPr>
          <p:cNvSpPr txBox="1"/>
          <p:nvPr/>
        </p:nvSpPr>
        <p:spPr>
          <a:xfrm>
            <a:off x="2187448" y="52325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Дано:</a:t>
            </a:r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BBA1-02CA-74D4-882B-56B3699FE301}"/>
              </a:ext>
            </a:extLst>
          </p:cNvPr>
          <p:cNvSpPr txBox="1"/>
          <p:nvPr/>
        </p:nvSpPr>
        <p:spPr>
          <a:xfrm>
            <a:off x="2187448" y="1291106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Знайти:</a:t>
            </a:r>
          </a:p>
          <a:p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B3A8181A-1225-526F-CD06-4725F1E07AA6}"/>
              </a:ext>
            </a:extLst>
          </p:cNvPr>
          <p:cNvCxnSpPr>
            <a:cxnSpLocks/>
          </p:cNvCxnSpPr>
          <p:nvPr/>
        </p:nvCxnSpPr>
        <p:spPr>
          <a:xfrm>
            <a:off x="3860800" y="584510"/>
            <a:ext cx="0" cy="2053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C3973C-7F75-ED82-44C5-D0D7B0EEA9CF}"/>
              </a:ext>
            </a:extLst>
          </p:cNvPr>
          <p:cNvSpPr txBox="1"/>
          <p:nvPr/>
        </p:nvSpPr>
        <p:spPr>
          <a:xfrm>
            <a:off x="2187448" y="882124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Графік шляху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B0F4CDAF-5236-1932-4BB1-FBBC89D1634B}"/>
              </a:ext>
            </a:extLst>
          </p:cNvPr>
          <p:cNvCxnSpPr>
            <a:cxnSpLocks/>
          </p:cNvCxnSpPr>
          <p:nvPr/>
        </p:nvCxnSpPr>
        <p:spPr>
          <a:xfrm>
            <a:off x="2187448" y="1291106"/>
            <a:ext cx="1673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6ACBCA-3685-D68E-F2AE-B697850F0867}"/>
              </a:ext>
            </a:extLst>
          </p:cNvPr>
          <p:cNvSpPr txBox="1"/>
          <p:nvPr/>
        </p:nvSpPr>
        <p:spPr>
          <a:xfrm>
            <a:off x="2187448" y="1622721"/>
            <a:ext cx="930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ϑ</a:t>
            </a:r>
            <a:r>
              <a:rPr lang="uk-UA" sz="2000" b="1" i="1" baseline="-25000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1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 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</a:rPr>
              <a:t>- ?</a:t>
            </a:r>
          </a:p>
          <a:p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ϑ</a:t>
            </a:r>
            <a:r>
              <a:rPr lang="uk-UA" sz="2000" b="1" i="1" baseline="-25000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2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 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</a:rPr>
              <a:t>- ?</a:t>
            </a:r>
            <a:endParaRPr lang="ru-RU" sz="2000" b="1" i="1" dirty="0">
              <a:latin typeface="Alfios" panose="020705020604050D0803" pitchFamily="18" charset="0"/>
              <a:ea typeface="Alfios" panose="020705020604050D0803" pitchFamily="18" charset="0"/>
            </a:endParaRPr>
          </a:p>
          <a:p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ϑ</a:t>
            </a:r>
            <a:r>
              <a:rPr lang="uk-UA" sz="2000" b="1" i="1" baseline="-25000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3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  <a:cs typeface="Calibri" panose="020F0502020204030204" pitchFamily="34" charset="0"/>
              </a:rPr>
              <a:t> 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</a:rPr>
              <a:t>- ?</a:t>
            </a:r>
            <a:endParaRPr lang="ru-RU" sz="2000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CB35A8-6B58-4A16-3F49-F122B8CA3E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5" t="49024" r="54772" b="7475"/>
          <a:stretch/>
        </p:blipFill>
        <p:spPr>
          <a:xfrm>
            <a:off x="2266061" y="2808177"/>
            <a:ext cx="3377181" cy="2050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C56312-1650-B497-9254-0996FEB41BA9}"/>
                  </a:ext>
                </a:extLst>
              </p:cNvPr>
              <p:cNvSpPr txBox="1"/>
              <p:nvPr/>
            </p:nvSpPr>
            <p:spPr>
              <a:xfrm>
                <a:off x="6138031" y="493310"/>
                <a:ext cx="1339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dirty="0"/>
                  <a:t>1 год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C56312-1650-B497-9254-0996FEB41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031" y="493310"/>
                <a:ext cx="1339816" cy="369332"/>
              </a:xfrm>
              <a:prstGeom prst="rect">
                <a:avLst/>
              </a:prstGeom>
              <a:blipFill>
                <a:blip r:embed="rId1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EDAF3B-5635-99C2-D475-50C6892E6984}"/>
                  </a:ext>
                </a:extLst>
              </p:cNvPr>
              <p:cNvSpPr txBox="1"/>
              <p:nvPr/>
            </p:nvSpPr>
            <p:spPr>
              <a:xfrm>
                <a:off x="6131082" y="877829"/>
                <a:ext cx="14042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EDAF3B-5635-99C2-D475-50C6892E6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82" y="877829"/>
                <a:ext cx="140422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42B2FC-B446-0758-8D76-47AD73DE4D70}"/>
                  </a:ext>
                </a:extLst>
              </p:cNvPr>
              <p:cNvSpPr txBox="1"/>
              <p:nvPr/>
            </p:nvSpPr>
            <p:spPr>
              <a:xfrm>
                <a:off x="3884057" y="503558"/>
                <a:ext cx="992744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42B2FC-B446-0758-8D76-47AD73DE4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57" y="503558"/>
                <a:ext cx="992744" cy="6184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8E99B302-B114-3513-BBD6-506184EBB2F1}"/>
              </a:ext>
            </a:extLst>
          </p:cNvPr>
          <p:cNvCxnSpPr>
            <a:cxnSpLocks/>
          </p:cNvCxnSpPr>
          <p:nvPr/>
        </p:nvCxnSpPr>
        <p:spPr>
          <a:xfrm>
            <a:off x="5928487" y="612369"/>
            <a:ext cx="0" cy="2053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87B636-A9E1-2812-E2F9-EA2809FD79EF}"/>
                  </a:ext>
                </a:extLst>
              </p:cNvPr>
              <p:cNvSpPr txBox="1"/>
              <p:nvPr/>
            </p:nvSpPr>
            <p:spPr>
              <a:xfrm>
                <a:off x="5928487" y="1269181"/>
                <a:ext cx="3377181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</m:t>
                          </m:r>
                        </m:num>
                        <m:den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год</m:t>
                          </m:r>
                        </m:den>
                      </m:f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км/год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87B636-A9E1-2812-E2F9-EA2809FD7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487" y="1269181"/>
                <a:ext cx="3377181" cy="6476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A70CAE-44E1-F0A9-0583-9E186BE384BA}"/>
                  </a:ext>
                </a:extLst>
              </p:cNvPr>
              <p:cNvSpPr txBox="1"/>
              <p:nvPr/>
            </p:nvSpPr>
            <p:spPr>
              <a:xfrm>
                <a:off x="6138031" y="1885721"/>
                <a:ext cx="13398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uk-UA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2000" dirty="0"/>
                  <a:t>1 год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A70CAE-44E1-F0A9-0583-9E186BE38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031" y="1885721"/>
                <a:ext cx="1339816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48E13F-8D27-4D09-B129-368082E96761}"/>
                  </a:ext>
                </a:extLst>
              </p:cNvPr>
              <p:cNvSpPr txBox="1"/>
              <p:nvPr/>
            </p:nvSpPr>
            <p:spPr>
              <a:xfrm>
                <a:off x="5995773" y="2305126"/>
                <a:ext cx="14042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48E13F-8D27-4D09-B129-368082E96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73" y="2305126"/>
                <a:ext cx="140422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7D656D-1AE7-301D-E23C-74C378BBA176}"/>
                  </a:ext>
                </a:extLst>
              </p:cNvPr>
              <p:cNvSpPr txBox="1"/>
              <p:nvPr/>
            </p:nvSpPr>
            <p:spPr>
              <a:xfrm>
                <a:off x="5944918" y="2728709"/>
                <a:ext cx="20678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км/год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7D656D-1AE7-301D-E23C-74C378BBA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918" y="2728709"/>
                <a:ext cx="206780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720EC0-DF76-82EE-3D9B-544074DB3FB6}"/>
                  </a:ext>
                </a:extLst>
              </p:cNvPr>
              <p:cNvSpPr txBox="1"/>
              <p:nvPr/>
            </p:nvSpPr>
            <p:spPr>
              <a:xfrm>
                <a:off x="6096000" y="3163648"/>
                <a:ext cx="1339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uk-UA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uk-UA" dirty="0"/>
                  <a:t> год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720EC0-DF76-82EE-3D9B-544074DB3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63648"/>
                <a:ext cx="1339816" cy="369332"/>
              </a:xfrm>
              <a:prstGeom prst="rect">
                <a:avLst/>
              </a:prstGeom>
              <a:blipFill>
                <a:blip r:embed="rId1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59F39B-C19B-CC7A-348B-B5561996FED6}"/>
                  </a:ext>
                </a:extLst>
              </p:cNvPr>
              <p:cNvSpPr txBox="1"/>
              <p:nvPr/>
            </p:nvSpPr>
            <p:spPr>
              <a:xfrm>
                <a:off x="6096000" y="3562165"/>
                <a:ext cx="14042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59F39B-C19B-CC7A-348B-B5561996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62165"/>
                <a:ext cx="140422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108673-5581-86E9-F85D-E311450623F9}"/>
                  </a:ext>
                </a:extLst>
              </p:cNvPr>
              <p:cNvSpPr txBox="1"/>
              <p:nvPr/>
            </p:nvSpPr>
            <p:spPr>
              <a:xfrm>
                <a:off x="6079598" y="4005662"/>
                <a:ext cx="2955601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</m:t>
                          </m:r>
                        </m:num>
                        <m:den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год</m:t>
                          </m:r>
                        </m:den>
                      </m:f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км/год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108673-5581-86E9-F85D-E3114506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98" y="4005662"/>
                <a:ext cx="2955601" cy="6476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0A428C-5405-B260-3BBB-DF76598EBF56}"/>
                  </a:ext>
                </a:extLst>
              </p:cNvPr>
              <p:cNvSpPr txBox="1"/>
              <p:nvPr/>
            </p:nvSpPr>
            <p:spPr>
              <a:xfrm>
                <a:off x="3831508" y="1166544"/>
                <a:ext cx="2173191" cy="62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uk-UA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uk-UA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0A428C-5405-B260-3BBB-DF76598EB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508" y="1166544"/>
                <a:ext cx="2173191" cy="62305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6D25BE-1397-D953-0D1E-6A008B0896A6}"/>
                  </a:ext>
                </a:extLst>
              </p:cNvPr>
              <p:cNvSpPr txBox="1"/>
              <p:nvPr/>
            </p:nvSpPr>
            <p:spPr>
              <a:xfrm>
                <a:off x="5634351" y="4716107"/>
                <a:ext cx="5205627" cy="653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км+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км+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</m:t>
                          </m:r>
                        </m:num>
                        <m:den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год+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год</m:t>
                          </m:r>
                          <m:r>
                            <m:rPr>
                              <m:nor/>
                            </m:rPr>
                            <a:rPr lang="uk-UA" sz="1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uk-UA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3 год</m:t>
                          </m:r>
                        </m:den>
                      </m:f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</m:t>
                          </m:r>
                        </m:num>
                        <m:den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год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6D25BE-1397-D953-0D1E-6A008B089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51" y="4716107"/>
                <a:ext cx="5205627" cy="6531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60C94A-4F44-C58E-6EFF-C01C7374F805}"/>
                  </a:ext>
                </a:extLst>
              </p:cNvPr>
              <p:cNvSpPr txBox="1"/>
              <p:nvPr/>
            </p:nvSpPr>
            <p:spPr>
              <a:xfrm>
                <a:off x="5944778" y="5398178"/>
                <a:ext cx="18942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uk-UA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сер.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dirty="0"/>
                  <a:t> </a:t>
                </a:r>
                <a:r>
                  <a:rPr lang="uk-UA" b="1" dirty="0"/>
                  <a:t>50 км/год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60C94A-4F44-C58E-6EFF-C01C7374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78" y="5398178"/>
                <a:ext cx="1894297" cy="369332"/>
              </a:xfrm>
              <a:prstGeom prst="rect">
                <a:avLst/>
              </a:prstGeom>
              <a:blipFill>
                <a:blip r:embed="rId2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DB01272-4767-1137-0FE5-23AAE51E4F2C}"/>
              </a:ext>
            </a:extLst>
          </p:cNvPr>
          <p:cNvSpPr txBox="1"/>
          <p:nvPr/>
        </p:nvSpPr>
        <p:spPr>
          <a:xfrm>
            <a:off x="2303220" y="5197562"/>
            <a:ext cx="136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Відповідь: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FB5547-BBBA-F8D3-FECA-72A0A95B3314}"/>
                  </a:ext>
                </a:extLst>
              </p:cNvPr>
              <p:cNvSpPr txBox="1"/>
              <p:nvPr/>
            </p:nvSpPr>
            <p:spPr>
              <a:xfrm>
                <a:off x="3456068" y="5171390"/>
                <a:ext cx="18942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uk-UA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сер.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b="1" dirty="0"/>
                  <a:t> 50 км/год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FB5547-BBBA-F8D3-FECA-72A0A95B3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68" y="5171390"/>
                <a:ext cx="1894297" cy="369332"/>
              </a:xfrm>
              <a:prstGeom prst="rect">
                <a:avLst/>
              </a:prstGeom>
              <a:blipFill>
                <a:blip r:embed="rId2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30061CE-D6D6-53A6-9719-F9AB05001E69}"/>
              </a:ext>
            </a:extLst>
          </p:cNvPr>
          <p:cNvSpPr txBox="1"/>
          <p:nvPr/>
        </p:nvSpPr>
        <p:spPr>
          <a:xfrm>
            <a:off x="7928454" y="5432131"/>
            <a:ext cx="4086345" cy="1397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рисунку зображено графік залежності пройденого автомобілем шляху від часу. Визначте швидкості автомобіля на різних етапах руху. Знайдіть середню швидкість руху автомобіля за увесь час. </a:t>
            </a:r>
          </a:p>
        </p:txBody>
      </p:sp>
      <p:pic>
        <p:nvPicPr>
          <p:cNvPr id="35" name="Рисунок 34">
            <a:hlinkClick r:id="rId24"/>
            <a:extLst>
              <a:ext uri="{FF2B5EF4-FFF2-40B4-BE49-F238E27FC236}">
                <a16:creationId xmlns:a16="http://schemas.microsoft.com/office/drawing/2014/main" id="{0CFB2334-389A-0064-6235-D88FF08009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5" y="5958360"/>
            <a:ext cx="2433771" cy="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  <p:grpSp>
        <p:nvGrpSpPr>
          <p:cNvPr id="13" name="Google Shape;213;p27">
            <a:extLst>
              <a:ext uri="{FF2B5EF4-FFF2-40B4-BE49-F238E27FC236}">
                <a16:creationId xmlns:a16="http://schemas.microsoft.com/office/drawing/2014/main" id="{5FE4772C-ABAF-42D8-0D84-890FDFA6A6E0}"/>
              </a:ext>
            </a:extLst>
          </p:cNvPr>
          <p:cNvGrpSpPr/>
          <p:nvPr/>
        </p:nvGrpSpPr>
        <p:grpSpPr>
          <a:xfrm>
            <a:off x="4954357" y="3956876"/>
            <a:ext cx="2622472" cy="2585815"/>
            <a:chOff x="7297968" y="1984185"/>
            <a:chExt cx="4783126" cy="4716268"/>
          </a:xfrm>
        </p:grpSpPr>
        <p:grpSp>
          <p:nvGrpSpPr>
            <p:cNvPr id="14" name="Google Shape;214;p27">
              <a:extLst>
                <a:ext uri="{FF2B5EF4-FFF2-40B4-BE49-F238E27FC236}">
                  <a16:creationId xmlns:a16="http://schemas.microsoft.com/office/drawing/2014/main" id="{D86AF99D-FE9B-553B-9B15-3598538FBD62}"/>
                </a:ext>
              </a:extLst>
            </p:cNvPr>
            <p:cNvGrpSpPr/>
            <p:nvPr/>
          </p:nvGrpSpPr>
          <p:grpSpPr>
            <a:xfrm>
              <a:off x="7297968" y="1984185"/>
              <a:ext cx="4783126" cy="4716268"/>
              <a:chOff x="6893593" y="2297927"/>
              <a:chExt cx="4783126" cy="4716268"/>
            </a:xfrm>
          </p:grpSpPr>
          <p:sp>
            <p:nvSpPr>
              <p:cNvPr id="53" name="Google Shape;215;p27">
                <a:extLst>
                  <a:ext uri="{FF2B5EF4-FFF2-40B4-BE49-F238E27FC236}">
                    <a16:creationId xmlns:a16="http://schemas.microsoft.com/office/drawing/2014/main" id="{8E30A3DF-E132-C55F-22A2-6BDD25389627}"/>
                  </a:ext>
                </a:extLst>
              </p:cNvPr>
              <p:cNvSpPr/>
              <p:nvPr/>
            </p:nvSpPr>
            <p:spPr>
              <a:xfrm rot="-622488">
                <a:off x="8463082" y="240583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216;p27">
                <a:extLst>
                  <a:ext uri="{FF2B5EF4-FFF2-40B4-BE49-F238E27FC236}">
                    <a16:creationId xmlns:a16="http://schemas.microsoft.com/office/drawing/2014/main" id="{F84AE9E4-72E7-3788-EA58-43DD414AC5C1}"/>
                  </a:ext>
                </a:extLst>
              </p:cNvPr>
              <p:cNvSpPr/>
              <p:nvPr/>
            </p:nvSpPr>
            <p:spPr>
              <a:xfrm rot="2184468">
                <a:off x="8463082" y="240583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217;p27">
                <a:extLst>
                  <a:ext uri="{FF2B5EF4-FFF2-40B4-BE49-F238E27FC236}">
                    <a16:creationId xmlns:a16="http://schemas.microsoft.com/office/drawing/2014/main" id="{7E4FA59B-AF05-C499-4560-4EF673C6B9B7}"/>
                  </a:ext>
                </a:extLst>
              </p:cNvPr>
              <p:cNvSpPr/>
              <p:nvPr/>
            </p:nvSpPr>
            <p:spPr>
              <a:xfrm rot="7587805">
                <a:off x="8463082" y="243736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218;p27">
                <a:extLst>
                  <a:ext uri="{FF2B5EF4-FFF2-40B4-BE49-F238E27FC236}">
                    <a16:creationId xmlns:a16="http://schemas.microsoft.com/office/drawing/2014/main" id="{7CC16543-4D22-A376-096E-C4BCFD88159D}"/>
                  </a:ext>
                </a:extLst>
              </p:cNvPr>
              <p:cNvSpPr/>
              <p:nvPr/>
            </p:nvSpPr>
            <p:spPr>
              <a:xfrm rot="4623994">
                <a:off x="8398623" y="2414984"/>
                <a:ext cx="1773066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219;p27">
                <a:extLst>
                  <a:ext uri="{FF2B5EF4-FFF2-40B4-BE49-F238E27FC236}">
                    <a16:creationId xmlns:a16="http://schemas.microsoft.com/office/drawing/2014/main" id="{B90B5016-275B-5EE5-EA3F-FCFF80A42CFF}"/>
                  </a:ext>
                </a:extLst>
              </p:cNvPr>
              <p:cNvSpPr/>
              <p:nvPr/>
            </p:nvSpPr>
            <p:spPr>
              <a:xfrm>
                <a:off x="7451150" y="4183911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58" name="Google Shape;220;p27">
                <a:extLst>
                  <a:ext uri="{FF2B5EF4-FFF2-40B4-BE49-F238E27FC236}">
                    <a16:creationId xmlns:a16="http://schemas.microsoft.com/office/drawing/2014/main" id="{CABA9D55-CE35-2499-9D18-4C1685E04C21}"/>
                  </a:ext>
                </a:extLst>
              </p:cNvPr>
              <p:cNvSpPr/>
              <p:nvPr/>
            </p:nvSpPr>
            <p:spPr>
              <a:xfrm>
                <a:off x="10434658" y="3710732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59" name="Google Shape;221;p27">
                <a:extLst>
                  <a:ext uri="{FF2B5EF4-FFF2-40B4-BE49-F238E27FC236}">
                    <a16:creationId xmlns:a16="http://schemas.microsoft.com/office/drawing/2014/main" id="{E5AAD4F0-A746-8F19-8FF8-AF2DD45EB0B4}"/>
                  </a:ext>
                </a:extLst>
              </p:cNvPr>
              <p:cNvSpPr/>
              <p:nvPr/>
            </p:nvSpPr>
            <p:spPr>
              <a:xfrm>
                <a:off x="10574371" y="4832067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60" name="Google Shape;222;p27">
                <a:extLst>
                  <a:ext uri="{FF2B5EF4-FFF2-40B4-BE49-F238E27FC236}">
                    <a16:creationId xmlns:a16="http://schemas.microsoft.com/office/drawing/2014/main" id="{FA3B4D0D-B925-ABC9-42A2-8DBE24D52606}"/>
                  </a:ext>
                </a:extLst>
              </p:cNvPr>
              <p:cNvSpPr/>
              <p:nvPr/>
            </p:nvSpPr>
            <p:spPr>
              <a:xfrm>
                <a:off x="9748724" y="6488291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</p:grpSp>
        <p:grpSp>
          <p:nvGrpSpPr>
            <p:cNvPr id="15" name="Google Shape;223;p27">
              <a:extLst>
                <a:ext uri="{FF2B5EF4-FFF2-40B4-BE49-F238E27FC236}">
                  <a16:creationId xmlns:a16="http://schemas.microsoft.com/office/drawing/2014/main" id="{A0EEB964-23A9-BCAB-00CE-8CDC800D63C3}"/>
                </a:ext>
              </a:extLst>
            </p:cNvPr>
            <p:cNvGrpSpPr/>
            <p:nvPr/>
          </p:nvGrpSpPr>
          <p:grpSpPr>
            <a:xfrm>
              <a:off x="9143526" y="3838043"/>
              <a:ext cx="1020673" cy="986925"/>
              <a:chOff x="9626306" y="2040643"/>
              <a:chExt cx="1938979" cy="1874868"/>
            </a:xfrm>
          </p:grpSpPr>
          <p:pic>
            <p:nvPicPr>
              <p:cNvPr id="16" name="Google Shape;224;p27">
                <a:extLst>
                  <a:ext uri="{FF2B5EF4-FFF2-40B4-BE49-F238E27FC236}">
                    <a16:creationId xmlns:a16="http://schemas.microsoft.com/office/drawing/2014/main" id="{5ECE2CAB-5D15-E119-0491-8CA75D91E81A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137590" y="2040643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oogle Shape;225;p27">
                <a:extLst>
                  <a:ext uri="{FF2B5EF4-FFF2-40B4-BE49-F238E27FC236}">
                    <a16:creationId xmlns:a16="http://schemas.microsoft.com/office/drawing/2014/main" id="{205C74BB-7511-0420-990E-D980F984B7C4}"/>
                  </a:ext>
                </a:extLst>
              </p:cNvPr>
              <p:cNvGrpSpPr/>
              <p:nvPr/>
            </p:nvGrpSpPr>
            <p:grpSpPr>
              <a:xfrm>
                <a:off x="9635666" y="2048145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46" name="Google Shape;226;p27">
                  <a:extLst>
                    <a:ext uri="{FF2B5EF4-FFF2-40B4-BE49-F238E27FC236}">
                      <a16:creationId xmlns:a16="http://schemas.microsoft.com/office/drawing/2014/main" id="{F174DE86-652D-6DC3-68DE-5240C78D8E5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227;p27">
                  <a:extLst>
                    <a:ext uri="{FF2B5EF4-FFF2-40B4-BE49-F238E27FC236}">
                      <a16:creationId xmlns:a16="http://schemas.microsoft.com/office/drawing/2014/main" id="{A0BBD642-5687-04EF-D1D8-31A089BAAA5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228;p27">
                  <a:extLst>
                    <a:ext uri="{FF2B5EF4-FFF2-40B4-BE49-F238E27FC236}">
                      <a16:creationId xmlns:a16="http://schemas.microsoft.com/office/drawing/2014/main" id="{83B61329-06CD-B5E6-2126-441D7325F48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229;p27">
                  <a:extLst>
                    <a:ext uri="{FF2B5EF4-FFF2-40B4-BE49-F238E27FC236}">
                      <a16:creationId xmlns:a16="http://schemas.microsoft.com/office/drawing/2014/main" id="{558482B0-C00A-6395-ABF0-716E29850D4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Google Shape;230;p27">
                  <a:extLst>
                    <a:ext uri="{FF2B5EF4-FFF2-40B4-BE49-F238E27FC236}">
                      <a16:creationId xmlns:a16="http://schemas.microsoft.com/office/drawing/2014/main" id="{1BA1289C-B2C0-6EEB-6626-068AB7F4D4A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" name="Google Shape;231;p27">
                  <a:extLst>
                    <a:ext uri="{FF2B5EF4-FFF2-40B4-BE49-F238E27FC236}">
                      <a16:creationId xmlns:a16="http://schemas.microsoft.com/office/drawing/2014/main" id="{D955C9FE-BB70-B333-2B23-AC723F54423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Google Shape;232;p27">
                  <a:extLst>
                    <a:ext uri="{FF2B5EF4-FFF2-40B4-BE49-F238E27FC236}">
                      <a16:creationId xmlns:a16="http://schemas.microsoft.com/office/drawing/2014/main" id="{1AAFAB82-DBA4-7918-C426-CB157E277FA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" name="Google Shape;233;p27">
                <a:extLst>
                  <a:ext uri="{FF2B5EF4-FFF2-40B4-BE49-F238E27FC236}">
                    <a16:creationId xmlns:a16="http://schemas.microsoft.com/office/drawing/2014/main" id="{B7064F8F-09AA-546C-1BB7-77CD321FCE22}"/>
                  </a:ext>
                </a:extLst>
              </p:cNvPr>
              <p:cNvGrpSpPr/>
              <p:nvPr/>
            </p:nvGrpSpPr>
            <p:grpSpPr>
              <a:xfrm>
                <a:off x="9630509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39" name="Google Shape;234;p27">
                  <a:extLst>
                    <a:ext uri="{FF2B5EF4-FFF2-40B4-BE49-F238E27FC236}">
                      <a16:creationId xmlns:a16="http://schemas.microsoft.com/office/drawing/2014/main" id="{94B9EEC1-6E57-3624-E8B2-7DA4F35E42C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235;p27">
                  <a:extLst>
                    <a:ext uri="{FF2B5EF4-FFF2-40B4-BE49-F238E27FC236}">
                      <a16:creationId xmlns:a16="http://schemas.microsoft.com/office/drawing/2014/main" id="{9DD97BB2-2DE6-7477-CDD5-4D4ABE516D5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236;p27">
                  <a:extLst>
                    <a:ext uri="{FF2B5EF4-FFF2-40B4-BE49-F238E27FC236}">
                      <a16:creationId xmlns:a16="http://schemas.microsoft.com/office/drawing/2014/main" id="{192C4146-FB96-1C54-C67A-78C1F10D8DD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237;p27">
                  <a:extLst>
                    <a:ext uri="{FF2B5EF4-FFF2-40B4-BE49-F238E27FC236}">
                      <a16:creationId xmlns:a16="http://schemas.microsoft.com/office/drawing/2014/main" id="{A83D1004-118A-45B3-3E43-B63AFF338FF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238;p27">
                  <a:extLst>
                    <a:ext uri="{FF2B5EF4-FFF2-40B4-BE49-F238E27FC236}">
                      <a16:creationId xmlns:a16="http://schemas.microsoft.com/office/drawing/2014/main" id="{15503594-0922-5CD6-D6D0-4DC35599151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239;p27">
                  <a:extLst>
                    <a:ext uri="{FF2B5EF4-FFF2-40B4-BE49-F238E27FC236}">
                      <a16:creationId xmlns:a16="http://schemas.microsoft.com/office/drawing/2014/main" id="{83B24FE4-450D-B7CC-B004-6FBE2413CAC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240;p27">
                  <a:extLst>
                    <a:ext uri="{FF2B5EF4-FFF2-40B4-BE49-F238E27FC236}">
                      <a16:creationId xmlns:a16="http://schemas.microsoft.com/office/drawing/2014/main" id="{5ABD2AB4-242C-D6B8-3349-7E1D813D66E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" name="Google Shape;241;p27">
                <a:extLst>
                  <a:ext uri="{FF2B5EF4-FFF2-40B4-BE49-F238E27FC236}">
                    <a16:creationId xmlns:a16="http://schemas.microsoft.com/office/drawing/2014/main" id="{CAEE491F-4534-A905-7376-98BCEA29BA8B}"/>
                  </a:ext>
                </a:extLst>
              </p:cNvPr>
              <p:cNvGrpSpPr/>
              <p:nvPr/>
            </p:nvGrpSpPr>
            <p:grpSpPr>
              <a:xfrm>
                <a:off x="9638000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26" name="Google Shape;242;p27">
                  <a:extLst>
                    <a:ext uri="{FF2B5EF4-FFF2-40B4-BE49-F238E27FC236}">
                      <a16:creationId xmlns:a16="http://schemas.microsoft.com/office/drawing/2014/main" id="{1D62BB00-58BE-BC5E-6AFF-08661660FC5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797647" y="1981495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Google Shape;243;p27">
                  <a:extLst>
                    <a:ext uri="{FF2B5EF4-FFF2-40B4-BE49-F238E27FC236}">
                      <a16:creationId xmlns:a16="http://schemas.microsoft.com/office/drawing/2014/main" id="{D1440A56-970B-4B60-357D-374FB1F4384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573294" y="1668203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Google Shape;244;p27">
                  <a:extLst>
                    <a:ext uri="{FF2B5EF4-FFF2-40B4-BE49-F238E27FC236}">
                      <a16:creationId xmlns:a16="http://schemas.microsoft.com/office/drawing/2014/main" id="{16A606D8-C6E0-DDFB-2BDB-DFB9D7DC7BB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595238" y="1738333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Google Shape;245;p27">
                  <a:extLst>
                    <a:ext uri="{FF2B5EF4-FFF2-40B4-BE49-F238E27FC236}">
                      <a16:creationId xmlns:a16="http://schemas.microsoft.com/office/drawing/2014/main" id="{31DD1824-06A8-3C7C-9921-A87A85F9286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351134" y="1960006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Google Shape;246;p27">
                  <a:extLst>
                    <a:ext uri="{FF2B5EF4-FFF2-40B4-BE49-F238E27FC236}">
                      <a16:creationId xmlns:a16="http://schemas.microsoft.com/office/drawing/2014/main" id="{C69B9930-054C-E5BA-5CA1-B215B0A425D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451415" y="1638052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" name="Google Shape;247;p27">
                  <a:extLst>
                    <a:ext uri="{FF2B5EF4-FFF2-40B4-BE49-F238E27FC236}">
                      <a16:creationId xmlns:a16="http://schemas.microsoft.com/office/drawing/2014/main" id="{4CA42560-0002-5AB8-FAF2-A756F5FFCE6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716959" y="1548436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Google Shape;248;p27">
                  <a:extLst>
                    <a:ext uri="{FF2B5EF4-FFF2-40B4-BE49-F238E27FC236}">
                      <a16:creationId xmlns:a16="http://schemas.microsoft.com/office/drawing/2014/main" id="{B19C7660-0D37-E2E7-45F3-F62C79ABC2A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249;p27">
                  <a:extLst>
                    <a:ext uri="{FF2B5EF4-FFF2-40B4-BE49-F238E27FC236}">
                      <a16:creationId xmlns:a16="http://schemas.microsoft.com/office/drawing/2014/main" id="{C6D51E73-FAAB-8D0C-5C3E-08FEC97F281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250;p27">
                  <a:extLst>
                    <a:ext uri="{FF2B5EF4-FFF2-40B4-BE49-F238E27FC236}">
                      <a16:creationId xmlns:a16="http://schemas.microsoft.com/office/drawing/2014/main" id="{11F1720F-A687-7353-5FC5-257E31562BD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251;p27">
                  <a:extLst>
                    <a:ext uri="{FF2B5EF4-FFF2-40B4-BE49-F238E27FC236}">
                      <a16:creationId xmlns:a16="http://schemas.microsoft.com/office/drawing/2014/main" id="{7446E695-A5C3-7FDF-9C4D-9AF8CC07F76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252;p27">
                  <a:extLst>
                    <a:ext uri="{FF2B5EF4-FFF2-40B4-BE49-F238E27FC236}">
                      <a16:creationId xmlns:a16="http://schemas.microsoft.com/office/drawing/2014/main" id="{6E61DBD7-0B56-EB3F-536A-B6BE4C43A2B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253;p27">
                  <a:extLst>
                    <a:ext uri="{FF2B5EF4-FFF2-40B4-BE49-F238E27FC236}">
                      <a16:creationId xmlns:a16="http://schemas.microsoft.com/office/drawing/2014/main" id="{72047103-2A4F-2397-FE08-FF36BC96C32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254;p27">
                  <a:extLst>
                    <a:ext uri="{FF2B5EF4-FFF2-40B4-BE49-F238E27FC236}">
                      <a16:creationId xmlns:a16="http://schemas.microsoft.com/office/drawing/2014/main" id="{51BAD9FC-B971-9C6F-F916-6BF09A7CECA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0" name="Google Shape;255;p27">
                <a:extLst>
                  <a:ext uri="{FF2B5EF4-FFF2-40B4-BE49-F238E27FC236}">
                    <a16:creationId xmlns:a16="http://schemas.microsoft.com/office/drawing/2014/main" id="{9C7593F5-61B2-05C8-6CFB-B872D3ED10FD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10660093" y="2324547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56;p27">
                <a:extLst>
                  <a:ext uri="{FF2B5EF4-FFF2-40B4-BE49-F238E27FC236}">
                    <a16:creationId xmlns:a16="http://schemas.microsoft.com/office/drawing/2014/main" id="{6AEC8ACC-D7F9-1A42-D004-008923828D0B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688598" y="2874418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57;p27">
                <a:extLst>
                  <a:ext uri="{FF2B5EF4-FFF2-40B4-BE49-F238E27FC236}">
                    <a16:creationId xmlns:a16="http://schemas.microsoft.com/office/drawing/2014/main" id="{BA53EBCD-4DA0-5640-B5D4-50F47C07AE84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9626306" y="2886504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58;p27">
                <a:extLst>
                  <a:ext uri="{FF2B5EF4-FFF2-40B4-BE49-F238E27FC236}">
                    <a16:creationId xmlns:a16="http://schemas.microsoft.com/office/drawing/2014/main" id="{A213D829-71CB-D6E7-377F-384DAF4075D2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10161736" y="3079805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59;p27">
                <a:extLst>
                  <a:ext uri="{FF2B5EF4-FFF2-40B4-BE49-F238E27FC236}">
                    <a16:creationId xmlns:a16="http://schemas.microsoft.com/office/drawing/2014/main" id="{BF62849C-D2B3-FE1F-939D-1D00B662CF90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9639513" y="2324544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60;p27">
                <a:extLst>
                  <a:ext uri="{FF2B5EF4-FFF2-40B4-BE49-F238E27FC236}">
                    <a16:creationId xmlns:a16="http://schemas.microsoft.com/office/drawing/2014/main" id="{06398500-B368-CCE2-2436-C347175F30EC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148769" y="2536397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дізналися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вивчили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нерівномірний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будемо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навчатись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розв’язувати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рухи. Будьте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уважні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Розпочинаємо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к воспитать ребенка в одиночку">
            <a:extLst>
              <a:ext uri="{FF2B5EF4-FFF2-40B4-BE49-F238E27FC236}">
                <a16:creationId xmlns:a16="http://schemas.microsoft.com/office/drawing/2014/main" id="{3B18522C-076D-4FDF-AB24-376978AF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76" y="1081510"/>
            <a:ext cx="5756990" cy="50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5E3157-437B-7737-5268-5603694242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42" t="28552" r="37576" b="22963"/>
          <a:stretch/>
        </p:blipFill>
        <p:spPr>
          <a:xfrm>
            <a:off x="794326" y="879578"/>
            <a:ext cx="6428815" cy="4913745"/>
          </a:xfrm>
          <a:prstGeom prst="rect">
            <a:avLst/>
          </a:prstGeom>
        </p:spPr>
      </p:pic>
      <p:pic>
        <p:nvPicPr>
          <p:cNvPr id="8" name="Рисунок 7">
            <a:hlinkClick r:id="rId6"/>
            <a:extLst>
              <a:ext uri="{FF2B5EF4-FFF2-40B4-BE49-F238E27FC236}">
                <a16:creationId xmlns:a16="http://schemas.microsoft.com/office/drawing/2014/main" id="{64978837-1541-567F-C1C8-C093B1553A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5" y="5958360"/>
            <a:ext cx="2433771" cy="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334185" y="665388"/>
            <a:ext cx="11523630" cy="736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Автомобіль першу половину шляху рухався зі швидкістю 10 м/с, а другу половину шляху мчав зі швидкістю 40 м/с. Чому дорівнює середня швидкість руху автомобіля на всьому шляху?</a:t>
            </a:r>
            <a:endParaRPr lang="uk-UA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: п’ятикутник 3">
            <a:extLst>
              <a:ext uri="{FF2B5EF4-FFF2-40B4-BE49-F238E27FC236}">
                <a16:creationId xmlns:a16="http://schemas.microsoft.com/office/drawing/2014/main" id="{1958092C-B63B-48F5-B9C7-D93933634076}"/>
              </a:ext>
            </a:extLst>
          </p:cNvPr>
          <p:cNvSpPr/>
          <p:nvPr/>
        </p:nvSpPr>
        <p:spPr>
          <a:xfrm>
            <a:off x="0" y="45956"/>
            <a:ext cx="2117520" cy="565608"/>
          </a:xfrm>
          <a:prstGeom prst="homeP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Задача 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9D1CB-441A-4EE3-AB48-569773DE4E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" y="1731064"/>
            <a:ext cx="4041170" cy="5558959"/>
          </a:xfrm>
          <a:prstGeom prst="rect">
            <a:avLst/>
          </a:prstGeom>
        </p:spPr>
      </p:pic>
      <p:pic>
        <p:nvPicPr>
          <p:cNvPr id="8" name="Picture 2" descr="Думающий человечек на прозрачном фоне - Zefirka.club фото и картинки">
            <a:extLst>
              <a:ext uri="{FF2B5EF4-FFF2-40B4-BE49-F238E27FC236}">
                <a16:creationId xmlns:a16="http://schemas.microsoft.com/office/drawing/2014/main" id="{29DF4E64-1ECA-A699-9C27-B50836D4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16652" b="2359"/>
          <a:stretch/>
        </p:blipFill>
        <p:spPr bwMode="auto">
          <a:xfrm>
            <a:off x="8274002" y="1812736"/>
            <a:ext cx="3917998" cy="50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3CD79FAE-FA11-4284-BB33-D1AD6ABDA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483066" y="147483"/>
            <a:ext cx="10512290" cy="62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84DC464C-7E5A-46C4-86EF-4E57A997B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3376" y="4444181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5"/>
            <a:extLst>
              <a:ext uri="{FF2B5EF4-FFF2-40B4-BE49-F238E27FC236}">
                <a16:creationId xmlns:a16="http://schemas.microsoft.com/office/drawing/2014/main" id="{4573D8A7-614A-4759-8CDE-8DE24D5222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1792386" y="5853504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1EF82-2ABA-1B8B-395C-65A2A38D94A0}"/>
              </a:ext>
            </a:extLst>
          </p:cNvPr>
          <p:cNvSpPr txBox="1"/>
          <p:nvPr/>
        </p:nvSpPr>
        <p:spPr>
          <a:xfrm>
            <a:off x="2187448" y="24303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Задача 1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10E38-328C-5029-A790-876F13C33719}"/>
              </a:ext>
            </a:extLst>
          </p:cNvPr>
          <p:cNvSpPr txBox="1"/>
          <p:nvPr/>
        </p:nvSpPr>
        <p:spPr>
          <a:xfrm>
            <a:off x="2187448" y="52325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Дано:</a:t>
            </a:r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F1CCE-4149-B655-B9F9-6CD1DB1E1C5C}"/>
              </a:ext>
            </a:extLst>
          </p:cNvPr>
          <p:cNvSpPr txBox="1"/>
          <p:nvPr/>
        </p:nvSpPr>
        <p:spPr>
          <a:xfrm>
            <a:off x="2201408" y="2321630"/>
            <a:ext cx="114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Знайти:</a:t>
            </a:r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D647902E-8401-B49D-A32A-D6AD8AA7767C}"/>
              </a:ext>
            </a:extLst>
          </p:cNvPr>
          <p:cNvCxnSpPr>
            <a:cxnSpLocks/>
          </p:cNvCxnSpPr>
          <p:nvPr/>
        </p:nvCxnSpPr>
        <p:spPr>
          <a:xfrm>
            <a:off x="3860800" y="584510"/>
            <a:ext cx="0" cy="2086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65349070-37B4-DBCC-A8A0-9EE62A1B0146}"/>
              </a:ext>
            </a:extLst>
          </p:cNvPr>
          <p:cNvCxnSpPr>
            <a:cxnSpLocks/>
          </p:cNvCxnSpPr>
          <p:nvPr/>
        </p:nvCxnSpPr>
        <p:spPr>
          <a:xfrm>
            <a:off x="2187448" y="2273110"/>
            <a:ext cx="1673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661155-EDAD-9B43-9E5A-60502D18F403}"/>
              </a:ext>
            </a:extLst>
          </p:cNvPr>
          <p:cNvSpPr txBox="1"/>
          <p:nvPr/>
        </p:nvSpPr>
        <p:spPr>
          <a:xfrm>
            <a:off x="2245720" y="871820"/>
            <a:ext cx="167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uk-UA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=  10 м/с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672C5D-869F-E639-C0D5-AD026A06E510}"/>
              </a:ext>
            </a:extLst>
          </p:cNvPr>
          <p:cNvSpPr txBox="1"/>
          <p:nvPr/>
        </p:nvSpPr>
        <p:spPr>
          <a:xfrm>
            <a:off x="2257607" y="1218889"/>
            <a:ext cx="13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uk-UA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= 40 м/с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9FE0FC-9AA7-038E-2C78-40123AA0579A}"/>
                  </a:ext>
                </a:extLst>
              </p:cNvPr>
              <p:cNvSpPr txBox="1"/>
              <p:nvPr/>
            </p:nvSpPr>
            <p:spPr>
              <a:xfrm>
                <a:off x="2257607" y="1510915"/>
                <a:ext cx="1162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uk-UA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uk-UA" dirty="0"/>
                  <a:t>/2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9FE0FC-9AA7-038E-2C78-40123AA05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07" y="1510915"/>
                <a:ext cx="1162919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2C9C47-54BE-2EA0-E50C-61B30C163A17}"/>
                  </a:ext>
                </a:extLst>
              </p:cNvPr>
              <p:cNvSpPr txBox="1"/>
              <p:nvPr/>
            </p:nvSpPr>
            <p:spPr>
              <a:xfrm>
                <a:off x="2257607" y="1853254"/>
                <a:ext cx="1673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uk-UA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uk-UA" dirty="0"/>
                  <a:t>/2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2C9C47-54BE-2EA0-E50C-61B30C163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07" y="1853254"/>
                <a:ext cx="1673352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302C2D3-AA31-6A8B-4E7C-F446D863E928}"/>
              </a:ext>
            </a:extLst>
          </p:cNvPr>
          <p:cNvSpPr txBox="1"/>
          <p:nvPr/>
        </p:nvSpPr>
        <p:spPr>
          <a:xfrm>
            <a:off x="2212395" y="2690962"/>
            <a:ext cx="120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uk-UA" b="1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</a:t>
            </a:r>
            <a:r>
              <a:rPr lang="uk-UA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=  ?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A2D78E-86EC-86BC-960E-F873F6A5FD63}"/>
                  </a:ext>
                </a:extLst>
              </p:cNvPr>
              <p:cNvSpPr txBox="1"/>
              <p:nvPr/>
            </p:nvSpPr>
            <p:spPr>
              <a:xfrm>
                <a:off x="3884056" y="503558"/>
                <a:ext cx="1708365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uk-UA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A2D78E-86EC-86BC-960E-F873F6A5F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56" y="503558"/>
                <a:ext cx="1708365" cy="6184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C09F95-1C67-6BE2-BDEB-F53F58CCA448}"/>
                  </a:ext>
                </a:extLst>
              </p:cNvPr>
              <p:cNvSpPr txBox="1"/>
              <p:nvPr/>
            </p:nvSpPr>
            <p:spPr>
              <a:xfrm>
                <a:off x="3853010" y="1161514"/>
                <a:ext cx="1175624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uk-UA" b="1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ϑ</m:t>
                          </m:r>
                          <m:r>
                            <a:rPr lang="uk-UA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C09F95-1C67-6BE2-BDEB-F53F58CCA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10" y="1161514"/>
                <a:ext cx="1175624" cy="6184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8F36A5-FA6E-0991-3DDC-E731272FFA5B}"/>
                  </a:ext>
                </a:extLst>
              </p:cNvPr>
              <p:cNvSpPr txBox="1"/>
              <p:nvPr/>
            </p:nvSpPr>
            <p:spPr>
              <a:xfrm>
                <a:off x="5036424" y="1132412"/>
                <a:ext cx="1175624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uk-UA" b="1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ϑ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8F36A5-FA6E-0991-3DDC-E731272F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24" y="1132412"/>
                <a:ext cx="1175624" cy="6184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200640-2EE6-2B3A-171C-6526FC276132}"/>
                  </a:ext>
                </a:extLst>
              </p:cNvPr>
              <p:cNvSpPr txBox="1"/>
              <p:nvPr/>
            </p:nvSpPr>
            <p:spPr>
              <a:xfrm>
                <a:off x="3915214" y="1945963"/>
                <a:ext cx="1708365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uk-U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uk-UA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ϑ</m:t>
                              </m:r>
                              <m:r>
                                <a:rPr lang="uk-UA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uk-U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ϑ</m:t>
                              </m:r>
                              <m:r>
                                <a:rPr lang="en-US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200640-2EE6-2B3A-171C-6526FC27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214" y="1945963"/>
                <a:ext cx="1708365" cy="8484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7CF26E-33AA-E8D1-168E-B708FB44F38C}"/>
                  </a:ext>
                </a:extLst>
              </p:cNvPr>
              <p:cNvSpPr txBox="1"/>
              <p:nvPr/>
            </p:nvSpPr>
            <p:spPr>
              <a:xfrm>
                <a:off x="4372585" y="2794400"/>
                <a:ext cx="2366626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uk-U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uk-UA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ϑ</m:t>
                              </m:r>
                              <m:r>
                                <m:rPr>
                                  <m:nor/>
                                </m:rPr>
                                <a:rPr lang="uk-UA" b="1" i="1" baseline="-25000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uk-UA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b="1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ϑ</m:t>
                              </m:r>
                              <m:r>
                                <m:rPr>
                                  <m:nor/>
                                </m:rPr>
                                <a:rPr lang="en-US" b="1" i="1" baseline="-25000" dirty="0" smtClean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ϑ</m:t>
                              </m:r>
                              <m:r>
                                <a:rPr lang="uk-UA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ϑ</m:t>
                              </m:r>
                              <m:r>
                                <m:rPr>
                                  <m:nor/>
                                </m:rPr>
                                <a:rPr lang="uk-UA" b="1" i="1" baseline="-25000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7CF26E-33AA-E8D1-168E-B708FB44F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85" y="2794400"/>
                <a:ext cx="2366626" cy="8484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2BC827-D29C-E863-F859-FA5BF42024C2}"/>
                  </a:ext>
                </a:extLst>
              </p:cNvPr>
              <p:cNvSpPr txBox="1"/>
              <p:nvPr/>
            </p:nvSpPr>
            <p:spPr>
              <a:xfrm>
                <a:off x="2854617" y="3396497"/>
                <a:ext cx="2578566" cy="648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uk-U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m:rPr>
                              <m:nor/>
                            </m:rPr>
                            <a:rPr lang="uk-UA" b="1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ϑ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uk-UA" b="1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ϑ</m:t>
                          </m:r>
                          <m:r>
                            <m:rPr>
                              <m:nor/>
                            </m:rPr>
                            <a:rPr lang="uk-UA" b="1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m:rPr>
                              <m:nor/>
                            </m:rPr>
                            <a:rPr lang="uk-UA" dirty="0"/>
                            <m:t>/2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</m:t>
                          </m:r>
                          <m:r>
                            <m:rPr>
                              <m:nor/>
                            </m:rPr>
                            <a:rPr lang="uk-UA" b="1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ϑ</m:t>
                          </m:r>
                          <m:r>
                            <m:rPr>
                              <m:nor/>
                            </m:rPr>
                            <a:rPr lang="uk-UA" b="1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m:rPr>
                              <m:nor/>
                            </m:rPr>
                            <a:rPr lang="uk-UA" dirty="0"/>
                            <m:t>/2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</m:t>
                          </m:r>
                          <m:r>
                            <m:rPr>
                              <m:nor/>
                            </m:rPr>
                            <a:rPr lang="uk-UA" b="1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ϑ</m:t>
                          </m:r>
                          <m:r>
                            <m:rPr>
                              <m:nor/>
                            </m:rPr>
                            <a:rPr lang="en-US" b="1" i="1" baseline="-25000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2BC827-D29C-E863-F859-FA5BF4202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17" y="3396497"/>
                <a:ext cx="2578566" cy="6483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744167-F4F2-E904-E5B0-260293607911}"/>
                  </a:ext>
                </a:extLst>
              </p:cNvPr>
              <p:cNvSpPr txBox="1"/>
              <p:nvPr/>
            </p:nvSpPr>
            <p:spPr>
              <a:xfrm>
                <a:off x="2776172" y="4159557"/>
                <a:ext cx="4484526" cy="581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uk-UA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сер.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uk-U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a:rPr lang="uk-UA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uk-UA" dirty="0"/>
                          <m:t>/2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1" i="1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a:rPr lang="uk-UA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en-US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uk-U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a:rPr lang="uk-UA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uk-UA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en-US" b="1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744167-F4F2-E904-E5B0-260293607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72" y="4159557"/>
                <a:ext cx="4484526" cy="5812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D0EB4A82-C0F8-17EE-CA53-71D3D431B94C}"/>
              </a:ext>
            </a:extLst>
          </p:cNvPr>
          <p:cNvCxnSpPr>
            <a:cxnSpLocks/>
          </p:cNvCxnSpPr>
          <p:nvPr/>
        </p:nvCxnSpPr>
        <p:spPr>
          <a:xfrm>
            <a:off x="6573520" y="612369"/>
            <a:ext cx="0" cy="4272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FED0B3-5B63-657C-6A40-3FAA3D910D93}"/>
                  </a:ext>
                </a:extLst>
              </p:cNvPr>
              <p:cNvSpPr txBox="1"/>
              <p:nvPr/>
            </p:nvSpPr>
            <p:spPr>
              <a:xfrm>
                <a:off x="6817976" y="659903"/>
                <a:ext cx="2191548" cy="624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uk-U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 10 ∗ 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10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FED0B3-5B63-657C-6A40-3FAA3D91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76" y="659903"/>
                <a:ext cx="2191548" cy="6243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C720AC-72AF-A192-60E9-5F61C66328A2}"/>
                  </a:ext>
                </a:extLst>
              </p:cNvPr>
              <p:cNvSpPr txBox="1"/>
              <p:nvPr/>
            </p:nvSpPr>
            <p:spPr>
              <a:xfrm>
                <a:off x="6834520" y="1413582"/>
                <a:ext cx="28124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uk-U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50</m:t>
                          </m:r>
                        </m:den>
                      </m:f>
                      <m:r>
                        <a:rPr lang="en-US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𝟏𝟔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м/с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C720AC-72AF-A192-60E9-5F61C663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520" y="1413582"/>
                <a:ext cx="2812400" cy="61279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0B42D76-0977-640A-A5D2-3E72513EE941}"/>
              </a:ext>
            </a:extLst>
          </p:cNvPr>
          <p:cNvSpPr txBox="1"/>
          <p:nvPr/>
        </p:nvSpPr>
        <p:spPr>
          <a:xfrm>
            <a:off x="2336771" y="5015796"/>
            <a:ext cx="136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Відповідь: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A8BF03-1001-A273-1D0B-E7A095A01121}"/>
                  </a:ext>
                </a:extLst>
              </p:cNvPr>
              <p:cNvSpPr txBox="1"/>
              <p:nvPr/>
            </p:nvSpPr>
            <p:spPr>
              <a:xfrm>
                <a:off x="3420526" y="5015796"/>
                <a:ext cx="16455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𝟏𝟔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м/с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A8BF03-1001-A273-1D0B-E7A095A01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526" y="5015796"/>
                <a:ext cx="1645533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5E2D0B2-D03E-F8D7-7A01-20269335D365}"/>
              </a:ext>
            </a:extLst>
          </p:cNvPr>
          <p:cNvSpPr txBox="1"/>
          <p:nvPr/>
        </p:nvSpPr>
        <p:spPr>
          <a:xfrm>
            <a:off x="7059195" y="5343497"/>
            <a:ext cx="5023295" cy="1134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Автомобіль першу половину шляху рухався зі швидкістю 10 м/с, а другу половину шляху мчав зі швидкістю 40 м/с. Чому дорівнює середня швидкість руху автомобіля на всьому шляху?</a:t>
            </a:r>
            <a:endParaRPr lang="uk-UA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Ручка шариковая Buromax BM.8100 купить по цене в 4.9 грн | есть в наличии в  интернет-магазине ТМ Буромакс">
            <a:extLst>
              <a:ext uri="{FF2B5EF4-FFF2-40B4-BE49-F238E27FC236}">
                <a16:creationId xmlns:a16="http://schemas.microsoft.com/office/drawing/2014/main" id="{44E85C5C-80A3-F0EB-B076-DC3FBCA4C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62896" r="8321" b="21565"/>
          <a:stretch/>
        </p:blipFill>
        <p:spPr bwMode="auto">
          <a:xfrm rot="16835953">
            <a:off x="8964402" y="2660855"/>
            <a:ext cx="4998070" cy="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hlinkClick r:id="rId21"/>
            <a:extLst>
              <a:ext uri="{FF2B5EF4-FFF2-40B4-BE49-F238E27FC236}">
                <a16:creationId xmlns:a16="http://schemas.microsoft.com/office/drawing/2014/main" id="{033EEE23-C793-5C3E-197E-71E1B4DB53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5" y="5958360"/>
            <a:ext cx="2433771" cy="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9" grpId="0"/>
      <p:bldP spid="16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334185" y="665388"/>
            <a:ext cx="11523630" cy="736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Тарасик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пройшов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км за 40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проїхав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автобусом 17 км за 20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Визначте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середню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Тарасика.</a:t>
            </a:r>
            <a:endParaRPr lang="uk-UA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: п’ятикутник 3">
            <a:extLst>
              <a:ext uri="{FF2B5EF4-FFF2-40B4-BE49-F238E27FC236}">
                <a16:creationId xmlns:a16="http://schemas.microsoft.com/office/drawing/2014/main" id="{1958092C-B63B-48F5-B9C7-D93933634076}"/>
              </a:ext>
            </a:extLst>
          </p:cNvPr>
          <p:cNvSpPr/>
          <p:nvPr/>
        </p:nvSpPr>
        <p:spPr>
          <a:xfrm>
            <a:off x="0" y="45956"/>
            <a:ext cx="2117520" cy="565608"/>
          </a:xfrm>
          <a:prstGeom prst="homeP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Задача 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9D1CB-441A-4EE3-AB48-569773DE4E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" y="1930400"/>
            <a:ext cx="3896260" cy="5359623"/>
          </a:xfrm>
          <a:prstGeom prst="rect">
            <a:avLst/>
          </a:prstGeom>
        </p:spPr>
      </p:pic>
      <p:pic>
        <p:nvPicPr>
          <p:cNvPr id="7" name="Picture 2" descr="Думающий человечек на прозрачном фоне - Zefirka.club фото и картинки">
            <a:extLst>
              <a:ext uri="{FF2B5EF4-FFF2-40B4-BE49-F238E27FC236}">
                <a16:creationId xmlns:a16="http://schemas.microsoft.com/office/drawing/2014/main" id="{BCA6FDC4-6577-9B6D-0D03-4D143ADF2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16652" b="2359"/>
          <a:stretch/>
        </p:blipFill>
        <p:spPr bwMode="auto">
          <a:xfrm>
            <a:off x="8274002" y="1812736"/>
            <a:ext cx="3917998" cy="50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3CD79FAE-FA11-4284-BB33-D1AD6ABDA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454190" y="-49193"/>
            <a:ext cx="10512290" cy="62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1E9D2A54-41EA-4D35-B6AB-31C62548B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3376" y="4444181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5"/>
            <a:extLst>
              <a:ext uri="{FF2B5EF4-FFF2-40B4-BE49-F238E27FC236}">
                <a16:creationId xmlns:a16="http://schemas.microsoft.com/office/drawing/2014/main" id="{F38BE58C-34BE-4BE1-85C9-A5A7D6773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1792386" y="5853504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1B95E-7501-818E-90EE-A02D74088EC4}"/>
              </a:ext>
            </a:extLst>
          </p:cNvPr>
          <p:cNvSpPr txBox="1"/>
          <p:nvPr/>
        </p:nvSpPr>
        <p:spPr>
          <a:xfrm>
            <a:off x="2187448" y="24303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Задача 2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084B2-916D-D724-EC77-0118782BA7E1}"/>
              </a:ext>
            </a:extLst>
          </p:cNvPr>
          <p:cNvSpPr txBox="1"/>
          <p:nvPr/>
        </p:nvSpPr>
        <p:spPr>
          <a:xfrm>
            <a:off x="2187448" y="52325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Дано:</a:t>
            </a:r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9D8E4-9BA9-632B-754B-5074DD599C2C}"/>
              </a:ext>
            </a:extLst>
          </p:cNvPr>
          <p:cNvSpPr txBox="1"/>
          <p:nvPr/>
        </p:nvSpPr>
        <p:spPr>
          <a:xfrm>
            <a:off x="2187448" y="2377704"/>
            <a:ext cx="119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Знайти:</a:t>
            </a:r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45180-9CEC-A147-E853-8FED33010687}"/>
              </a:ext>
            </a:extLst>
          </p:cNvPr>
          <p:cNvSpPr txBox="1"/>
          <p:nvPr/>
        </p:nvSpPr>
        <p:spPr>
          <a:xfrm>
            <a:off x="2156953" y="2707607"/>
            <a:ext cx="10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en-US" sz="20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сер.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</a:rPr>
              <a:t>- ?</a:t>
            </a:r>
            <a:endParaRPr lang="ru-RU" sz="2000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6E68C338-2EFB-6C9E-3615-6CC91DB48CE4}"/>
              </a:ext>
            </a:extLst>
          </p:cNvPr>
          <p:cNvCxnSpPr>
            <a:cxnSpLocks/>
          </p:cNvCxnSpPr>
          <p:nvPr/>
        </p:nvCxnSpPr>
        <p:spPr>
          <a:xfrm>
            <a:off x="3596409" y="612369"/>
            <a:ext cx="0" cy="21225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3745B9C1-7109-3238-D552-6F84C157AD8E}"/>
              </a:ext>
            </a:extLst>
          </p:cNvPr>
          <p:cNvCxnSpPr>
            <a:cxnSpLocks/>
          </p:cNvCxnSpPr>
          <p:nvPr/>
        </p:nvCxnSpPr>
        <p:spPr>
          <a:xfrm>
            <a:off x="2187448" y="2330635"/>
            <a:ext cx="14089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EF9008-3930-BD81-FD4C-6FA5F58B8EFC}"/>
                  </a:ext>
                </a:extLst>
              </p:cNvPr>
              <p:cNvSpPr txBox="1"/>
              <p:nvPr/>
            </p:nvSpPr>
            <p:spPr>
              <a:xfrm>
                <a:off x="5017224" y="556757"/>
                <a:ext cx="1899432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EF9008-3930-BD81-FD4C-6FA5F58B8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24" y="556757"/>
                <a:ext cx="1899432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D90DB3CE-4FF5-1308-7474-2416A4EEEF44}"/>
              </a:ext>
            </a:extLst>
          </p:cNvPr>
          <p:cNvCxnSpPr>
            <a:cxnSpLocks/>
          </p:cNvCxnSpPr>
          <p:nvPr/>
        </p:nvCxnSpPr>
        <p:spPr>
          <a:xfrm>
            <a:off x="5148658" y="612369"/>
            <a:ext cx="12691" cy="21346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D06499-FCAB-0275-E4CF-F68DE228A08F}"/>
                  </a:ext>
                </a:extLst>
              </p:cNvPr>
              <p:cNvSpPr txBox="1"/>
              <p:nvPr/>
            </p:nvSpPr>
            <p:spPr>
              <a:xfrm>
                <a:off x="6933864" y="598023"/>
                <a:ext cx="4000435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𝟑𝟎𝟎𝟎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м+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𝟏𝟕𝟎𝟎𝟎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м</m:t>
                          </m:r>
                        </m:num>
                        <m:den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𝟐𝟒𝟎𝟎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с+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𝟏𝟐𝟎𝟎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с</m:t>
                          </m:r>
                        </m:den>
                      </m:f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м/с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D06499-FCAB-0275-E4CF-F68DE228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64" y="598023"/>
                <a:ext cx="4000435" cy="617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Ручка шариковая Buromax BM.8100 купить по цене в 4.9 грн | есть в наличии в  интернет-магазине ТМ Буромакс">
            <a:extLst>
              <a:ext uri="{FF2B5EF4-FFF2-40B4-BE49-F238E27FC236}">
                <a16:creationId xmlns:a16="http://schemas.microsoft.com/office/drawing/2014/main" id="{8DE8ED7A-0C47-9E54-E3F5-1397E89BF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62896" r="8321" b="21565"/>
          <a:stretch/>
        </p:blipFill>
        <p:spPr bwMode="auto">
          <a:xfrm rot="16877013">
            <a:off x="8919966" y="2765784"/>
            <a:ext cx="4998070" cy="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C0B44-352A-D8F5-A635-B21AA646D6C6}"/>
                  </a:ext>
                </a:extLst>
              </p:cNvPr>
              <p:cNvSpPr txBox="1"/>
              <p:nvPr/>
            </p:nvSpPr>
            <p:spPr>
              <a:xfrm>
                <a:off x="2192180" y="865977"/>
                <a:ext cx="1162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C0B44-352A-D8F5-A635-B21AA646D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80" y="865977"/>
                <a:ext cx="116291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47D8FC-C162-E837-170D-56CDE64EAD90}"/>
                  </a:ext>
                </a:extLst>
              </p:cNvPr>
              <p:cNvSpPr txBox="1"/>
              <p:nvPr/>
            </p:nvSpPr>
            <p:spPr>
              <a:xfrm>
                <a:off x="2081914" y="1198317"/>
                <a:ext cx="1514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хв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47D8FC-C162-E837-170D-56CDE64E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914" y="1198317"/>
                <a:ext cx="15144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AB6C1-8B91-0348-C51E-AF3E8A00D97A}"/>
                  </a:ext>
                </a:extLst>
              </p:cNvPr>
              <p:cNvSpPr txBox="1"/>
              <p:nvPr/>
            </p:nvSpPr>
            <p:spPr>
              <a:xfrm>
                <a:off x="2118983" y="1544903"/>
                <a:ext cx="14089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AB6C1-8B91-0348-C51E-AF3E8A00D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83" y="1544903"/>
                <a:ext cx="140896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6FEBE3-3FAD-8676-E732-8990539CBB91}"/>
                  </a:ext>
                </a:extLst>
              </p:cNvPr>
              <p:cNvSpPr txBox="1"/>
              <p:nvPr/>
            </p:nvSpPr>
            <p:spPr>
              <a:xfrm>
                <a:off x="2016391" y="1880595"/>
                <a:ext cx="1514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хв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6FEBE3-3FAD-8676-E732-8990539CB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391" y="1880595"/>
                <a:ext cx="151449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43E02EC-6685-744A-9FFF-D0ED4791FC41}"/>
              </a:ext>
            </a:extLst>
          </p:cNvPr>
          <p:cNvSpPr txBox="1"/>
          <p:nvPr/>
        </p:nvSpPr>
        <p:spPr>
          <a:xfrm>
            <a:off x="3701943" y="535089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С.І.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6168E1-52A0-1845-CD95-092A43F07BD0}"/>
                  </a:ext>
                </a:extLst>
              </p:cNvPr>
              <p:cNvSpPr txBox="1"/>
              <p:nvPr/>
            </p:nvSpPr>
            <p:spPr>
              <a:xfrm>
                <a:off x="3514201" y="1181973"/>
                <a:ext cx="1514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𝟐𝟒𝟎𝟎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6168E1-52A0-1845-CD95-092A43F07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1" y="1181973"/>
                <a:ext cx="151449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30D489-E044-4666-C731-00134C28962F}"/>
                  </a:ext>
                </a:extLst>
              </p:cNvPr>
              <p:cNvSpPr txBox="1"/>
              <p:nvPr/>
            </p:nvSpPr>
            <p:spPr>
              <a:xfrm>
                <a:off x="3596409" y="844443"/>
                <a:ext cx="14496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30D489-E044-4666-C731-00134C289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409" y="844443"/>
                <a:ext cx="144969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B32219-B2AE-6570-D442-2D2AFA1AB541}"/>
                  </a:ext>
                </a:extLst>
              </p:cNvPr>
              <p:cNvSpPr txBox="1"/>
              <p:nvPr/>
            </p:nvSpPr>
            <p:spPr>
              <a:xfrm>
                <a:off x="3548960" y="1552154"/>
                <a:ext cx="1647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𝟏𝟕𝟎𝟎𝟎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B32219-B2AE-6570-D442-2D2AFA1A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60" y="1552154"/>
                <a:ext cx="164714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46CA06-D55E-9E0D-A39F-63A9A2B0A099}"/>
                  </a:ext>
                </a:extLst>
              </p:cNvPr>
              <p:cNvSpPr txBox="1"/>
              <p:nvPr/>
            </p:nvSpPr>
            <p:spPr>
              <a:xfrm>
                <a:off x="3531604" y="1873377"/>
                <a:ext cx="1514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46CA06-D55E-9E0D-A39F-63A9A2B0A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604" y="1873377"/>
                <a:ext cx="151449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CCDC2702-7396-EC2F-BD6B-622B75D30BBC}"/>
              </a:ext>
            </a:extLst>
          </p:cNvPr>
          <p:cNvCxnSpPr>
            <a:cxnSpLocks/>
          </p:cNvCxnSpPr>
          <p:nvPr/>
        </p:nvCxnSpPr>
        <p:spPr>
          <a:xfrm>
            <a:off x="6851303" y="612369"/>
            <a:ext cx="12691" cy="21346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5C263FE-C305-F209-3AD9-000D4C1749F5}"/>
              </a:ext>
            </a:extLst>
          </p:cNvPr>
          <p:cNvSpPr txBox="1"/>
          <p:nvPr/>
        </p:nvSpPr>
        <p:spPr>
          <a:xfrm>
            <a:off x="2180282" y="3330809"/>
            <a:ext cx="136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Відповідь: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E5313-FC0F-376C-9850-E67793E9AE16}"/>
                  </a:ext>
                </a:extLst>
              </p:cNvPr>
              <p:cNvSpPr txBox="1"/>
              <p:nvPr/>
            </p:nvSpPr>
            <p:spPr>
              <a:xfrm>
                <a:off x="3244559" y="3296427"/>
                <a:ext cx="18015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м/с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E5313-FC0F-376C-9850-E67793E9A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59" y="3296427"/>
                <a:ext cx="1801540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7A966B5-2527-C8EB-C1ED-14731C4E7A06}"/>
              </a:ext>
            </a:extLst>
          </p:cNvPr>
          <p:cNvSpPr txBox="1"/>
          <p:nvPr/>
        </p:nvSpPr>
        <p:spPr>
          <a:xfrm>
            <a:off x="7516018" y="5489139"/>
            <a:ext cx="4450462" cy="871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Тарасик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пройшов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км за 40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проїхав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автобусом 17 км за 20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Визначте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середню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Тарасика.</a:t>
            </a:r>
            <a:endParaRPr lang="uk-UA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hlinkClick r:id="rId19"/>
            <a:extLst>
              <a:ext uri="{FF2B5EF4-FFF2-40B4-BE49-F238E27FC236}">
                <a16:creationId xmlns:a16="http://schemas.microsoft.com/office/drawing/2014/main" id="{E6379696-6578-1BF5-08DA-C62BBBB2EF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5" y="5958360"/>
            <a:ext cx="2433771" cy="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21" grpId="0"/>
      <p:bldP spid="23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334185" y="665388"/>
            <a:ext cx="11523630" cy="736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Автомобіль проїхав автострадою 50 км зі швидкістю 100 км/год та 40 км ґрунтовою дорогою зі швидкістю 20 км/год.  Яка була середня швидкість руху автомобіля?</a:t>
            </a:r>
          </a:p>
        </p:txBody>
      </p:sp>
      <p:sp>
        <p:nvSpPr>
          <p:cNvPr id="4" name="Стрілка: п’ятикутник 3">
            <a:extLst>
              <a:ext uri="{FF2B5EF4-FFF2-40B4-BE49-F238E27FC236}">
                <a16:creationId xmlns:a16="http://schemas.microsoft.com/office/drawing/2014/main" id="{1958092C-B63B-48F5-B9C7-D93933634076}"/>
              </a:ext>
            </a:extLst>
          </p:cNvPr>
          <p:cNvSpPr/>
          <p:nvPr/>
        </p:nvSpPr>
        <p:spPr>
          <a:xfrm>
            <a:off x="0" y="45956"/>
            <a:ext cx="2117520" cy="565608"/>
          </a:xfrm>
          <a:prstGeom prst="homeP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Задача 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9D1CB-441A-4EE3-AB48-569773DE4E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" y="1930400"/>
            <a:ext cx="3896260" cy="5359623"/>
          </a:xfrm>
          <a:prstGeom prst="rect">
            <a:avLst/>
          </a:prstGeom>
        </p:spPr>
      </p:pic>
      <p:pic>
        <p:nvPicPr>
          <p:cNvPr id="13" name="Picture 2" descr="Думающий человечек на прозрачном фоне - Zefirka.club фото и картинки">
            <a:extLst>
              <a:ext uri="{FF2B5EF4-FFF2-40B4-BE49-F238E27FC236}">
                <a16:creationId xmlns:a16="http://schemas.microsoft.com/office/drawing/2014/main" id="{08970FA0-034A-DA7F-0E46-BAF52444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16652" b="2359"/>
          <a:stretch/>
        </p:blipFill>
        <p:spPr bwMode="auto">
          <a:xfrm>
            <a:off x="8274002" y="1812736"/>
            <a:ext cx="3917998" cy="50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id="{A7256505-B4DA-CCD4-5F5B-08A71F6D5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5" y="5958360"/>
            <a:ext cx="2433771" cy="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3CD79FAE-FA11-4284-BB33-D1AD6ABDA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483066" y="137674"/>
            <a:ext cx="10512290" cy="62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7561A875-E9B4-42A9-8E52-8079784C0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3376" y="4444181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hlinkClick r:id="rId5"/>
            <a:extLst>
              <a:ext uri="{FF2B5EF4-FFF2-40B4-BE49-F238E27FC236}">
                <a16:creationId xmlns:a16="http://schemas.microsoft.com/office/drawing/2014/main" id="{6986B89D-E4C1-40DC-8790-A679C10BB8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1792386" y="5853504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989899-EE76-D17A-9A16-CF8436E2A755}"/>
              </a:ext>
            </a:extLst>
          </p:cNvPr>
          <p:cNvSpPr txBox="1"/>
          <p:nvPr/>
        </p:nvSpPr>
        <p:spPr>
          <a:xfrm>
            <a:off x="2187448" y="24303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Задача 3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D4922-2A4B-39CE-530C-09B18FB1D5A2}"/>
              </a:ext>
            </a:extLst>
          </p:cNvPr>
          <p:cNvSpPr txBox="1"/>
          <p:nvPr/>
        </p:nvSpPr>
        <p:spPr>
          <a:xfrm>
            <a:off x="2187448" y="523257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Дано:</a:t>
            </a:r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7569422A-026F-23E2-08B8-A03EFD54A913}"/>
              </a:ext>
            </a:extLst>
          </p:cNvPr>
          <p:cNvCxnSpPr>
            <a:cxnSpLocks/>
          </p:cNvCxnSpPr>
          <p:nvPr/>
        </p:nvCxnSpPr>
        <p:spPr>
          <a:xfrm flipH="1">
            <a:off x="4016424" y="612369"/>
            <a:ext cx="10694" cy="2227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465DD68E-4612-77B2-8F97-2830E38F96EE}"/>
              </a:ext>
            </a:extLst>
          </p:cNvPr>
          <p:cNvCxnSpPr>
            <a:cxnSpLocks/>
          </p:cNvCxnSpPr>
          <p:nvPr/>
        </p:nvCxnSpPr>
        <p:spPr>
          <a:xfrm>
            <a:off x="2213458" y="2369482"/>
            <a:ext cx="18029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Ручка шариковая Buromax BM.8100 купить по цене в 4.9 грн | есть в наличии в  интернет-магазине ТМ Буромакс">
            <a:extLst>
              <a:ext uri="{FF2B5EF4-FFF2-40B4-BE49-F238E27FC236}">
                <a16:creationId xmlns:a16="http://schemas.microsoft.com/office/drawing/2014/main" id="{CA35F6F6-F148-E4F3-4902-668122A05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62896" r="8321" b="21565"/>
          <a:stretch/>
        </p:blipFill>
        <p:spPr bwMode="auto">
          <a:xfrm rot="16877013">
            <a:off x="8883869" y="2692218"/>
            <a:ext cx="4998070" cy="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9E852E-AE5C-6E78-F0BA-EC3F0CE9E421}"/>
              </a:ext>
            </a:extLst>
          </p:cNvPr>
          <p:cNvSpPr txBox="1"/>
          <p:nvPr/>
        </p:nvSpPr>
        <p:spPr>
          <a:xfrm>
            <a:off x="2187448" y="2377704"/>
            <a:ext cx="119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Alfios" panose="020705020604050D0803" pitchFamily="18" charset="0"/>
                <a:ea typeface="Alfios" panose="020705020604050D0803" pitchFamily="18" charset="0"/>
              </a:rPr>
              <a:t>Знайти:</a:t>
            </a:r>
            <a:endParaRPr lang="ru-RU" b="1" i="1" u="sng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8D8AF7-921C-C3BA-526A-BA9441D2CDAF}"/>
              </a:ext>
            </a:extLst>
          </p:cNvPr>
          <p:cNvSpPr txBox="1"/>
          <p:nvPr/>
        </p:nvSpPr>
        <p:spPr>
          <a:xfrm>
            <a:off x="2156953" y="2707607"/>
            <a:ext cx="10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en-US" sz="20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сер.</a:t>
            </a:r>
            <a:r>
              <a:rPr lang="uk-UA" sz="2000" b="1" i="1" dirty="0">
                <a:latin typeface="Alfios" panose="020705020604050D0803" pitchFamily="18" charset="0"/>
                <a:ea typeface="Alfios" panose="020705020604050D0803" pitchFamily="18" charset="0"/>
              </a:rPr>
              <a:t>- ?</a:t>
            </a:r>
            <a:endParaRPr lang="ru-RU" sz="2000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784D22-FA8F-5524-BB1F-93452234440D}"/>
                  </a:ext>
                </a:extLst>
              </p:cNvPr>
              <p:cNvSpPr txBox="1"/>
              <p:nvPr/>
            </p:nvSpPr>
            <p:spPr>
              <a:xfrm>
                <a:off x="2137325" y="856832"/>
                <a:ext cx="14042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784D22-FA8F-5524-BB1F-934522344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25" y="856832"/>
                <a:ext cx="14042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551B01-E877-AB12-CDD4-4B820B287283}"/>
                  </a:ext>
                </a:extLst>
              </p:cNvPr>
              <p:cNvSpPr txBox="1"/>
              <p:nvPr/>
            </p:nvSpPr>
            <p:spPr>
              <a:xfrm>
                <a:off x="4133253" y="1244354"/>
                <a:ext cx="1047295" cy="542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uk-UA" sz="20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uk-UA" sz="2000" b="1" i="1" dirty="0">
                            <a:latin typeface="Calibri Light" panose="020F0302020204030204" pitchFamily="34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sz="2000" b="1" i="1" baseline="-25000" dirty="0">
                            <a:latin typeface="Calibri Light" panose="020F0302020204030204" pitchFamily="34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uk-UA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551B01-E877-AB12-CDD4-4B820B287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253" y="1244354"/>
                <a:ext cx="1047295" cy="542264"/>
              </a:xfrm>
              <a:prstGeom prst="rect">
                <a:avLst/>
              </a:prstGeom>
              <a:blipFill>
                <a:blip r:embed="rId9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B57922-1CFB-579F-384B-2C410BEB4B36}"/>
                  </a:ext>
                </a:extLst>
              </p:cNvPr>
              <p:cNvSpPr txBox="1"/>
              <p:nvPr/>
            </p:nvSpPr>
            <p:spPr>
              <a:xfrm>
                <a:off x="2118983" y="1544903"/>
                <a:ext cx="14089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B57922-1CFB-579F-384B-2C410BEB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83" y="1544903"/>
                <a:ext cx="14089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2A02B64-DC5D-626D-342D-2C54F7CA8953}"/>
              </a:ext>
            </a:extLst>
          </p:cNvPr>
          <p:cNvSpPr txBox="1"/>
          <p:nvPr/>
        </p:nvSpPr>
        <p:spPr>
          <a:xfrm>
            <a:off x="2213458" y="1195286"/>
            <a:ext cx="18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uk-UA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=  </a:t>
            </a:r>
            <a:r>
              <a:rPr lang="uk-UA" b="1" dirty="0">
                <a:ea typeface="Alfios" panose="020705020604050D0803" pitchFamily="18" charset="0"/>
              </a:rPr>
              <a:t>100</a:t>
            </a:r>
            <a:r>
              <a:rPr lang="uk-UA" b="1" i="1" dirty="0">
                <a:ea typeface="Alfios" panose="020705020604050D0803" pitchFamily="18" charset="0"/>
              </a:rPr>
              <a:t> </a:t>
            </a:r>
            <a:r>
              <a:rPr lang="uk-UA" dirty="0">
                <a:ea typeface="Alfios" panose="020705020604050D0803" pitchFamily="18" charset="0"/>
              </a:rPr>
              <a:t>км/год</a:t>
            </a:r>
            <a:endParaRPr lang="ru-RU" dirty="0">
              <a:ea typeface="Alfios" panose="020705020604050D08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135D00-36B7-61D8-83E3-9EF1E85B3A3C}"/>
              </a:ext>
            </a:extLst>
          </p:cNvPr>
          <p:cNvSpPr txBox="1"/>
          <p:nvPr/>
        </p:nvSpPr>
        <p:spPr>
          <a:xfrm>
            <a:off x="2196524" y="1892489"/>
            <a:ext cx="204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uk-UA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=  2</a:t>
            </a:r>
            <a:r>
              <a:rPr lang="uk-UA" b="1" dirty="0">
                <a:ea typeface="Alfios" panose="020705020604050D0803" pitchFamily="18" charset="0"/>
              </a:rPr>
              <a:t>0</a:t>
            </a:r>
            <a:r>
              <a:rPr lang="uk-UA" b="1" i="1" dirty="0">
                <a:ea typeface="Alfios" panose="020705020604050D0803" pitchFamily="18" charset="0"/>
              </a:rPr>
              <a:t> </a:t>
            </a:r>
            <a:r>
              <a:rPr lang="uk-UA" dirty="0">
                <a:ea typeface="Alfios" panose="020705020604050D0803" pitchFamily="18" charset="0"/>
              </a:rPr>
              <a:t>км/год</a:t>
            </a:r>
            <a:endParaRPr lang="ru-RU" dirty="0"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121607-3274-B8D5-0A59-C417932A6EF5}"/>
                  </a:ext>
                </a:extLst>
              </p:cNvPr>
              <p:cNvSpPr txBox="1"/>
              <p:nvPr/>
            </p:nvSpPr>
            <p:spPr>
              <a:xfrm>
                <a:off x="4027118" y="569176"/>
                <a:ext cx="1708365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uk-UA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121607-3274-B8D5-0A59-C417932A6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118" y="569176"/>
                <a:ext cx="1708365" cy="6184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CCC4F890-E796-0AD1-1791-B47920D62961}"/>
              </a:ext>
            </a:extLst>
          </p:cNvPr>
          <p:cNvCxnSpPr>
            <a:cxnSpLocks/>
          </p:cNvCxnSpPr>
          <p:nvPr/>
        </p:nvCxnSpPr>
        <p:spPr>
          <a:xfrm flipH="1">
            <a:off x="5881581" y="563680"/>
            <a:ext cx="10694" cy="2227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27A52B-045B-4F1E-1A17-7A0E2917DADC}"/>
                  </a:ext>
                </a:extLst>
              </p:cNvPr>
              <p:cNvSpPr txBox="1"/>
              <p:nvPr/>
            </p:nvSpPr>
            <p:spPr>
              <a:xfrm>
                <a:off x="4074128" y="1892489"/>
                <a:ext cx="1047295" cy="542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uk-UA" sz="1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uk-U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uk-UA" sz="20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m:rPr>
                            <m:nor/>
                          </m:rPr>
                          <a:rPr lang="uk-UA" sz="2000" b="1" i="1" dirty="0">
                            <a:latin typeface="Calibri Light" panose="020F0302020204030204" pitchFamily="34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ϑ</m:t>
                        </m:r>
                        <m:r>
                          <m:rPr>
                            <m:nor/>
                          </m:rPr>
                          <a:rPr lang="uk-UA" sz="2000" b="1" i="1" baseline="-25000" dirty="0" smtClean="0">
                            <a:latin typeface="Calibri Light" panose="020F0302020204030204" pitchFamily="34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uk-UA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27A52B-045B-4F1E-1A17-7A0E2917D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28" y="1892489"/>
                <a:ext cx="1047295" cy="542264"/>
              </a:xfrm>
              <a:prstGeom prst="rect">
                <a:avLst/>
              </a:prstGeom>
              <a:blipFill>
                <a:blip r:embed="rId12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69B9CE-580D-24FB-A92E-96514EC74216}"/>
                  </a:ext>
                </a:extLst>
              </p:cNvPr>
              <p:cNvSpPr txBox="1"/>
              <p:nvPr/>
            </p:nvSpPr>
            <p:spPr>
              <a:xfrm>
                <a:off x="4019254" y="2448299"/>
                <a:ext cx="1708365" cy="847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1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uk-UA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uk-U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uk-UA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 Light" panose="020F0302020204030204" pitchFamily="34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ϑ</m:t>
                              </m:r>
                              <m:r>
                                <m:rPr>
                                  <m:nor/>
                                </m:rPr>
                                <a:rPr lang="uk-UA" b="1" i="1" baseline="-25000" dirty="0">
                                  <a:latin typeface="Calibri Light" panose="020F0302020204030204" pitchFamily="34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uk-U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uk-U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uk-UA" b="1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uk-UA" b="1" i="1" dirty="0">
                                  <a:latin typeface="Calibri Light" panose="020F0302020204030204" pitchFamily="34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ϑ</m:t>
                              </m:r>
                              <m:r>
                                <m:rPr>
                                  <m:nor/>
                                </m:rPr>
                                <a:rPr lang="uk-UA" b="1" i="1" baseline="-25000" dirty="0">
                                  <a:latin typeface="Calibri Light" panose="020F0302020204030204" pitchFamily="34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69B9CE-580D-24FB-A92E-96514EC74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254" y="2448299"/>
                <a:ext cx="1708365" cy="8477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295260-570B-B9BE-DD51-E06CB74DB643}"/>
                  </a:ext>
                </a:extLst>
              </p:cNvPr>
              <p:cNvSpPr txBox="1"/>
              <p:nvPr/>
            </p:nvSpPr>
            <p:spPr>
              <a:xfrm>
                <a:off x="6037204" y="563680"/>
                <a:ext cx="5958152" cy="890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сер.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км+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𝟒𝟎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</m:t>
                          </m:r>
                        </m:num>
                        <m:den>
                          <m:f>
                            <m:fPr>
                              <m:ctrlPr>
                                <a:rPr lang="uk-U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uk-UA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км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uk-UA" b="1" smtClean="0">
                                  <a:ea typeface="Cambria Math" panose="02040503050406030204" pitchFamily="18" charset="0"/>
                                </a:rPr>
                                <m:t>100 км/год</m:t>
                              </m:r>
                            </m:den>
                          </m:f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uk-U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𝟒𝟎</m:t>
                              </m:r>
                              <m:r>
                                <a:rPr lang="uk-UA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км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uk-UA" b="1" i="1" smtClean="0">
                                  <a:ea typeface="Cambria Math" panose="02040503050406030204" pitchFamily="18" charset="0"/>
                                </a:rPr>
                                <m:t>20 км/год</m:t>
                              </m:r>
                            </m:den>
                          </m:f>
                        </m:den>
                      </m:f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𝟗𝟎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км</m:t>
                          </m:r>
                        </m:num>
                        <m:den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год+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год</m:t>
                          </m:r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295260-570B-B9BE-DD51-E06CB74DB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204" y="563680"/>
                <a:ext cx="5958152" cy="8906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F0215B-4C27-E4E3-2877-9B145F569C9C}"/>
                  </a:ext>
                </a:extLst>
              </p:cNvPr>
              <p:cNvSpPr txBox="1"/>
              <p:nvPr/>
            </p:nvSpPr>
            <p:spPr>
              <a:xfrm>
                <a:off x="6061302" y="1718239"/>
                <a:ext cx="50654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uk-UA" sz="20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сер.</m:t>
                    </m:r>
                    <m:r>
                      <a:rPr lang="uk-U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uk-UA" sz="2000" dirty="0"/>
                  <a:t> км/год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F0215B-4C27-E4E3-2877-9B145F5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302" y="1718239"/>
                <a:ext cx="5065439" cy="400110"/>
              </a:xfrm>
              <a:prstGeom prst="rect">
                <a:avLst/>
              </a:prstGeom>
              <a:blipFill>
                <a:blip r:embed="rId1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9D74E87-4905-9622-9E92-FDE7CFCD364E}"/>
              </a:ext>
            </a:extLst>
          </p:cNvPr>
          <p:cNvSpPr txBox="1"/>
          <p:nvPr/>
        </p:nvSpPr>
        <p:spPr>
          <a:xfrm>
            <a:off x="2257607" y="3567291"/>
            <a:ext cx="136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Alfios" panose="020705020604050D0803" pitchFamily="18" charset="0"/>
                <a:ea typeface="Alfios" panose="020705020604050D0803" pitchFamily="18" charset="0"/>
              </a:rPr>
              <a:t>Відповідь:</a:t>
            </a:r>
            <a:endParaRPr lang="ru-RU" b="1" i="1" dirty="0">
              <a:latin typeface="Alfios" panose="020705020604050D0803" pitchFamily="18" charset="0"/>
              <a:ea typeface="Alfios" panose="020705020604050D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C1BE5A-4651-4CD7-0ACB-A9F39B00756D}"/>
                  </a:ext>
                </a:extLst>
              </p:cNvPr>
              <p:cNvSpPr txBox="1"/>
              <p:nvPr/>
            </p:nvSpPr>
            <p:spPr>
              <a:xfrm>
                <a:off x="3386641" y="3550984"/>
                <a:ext cx="21545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uk-UA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сер.</m:t>
                    </m:r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uk-UA" dirty="0"/>
                  <a:t> км/год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C1BE5A-4651-4CD7-0ACB-A9F39B00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41" y="3550984"/>
                <a:ext cx="2154571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069092F-E05E-907C-3740-E92DEC020D94}"/>
              </a:ext>
            </a:extLst>
          </p:cNvPr>
          <p:cNvSpPr txBox="1"/>
          <p:nvPr/>
        </p:nvSpPr>
        <p:spPr>
          <a:xfrm>
            <a:off x="7322714" y="5380674"/>
            <a:ext cx="4672642" cy="1134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Автомобіль проїхав автострадою 50 км зі швидкістю 100 км/год та 40 км ґрунтовою дорогою зі швидкістю 20 км/год.  Яка була середня швидкість руху автомобіля?</a:t>
            </a:r>
          </a:p>
        </p:txBody>
      </p:sp>
      <p:pic>
        <p:nvPicPr>
          <p:cNvPr id="30" name="Рисунок 29">
            <a:hlinkClick r:id="rId17"/>
            <a:extLst>
              <a:ext uri="{FF2B5EF4-FFF2-40B4-BE49-F238E27FC236}">
                <a16:creationId xmlns:a16="http://schemas.microsoft.com/office/drawing/2014/main" id="{2EE53CFA-E5F9-E969-C968-609D2E200A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5" y="5958360"/>
            <a:ext cx="2433771" cy="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4" grpId="0"/>
      <p:bldP spid="25" grpId="0"/>
      <p:bldP spid="26" grpId="0"/>
      <p:bldP spid="27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334185" y="665388"/>
            <a:ext cx="11523630" cy="1065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рисунку зображено графік залежності пройденого автомобілем шляху від часу. Визначте швидкості автомобіля на різних етапах руху. Знайдіть середню швидкість руху автомобіля за увесь час. </a:t>
            </a:r>
          </a:p>
        </p:txBody>
      </p:sp>
      <p:sp>
        <p:nvSpPr>
          <p:cNvPr id="4" name="Стрілка: п’ятикутник 3">
            <a:extLst>
              <a:ext uri="{FF2B5EF4-FFF2-40B4-BE49-F238E27FC236}">
                <a16:creationId xmlns:a16="http://schemas.microsoft.com/office/drawing/2014/main" id="{1958092C-B63B-48F5-B9C7-D93933634076}"/>
              </a:ext>
            </a:extLst>
          </p:cNvPr>
          <p:cNvSpPr/>
          <p:nvPr/>
        </p:nvSpPr>
        <p:spPr>
          <a:xfrm>
            <a:off x="0" y="45956"/>
            <a:ext cx="2117520" cy="565608"/>
          </a:xfrm>
          <a:prstGeom prst="homeP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Задача 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9D1CB-441A-4EE3-AB48-569773DE4E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" y="1930400"/>
            <a:ext cx="3896260" cy="5359623"/>
          </a:xfrm>
          <a:prstGeom prst="rect">
            <a:avLst/>
          </a:prstGeom>
        </p:spPr>
      </p:pic>
      <p:pic>
        <p:nvPicPr>
          <p:cNvPr id="7" name="Picture 2" descr="Думающий человечек на прозрачном фоне - Zefirka.club фото и картинки">
            <a:extLst>
              <a:ext uri="{FF2B5EF4-FFF2-40B4-BE49-F238E27FC236}">
                <a16:creationId xmlns:a16="http://schemas.microsoft.com/office/drawing/2014/main" id="{E748A287-D99D-C84E-3964-461141DAD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16652" b="2359"/>
          <a:stretch/>
        </p:blipFill>
        <p:spPr bwMode="auto">
          <a:xfrm>
            <a:off x="8274002" y="1812736"/>
            <a:ext cx="3917998" cy="50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3631D8-35DF-E49C-2E40-42D8820D10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5" t="49024" r="54772" b="7475"/>
          <a:stretch/>
        </p:blipFill>
        <p:spPr>
          <a:xfrm>
            <a:off x="3261002" y="3429000"/>
            <a:ext cx="5013000" cy="3043608"/>
          </a:xfrm>
          <a:prstGeom prst="rect">
            <a:avLst/>
          </a:prstGeom>
        </p:spPr>
      </p:pic>
      <p:pic>
        <p:nvPicPr>
          <p:cNvPr id="9" name="Рисунок 8">
            <a:hlinkClick r:id="rId8"/>
            <a:extLst>
              <a:ext uri="{FF2B5EF4-FFF2-40B4-BE49-F238E27FC236}">
                <a16:creationId xmlns:a16="http://schemas.microsoft.com/office/drawing/2014/main" id="{17163C6B-789B-1EA2-2BF5-23A30ECE16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5" y="5958360"/>
            <a:ext cx="2433771" cy="9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474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628</Words>
  <Application>Microsoft Office PowerPoint</Application>
  <PresentationFormat>Широкий екран</PresentationFormat>
  <Paragraphs>97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Alfios</vt:lpstr>
      <vt:lpstr>Arial</vt:lpstr>
      <vt:lpstr>Calibri</vt:lpstr>
      <vt:lpstr>Calibri Light</vt:lpstr>
      <vt:lpstr>Cambria Math</vt:lpstr>
      <vt:lpstr>Тема Office</vt:lpstr>
      <vt:lpstr>Розв’язування задач про нерівномірний рух і середню швидкість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131</cp:revision>
  <dcterms:created xsi:type="dcterms:W3CDTF">2023-02-10T14:56:58Z</dcterms:created>
  <dcterms:modified xsi:type="dcterms:W3CDTF">2024-11-24T11:01:35Z</dcterms:modified>
</cp:coreProperties>
</file>