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7" r:id="rId4"/>
    <p:sldId id="269" r:id="rId5"/>
    <p:sldId id="270" r:id="rId6"/>
    <p:sldId id="261" r:id="rId7"/>
    <p:sldId id="262" r:id="rId8"/>
    <p:sldId id="263" r:id="rId9"/>
    <p:sldId id="264" r:id="rId10"/>
    <p:sldId id="265" r:id="rId11"/>
    <p:sldId id="266" r:id="rId12"/>
    <p:sldId id="267" r:id="rId13"/>
    <p:sldId id="268" r:id="rId14"/>
    <p:sldId id="286" r:id="rId15"/>
    <p:sldId id="287"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59" r:id="rId3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F6AABAD9-7053-4B5C-92AF-B24D834235CF}" type="datetimeFigureOut">
              <a:rPr lang="uk-UA" smtClean="0"/>
              <a:pPr/>
              <a:t>30.11.2024</a:t>
            </a:fld>
            <a:endParaRPr lang="uk-UA"/>
          </a:p>
        </p:txBody>
      </p:sp>
      <p:sp>
        <p:nvSpPr>
          <p:cNvPr id="17" name="Нижний колонтитул 16"/>
          <p:cNvSpPr>
            <a:spLocks noGrp="1"/>
          </p:cNvSpPr>
          <p:nvPr>
            <p:ph type="ftr" sz="quarter" idx="11"/>
          </p:nvPr>
        </p:nvSpPr>
        <p:spPr/>
        <p:txBody>
          <a:bodyPr/>
          <a:lstStyle/>
          <a:p>
            <a:endParaRPr lang="uk-UA"/>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D8BFBAA-C290-4E1B-8187-6C88E21A0309}" type="slidenum">
              <a:rPr lang="uk-UA" smtClean="0"/>
              <a:pPr/>
              <a:t>‹#›</a:t>
            </a:fld>
            <a:endParaRPr lang="uk-UA"/>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6AABAD9-7053-4B5C-92AF-B24D834235CF}" type="datetimeFigureOut">
              <a:rPr lang="uk-UA" smtClean="0"/>
              <a:pPr/>
              <a:t>30.11.2024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D8BFBAA-C290-4E1B-8187-6C88E21A0309}"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0D8BFBAA-C290-4E1B-8187-6C88E21A0309}" type="slidenum">
              <a:rPr lang="uk-UA" smtClean="0"/>
              <a:pPr/>
              <a:t>‹#›</a:t>
            </a:fld>
            <a:endParaRPr lang="uk-UA"/>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6AABAD9-7053-4B5C-92AF-B24D834235CF}" type="datetimeFigureOut">
              <a:rPr lang="uk-UA" smtClean="0"/>
              <a:pPr/>
              <a:t>30.11.2024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F6AABAD9-7053-4B5C-92AF-B24D834235CF}" type="datetimeFigureOut">
              <a:rPr lang="uk-UA" smtClean="0"/>
              <a:pPr/>
              <a:t>30.11.2024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a:xfrm>
            <a:off x="4361688" y="1026372"/>
            <a:ext cx="457200" cy="441325"/>
          </a:xfrm>
        </p:spPr>
        <p:txBody>
          <a:bodyPr/>
          <a:lstStyle/>
          <a:p>
            <a:fld id="{0D8BFBAA-C290-4E1B-8187-6C88E21A0309}" type="slidenum">
              <a:rPr lang="uk-UA" smtClean="0"/>
              <a:pPr/>
              <a:t>‹#›</a:t>
            </a:fld>
            <a:endParaRPr lang="uk-UA"/>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uk-UA"/>
          </a:p>
        </p:txBody>
      </p:sp>
      <p:sp>
        <p:nvSpPr>
          <p:cNvPr id="4" name="Дата 3"/>
          <p:cNvSpPr>
            <a:spLocks noGrp="1"/>
          </p:cNvSpPr>
          <p:nvPr>
            <p:ph type="dt" sz="half" idx="10"/>
          </p:nvPr>
        </p:nvSpPr>
        <p:spPr/>
        <p:txBody>
          <a:bodyPr/>
          <a:lstStyle/>
          <a:p>
            <a:fld id="{F6AABAD9-7053-4B5C-92AF-B24D834235CF}" type="datetimeFigureOut">
              <a:rPr lang="uk-UA" smtClean="0"/>
              <a:pPr/>
              <a:t>30.11.2024</a:t>
            </a:fld>
            <a:endParaRPr lang="uk-UA"/>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D8BFBAA-C290-4E1B-8187-6C88E21A0309}" type="slidenum">
              <a:rPr lang="uk-UA" smtClean="0"/>
              <a:pPr/>
              <a:t>‹#›</a:t>
            </a:fld>
            <a:endParaRPr lang="uk-UA"/>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F6AABAD9-7053-4B5C-92AF-B24D834235CF}" type="datetimeFigureOut">
              <a:rPr lang="uk-UA" smtClean="0"/>
              <a:pPr/>
              <a:t>30.11.2024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0D8BFBAA-C290-4E1B-8187-6C88E21A0309}" type="slidenum">
              <a:rPr lang="uk-UA" smtClean="0"/>
              <a:pPr/>
              <a:t>‹#›</a:t>
            </a:fld>
            <a:endParaRPr lang="uk-UA"/>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F6AABAD9-7053-4B5C-92AF-B24D834235CF}" type="datetimeFigureOut">
              <a:rPr lang="uk-UA" smtClean="0"/>
              <a:pPr/>
              <a:t>30.11.2024</a:t>
            </a:fld>
            <a:endParaRPr lang="uk-UA"/>
          </a:p>
        </p:txBody>
      </p:sp>
      <p:sp>
        <p:nvSpPr>
          <p:cNvPr id="8" name="Нижний колонтитул 7"/>
          <p:cNvSpPr>
            <a:spLocks noGrp="1"/>
          </p:cNvSpPr>
          <p:nvPr>
            <p:ph type="ftr" sz="quarter" idx="11"/>
          </p:nvPr>
        </p:nvSpPr>
        <p:spPr>
          <a:xfrm>
            <a:off x="304800" y="6409944"/>
            <a:ext cx="3581400" cy="365760"/>
          </a:xfrm>
        </p:spPr>
        <p:txBody>
          <a:bodyPr/>
          <a:lstStyle/>
          <a:p>
            <a:endParaRPr lang="uk-UA"/>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0D8BFBAA-C290-4E1B-8187-6C88E21A0309}" type="slidenum">
              <a:rPr lang="uk-UA" smtClean="0"/>
              <a:pPr/>
              <a:t>‹#›</a:t>
            </a:fld>
            <a:endParaRPr lang="uk-UA"/>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6AABAD9-7053-4B5C-92AF-B24D834235CF}" type="datetimeFigureOut">
              <a:rPr lang="uk-UA" smtClean="0"/>
              <a:pPr/>
              <a:t>30.11.2024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a:xfrm>
            <a:off x="4343400" y="1036020"/>
            <a:ext cx="457200" cy="441325"/>
          </a:xfrm>
        </p:spPr>
        <p:txBody>
          <a:bodyPr/>
          <a:lstStyle/>
          <a:p>
            <a:fld id="{0D8BFBAA-C290-4E1B-8187-6C88E21A0309}"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F6AABAD9-7053-4B5C-92AF-B24D834235CF}" type="datetimeFigureOut">
              <a:rPr lang="uk-UA" smtClean="0"/>
              <a:pPr/>
              <a:t>30.11.2024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D8BFBAA-C290-4E1B-8187-6C88E21A0309}"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D8BFBAA-C290-4E1B-8187-6C88E21A0309}" type="slidenum">
              <a:rPr lang="uk-UA" smtClean="0"/>
              <a:pPr/>
              <a:t>‹#›</a:t>
            </a:fld>
            <a:endParaRPr lang="uk-UA"/>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F6AABAD9-7053-4B5C-92AF-B24D834235CF}" type="datetimeFigureOut">
              <a:rPr lang="uk-UA" smtClean="0"/>
              <a:pPr/>
              <a:t>30.11.2024</a:t>
            </a:fld>
            <a:endParaRPr lang="uk-UA"/>
          </a:p>
        </p:txBody>
      </p:sp>
      <p:sp>
        <p:nvSpPr>
          <p:cNvPr id="6" name="Нижний колонтитул 5"/>
          <p:cNvSpPr>
            <a:spLocks noGrp="1"/>
          </p:cNvSpPr>
          <p:nvPr>
            <p:ph type="ftr" sz="quarter" idx="11"/>
          </p:nvPr>
        </p:nvSpPr>
        <p:spPr>
          <a:xfrm>
            <a:off x="301752" y="6410848"/>
            <a:ext cx="3383280" cy="365760"/>
          </a:xfrm>
        </p:spPr>
        <p:txBody>
          <a:bodyPr/>
          <a:lstStyle/>
          <a:p>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0D8BFBAA-C290-4E1B-8187-6C88E21A0309}" type="slidenum">
              <a:rPr lang="uk-UA" smtClean="0"/>
              <a:pPr/>
              <a:t>‹#›</a:t>
            </a:fld>
            <a:endParaRPr lang="uk-UA"/>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F6AABAD9-7053-4B5C-92AF-B24D834235CF}" type="datetimeFigureOut">
              <a:rPr lang="uk-UA" smtClean="0"/>
              <a:pPr/>
              <a:t>30.11.2024</a:t>
            </a:fld>
            <a:endParaRPr lang="uk-UA"/>
          </a:p>
        </p:txBody>
      </p:sp>
      <p:sp>
        <p:nvSpPr>
          <p:cNvPr id="6" name="Нижний колонтитул 5"/>
          <p:cNvSpPr>
            <a:spLocks noGrp="1"/>
          </p:cNvSpPr>
          <p:nvPr>
            <p:ph type="ftr" sz="quarter" idx="11"/>
          </p:nvPr>
        </p:nvSpPr>
        <p:spPr>
          <a:xfrm>
            <a:off x="301752" y="6410848"/>
            <a:ext cx="3584448" cy="365760"/>
          </a:xfrm>
        </p:spPr>
        <p:txBody>
          <a:bodyPr/>
          <a:lstStyle/>
          <a:p>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6AABAD9-7053-4B5C-92AF-B24D834235CF}" type="datetimeFigureOut">
              <a:rPr lang="uk-UA" smtClean="0"/>
              <a:pPr/>
              <a:t>30.11.2024</a:t>
            </a:fld>
            <a:endParaRPr lang="uk-UA"/>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uk-UA"/>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D8BFBAA-C290-4E1B-8187-6C88E21A0309}" type="slidenum">
              <a:rPr lang="uk-UA" smtClean="0"/>
              <a:pPr/>
              <a:t>‹#›</a:t>
            </a:fld>
            <a:endParaRPr lang="uk-UA"/>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fliphtml5.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blurb.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kdp.amazon.com/en_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flipbuilder.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payhip.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feiyr.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barnesandnobleinc.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kobowritinglife.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419872" y="4797152"/>
            <a:ext cx="5072608" cy="648072"/>
          </a:xfrm>
        </p:spPr>
        <p:txBody>
          <a:bodyPr>
            <a:normAutofit/>
          </a:bodyPr>
          <a:lstStyle/>
          <a:p>
            <a:endParaRPr lang="uk-UA" dirty="0" smtClean="0"/>
          </a:p>
          <a:p>
            <a:r>
              <a:rPr lang="uk-UA" dirty="0" err="1" smtClean="0"/>
              <a:t>Клиса</a:t>
            </a:r>
            <a:r>
              <a:rPr lang="uk-UA" dirty="0" smtClean="0"/>
              <a:t> Іванна Іванівна</a:t>
            </a:r>
            <a:endParaRPr lang="uk-UA" dirty="0"/>
          </a:p>
        </p:txBody>
      </p:sp>
      <p:sp>
        <p:nvSpPr>
          <p:cNvPr id="2" name="Заголовок 1"/>
          <p:cNvSpPr>
            <a:spLocks noGrp="1"/>
          </p:cNvSpPr>
          <p:nvPr>
            <p:ph type="ctrTitle"/>
          </p:nvPr>
        </p:nvSpPr>
        <p:spPr/>
        <p:txBody>
          <a:bodyPr>
            <a:normAutofit fontScale="90000"/>
          </a:bodyPr>
          <a:lstStyle/>
          <a:p>
            <a:r>
              <a:rPr lang="uk-UA" dirty="0" smtClean="0"/>
              <a:t>Як обрати </a:t>
            </a:r>
            <a:r>
              <a:rPr lang="uk-UA" dirty="0" err="1" smtClean="0"/>
              <a:t>веб-сайт</a:t>
            </a:r>
            <a:r>
              <a:rPr lang="uk-UA" dirty="0" smtClean="0"/>
              <a:t> для </a:t>
            </a:r>
            <a:r>
              <a:rPr lang="uk-UA" dirty="0" err="1" smtClean="0"/>
              <a:t>онлайн</a:t>
            </a:r>
            <a:r>
              <a:rPr lang="uk-UA" dirty="0" smtClean="0"/>
              <a:t> друку електронної книги</a:t>
            </a:r>
            <a:endParaRPr lang="uk-UA" dirty="0"/>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512624" cy="582888"/>
          </a:xfrm>
        </p:spPr>
        <p:txBody>
          <a:bodyPr>
            <a:normAutofit fontScale="90000"/>
          </a:bodyPr>
          <a:lstStyle/>
          <a:p>
            <a:r>
              <a:rPr lang="uk-UA" sz="2000" dirty="0" smtClean="0"/>
              <a:t>А що коли ви не хочете її показувати безкоштовно, тоді для ваших послуг комерційний кабінет з своїми сюрпризами.</a:t>
            </a:r>
            <a:endParaRPr lang="uk-UA" sz="2000" dirty="0"/>
          </a:p>
        </p:txBody>
      </p:sp>
      <p:pic>
        <p:nvPicPr>
          <p:cNvPr id="6146" name="Picture 2"/>
          <p:cNvPicPr>
            <a:picLocks noChangeAspect="1" noChangeArrowheads="1"/>
          </p:cNvPicPr>
          <p:nvPr/>
        </p:nvPicPr>
        <p:blipFill>
          <a:blip r:embed="rId2" cstate="print"/>
          <a:srcRect/>
          <a:stretch>
            <a:fillRect/>
          </a:stretch>
        </p:blipFill>
        <p:spPr bwMode="auto">
          <a:xfrm>
            <a:off x="251520" y="1556792"/>
            <a:ext cx="8663712" cy="4392488"/>
          </a:xfrm>
          <a:prstGeom prst="rect">
            <a:avLst/>
          </a:prstGeom>
          <a:noFill/>
          <a:ln w="9525">
            <a:noFill/>
            <a:miter lim="800000"/>
            <a:headEnd/>
            <a:tailEnd/>
          </a:ln>
        </p:spPr>
      </p:pic>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Найлегше пройти верифікацію автора.</a:t>
            </a:r>
            <a:endParaRPr lang="uk-UA" dirty="0"/>
          </a:p>
        </p:txBody>
      </p:sp>
      <p:pic>
        <p:nvPicPr>
          <p:cNvPr id="7170" name="Picture 2"/>
          <p:cNvPicPr>
            <a:picLocks noChangeAspect="1" noChangeArrowheads="1"/>
          </p:cNvPicPr>
          <p:nvPr/>
        </p:nvPicPr>
        <p:blipFill>
          <a:blip r:embed="rId2" cstate="print"/>
          <a:srcRect/>
          <a:stretch>
            <a:fillRect/>
          </a:stretch>
        </p:blipFill>
        <p:spPr bwMode="auto">
          <a:xfrm>
            <a:off x="236780" y="1988841"/>
            <a:ext cx="8691101" cy="3456384"/>
          </a:xfrm>
          <a:prstGeom prst="rect">
            <a:avLst/>
          </a:prstGeom>
          <a:noFill/>
          <a:ln w="9525">
            <a:noFill/>
            <a:miter lim="800000"/>
            <a:headEnd/>
            <a:tailEnd/>
          </a:ln>
        </p:spPr>
      </p:pic>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51520" y="188640"/>
            <a:ext cx="8613615" cy="194421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1115616" y="2204864"/>
            <a:ext cx="7200800" cy="4121694"/>
          </a:xfrm>
          <a:prstGeom prst="rect">
            <a:avLst/>
          </a:prstGeom>
          <a:noFill/>
          <a:ln w="9525">
            <a:noFill/>
            <a:miter lim="800000"/>
            <a:headEnd/>
            <a:tailEnd/>
          </a:ln>
        </p:spPr>
      </p:pic>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Я пройшла підтвердження через </a:t>
            </a:r>
            <a:r>
              <a:rPr lang="uk-UA" dirty="0" err="1" smtClean="0"/>
              <a:t>П</a:t>
            </a:r>
            <a:r>
              <a:rPr lang="uk-UA" dirty="0" err="1" smtClean="0"/>
              <a:t>риват</a:t>
            </a:r>
            <a:r>
              <a:rPr lang="uk-UA" dirty="0" smtClean="0"/>
              <a:t> Банк.</a:t>
            </a:r>
            <a:endParaRPr lang="uk-UA" dirty="0"/>
          </a:p>
        </p:txBody>
      </p:sp>
      <p:pic>
        <p:nvPicPr>
          <p:cNvPr id="9219" name="Picture 3"/>
          <p:cNvPicPr>
            <a:picLocks noChangeAspect="1" noChangeArrowheads="1"/>
          </p:cNvPicPr>
          <p:nvPr/>
        </p:nvPicPr>
        <p:blipFill>
          <a:blip r:embed="rId2" cstate="print"/>
          <a:srcRect/>
          <a:stretch>
            <a:fillRect/>
          </a:stretch>
        </p:blipFill>
        <p:spPr bwMode="auto">
          <a:xfrm>
            <a:off x="305233" y="1772816"/>
            <a:ext cx="8577161" cy="4032448"/>
          </a:xfrm>
          <a:prstGeom prst="rect">
            <a:avLst/>
          </a:prstGeom>
          <a:noFill/>
          <a:ln w="9525">
            <a:noFill/>
            <a:miter lim="800000"/>
            <a:headEnd/>
            <a:tailEnd/>
          </a:ln>
        </p:spPr>
      </p:pic>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Так виглядає мій кабінет автора</a:t>
            </a:r>
            <a:endParaRPr lang="uk-UA" dirty="0"/>
          </a:p>
        </p:txBody>
      </p:sp>
      <p:pic>
        <p:nvPicPr>
          <p:cNvPr id="38914" name="Picture 2"/>
          <p:cNvPicPr>
            <a:picLocks noChangeAspect="1" noChangeArrowheads="1"/>
          </p:cNvPicPr>
          <p:nvPr/>
        </p:nvPicPr>
        <p:blipFill>
          <a:blip r:embed="rId2" cstate="print"/>
          <a:srcRect/>
          <a:stretch>
            <a:fillRect/>
          </a:stretch>
        </p:blipFill>
        <p:spPr bwMode="auto">
          <a:xfrm>
            <a:off x="179512" y="1412776"/>
            <a:ext cx="8832982" cy="4968552"/>
          </a:xfrm>
          <a:prstGeom prst="rect">
            <a:avLst/>
          </a:prstGeom>
          <a:noFill/>
          <a:ln w="9525">
            <a:noFill/>
            <a:miter lim="800000"/>
            <a:headEnd/>
            <a:tailEnd/>
          </a:ln>
        </p:spPr>
      </p:pic>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Комерційний кабінет</a:t>
            </a:r>
            <a:endParaRPr lang="uk-UA" dirty="0"/>
          </a:p>
        </p:txBody>
      </p:sp>
      <p:pic>
        <p:nvPicPr>
          <p:cNvPr id="39938" name="Picture 2"/>
          <p:cNvPicPr>
            <a:picLocks noChangeAspect="1" noChangeArrowheads="1"/>
          </p:cNvPicPr>
          <p:nvPr/>
        </p:nvPicPr>
        <p:blipFill>
          <a:blip r:embed="rId2" cstate="print"/>
          <a:srcRect/>
          <a:stretch>
            <a:fillRect/>
          </a:stretch>
        </p:blipFill>
        <p:spPr bwMode="auto">
          <a:xfrm>
            <a:off x="323528" y="1556792"/>
            <a:ext cx="8447246" cy="4751575"/>
          </a:xfrm>
          <a:prstGeom prst="rect">
            <a:avLst/>
          </a:prstGeom>
          <a:noFill/>
          <a:ln w="9525">
            <a:noFill/>
            <a:miter lim="800000"/>
            <a:headEnd/>
            <a:tailEnd/>
          </a:ln>
        </p:spPr>
      </p:pic>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GB" dirty="0" smtClean="0"/>
              <a:t>1. </a:t>
            </a:r>
            <a:r>
              <a:rPr lang="en-GB" dirty="0" smtClean="0">
                <a:hlinkClick r:id="rId2"/>
              </a:rPr>
              <a:t>FlipHTML5</a:t>
            </a:r>
            <a:endParaRPr lang="uk-UA" dirty="0"/>
          </a:p>
        </p:txBody>
      </p:sp>
      <p:sp>
        <p:nvSpPr>
          <p:cNvPr id="3" name="Содержимое 2"/>
          <p:cNvSpPr>
            <a:spLocks noGrp="1"/>
          </p:cNvSpPr>
          <p:nvPr>
            <p:ph sz="quarter" idx="1"/>
          </p:nvPr>
        </p:nvSpPr>
        <p:spPr/>
        <p:txBody>
          <a:bodyPr>
            <a:normAutofit fontScale="92500" lnSpcReduction="20000"/>
          </a:bodyPr>
          <a:lstStyle/>
          <a:p>
            <a:r>
              <a:rPr lang="en-GB" dirty="0" smtClean="0"/>
              <a:t>FlipHTML5 — </a:t>
            </a:r>
            <a:r>
              <a:rPr lang="uk-UA" dirty="0" smtClean="0"/>
              <a:t>один із </a:t>
            </a:r>
            <a:r>
              <a:rPr lang="uk-UA" dirty="0" err="1" smtClean="0"/>
              <a:t>найуніверсальніших</a:t>
            </a:r>
            <a:r>
              <a:rPr lang="uk-UA" dirty="0" smtClean="0"/>
              <a:t> </a:t>
            </a:r>
            <a:r>
              <a:rPr lang="uk-UA" dirty="0" err="1" smtClean="0"/>
              <a:t>веб-сайтів</a:t>
            </a:r>
            <a:r>
              <a:rPr lang="uk-UA" dirty="0" smtClean="0"/>
              <a:t> з продажу електронних книг. Ти можеш створити електронну книгу на </a:t>
            </a:r>
            <a:r>
              <a:rPr lang="en-GB" dirty="0" smtClean="0"/>
              <a:t>FlipHTML5, </a:t>
            </a:r>
            <a:r>
              <a:rPr lang="uk-UA" dirty="0" smtClean="0"/>
              <a:t>використовуючи їхні чудові інструменти; звідти потрібно лише кілька простих кроків, щоб продавати електронні книги </a:t>
            </a:r>
            <a:r>
              <a:rPr lang="uk-UA" dirty="0" err="1" smtClean="0"/>
              <a:t>онлайн</a:t>
            </a:r>
            <a:r>
              <a:rPr lang="uk-UA" dirty="0" smtClean="0"/>
              <a:t>. Почніть із </a:t>
            </a:r>
            <a:r>
              <a:rPr lang="en-GB" dirty="0" smtClean="0"/>
              <a:t>PDF-</a:t>
            </a:r>
            <a:r>
              <a:rPr lang="uk-UA" dirty="0" smtClean="0"/>
              <a:t>файлу вашої електронної книги, який ви завантажуєте на сервер </a:t>
            </a:r>
            <a:r>
              <a:rPr lang="en-GB" dirty="0" smtClean="0"/>
              <a:t>FlipHTML5. </a:t>
            </a:r>
            <a:r>
              <a:rPr lang="uk-UA" dirty="0" smtClean="0"/>
              <a:t>Його буде автоматично перетворено на інтерактивну електронну книгу з перегортанням сторінок. Налаштуйте свою електронну книгу відповідно до своїх смаків – виберіть кольори, фони, теми та шаблони; додати </a:t>
            </a:r>
            <a:r>
              <a:rPr lang="uk-UA" dirty="0" err="1" smtClean="0"/>
              <a:t>мультимедіа</a:t>
            </a:r>
            <a:r>
              <a:rPr lang="uk-UA" dirty="0" smtClean="0"/>
              <a:t>, як-от аудіо, відео та посилання; використовуйте параметри </a:t>
            </a:r>
            <a:r>
              <a:rPr lang="uk-UA" dirty="0" err="1" smtClean="0"/>
              <a:t>брендування</a:t>
            </a:r>
            <a:r>
              <a:rPr lang="uk-UA" dirty="0" smtClean="0"/>
              <a:t> та налаштуйте панель інструментів вашої книги</a:t>
            </a:r>
            <a:r>
              <a:rPr lang="uk-UA" dirty="0" smtClean="0"/>
              <a:t>.</a:t>
            </a:r>
            <a:endParaRPr lang="uk-UA" dirty="0" smtClean="0"/>
          </a:p>
        </p:txBody>
      </p:sp>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2924944"/>
            <a:ext cx="8640960" cy="3414120"/>
          </a:xfrm>
        </p:spPr>
        <p:txBody>
          <a:bodyPr>
            <a:normAutofit fontScale="77500" lnSpcReduction="20000"/>
          </a:bodyPr>
          <a:lstStyle/>
          <a:p>
            <a:r>
              <a:rPr lang="uk-UA" dirty="0" smtClean="0"/>
              <a:t>Коли ви будете задоволені зовнішнім виглядом вашої книги, ви готові продавати електронні книги </a:t>
            </a:r>
            <a:r>
              <a:rPr lang="uk-UA" dirty="0" err="1" smtClean="0"/>
              <a:t>онлайн</a:t>
            </a:r>
            <a:r>
              <a:rPr lang="uk-UA" dirty="0" smtClean="0"/>
              <a:t>. </a:t>
            </a:r>
            <a:r>
              <a:rPr lang="en-GB" b="1" dirty="0" smtClean="0"/>
              <a:t>FlipHTML5 </a:t>
            </a:r>
            <a:r>
              <a:rPr lang="uk-UA" b="1" dirty="0" smtClean="0"/>
              <a:t>не стягує жодної комісії</a:t>
            </a:r>
            <a:r>
              <a:rPr lang="uk-UA" dirty="0" smtClean="0"/>
              <a:t> коли ви продаєте свої електронні книги на їхньому сайті. Щоб почати продавати електронні книги </a:t>
            </a:r>
            <a:r>
              <a:rPr lang="uk-UA" dirty="0" err="1" smtClean="0"/>
              <a:t>онлайн</a:t>
            </a:r>
            <a:r>
              <a:rPr lang="uk-UA" dirty="0" smtClean="0"/>
              <a:t>, просто запустіть службу </a:t>
            </a:r>
            <a:r>
              <a:rPr lang="en-GB" dirty="0" smtClean="0"/>
              <a:t>IPN </a:t>
            </a:r>
            <a:r>
              <a:rPr lang="uk-UA" dirty="0" smtClean="0"/>
              <a:t>у своєму обліковому записі </a:t>
            </a:r>
            <a:r>
              <a:rPr lang="en-GB" dirty="0" smtClean="0"/>
              <a:t>PayPal </a:t>
            </a:r>
            <a:r>
              <a:rPr lang="uk-UA" dirty="0" smtClean="0"/>
              <a:t>і додайте обліковий запис </a:t>
            </a:r>
            <a:r>
              <a:rPr lang="en-GB" dirty="0" smtClean="0"/>
              <a:t>PayPal </a:t>
            </a:r>
            <a:r>
              <a:rPr lang="uk-UA" dirty="0" smtClean="0"/>
              <a:t>до свого облікового запису </a:t>
            </a:r>
            <a:r>
              <a:rPr lang="en-GB" dirty="0" smtClean="0"/>
              <a:t>FlipHTML5. </a:t>
            </a:r>
            <a:r>
              <a:rPr lang="uk-UA" dirty="0" smtClean="0"/>
              <a:t>Ви вирішуєте ціну та валюту для своїх електронних книг; коли хтось купує його, повна сума надходить на вказаний вами рахунок </a:t>
            </a:r>
            <a:r>
              <a:rPr lang="en-GB" dirty="0" smtClean="0"/>
              <a:t>PayPal. </a:t>
            </a:r>
            <a:r>
              <a:rPr lang="uk-UA" dirty="0" smtClean="0"/>
              <a:t>Ви також можете вибрати інші налаштування для продажу вашої електронної книги, наприклад сторінки, які покупці можуть переглядати. Тільки особи, які сплатили повну вартість, можуть переглянути повну книгу.</a:t>
            </a:r>
            <a:endParaRPr lang="uk-UA" dirty="0"/>
          </a:p>
        </p:txBody>
      </p:sp>
      <p:pic>
        <p:nvPicPr>
          <p:cNvPr id="4098" name="Picture 2" descr="продавати електронні книги онлайн на FlipHTML5"/>
          <p:cNvPicPr>
            <a:picLocks noChangeAspect="1" noChangeArrowheads="1"/>
          </p:cNvPicPr>
          <p:nvPr/>
        </p:nvPicPr>
        <p:blipFill>
          <a:blip r:embed="rId2" cstate="print"/>
          <a:srcRect/>
          <a:stretch>
            <a:fillRect/>
          </a:stretch>
        </p:blipFill>
        <p:spPr bwMode="auto">
          <a:xfrm rot="21345454">
            <a:off x="2627784" y="332656"/>
            <a:ext cx="3982501" cy="2415275"/>
          </a:xfrm>
          <a:prstGeom prst="rect">
            <a:avLst/>
          </a:prstGeom>
          <a:noFill/>
        </p:spPr>
      </p:pic>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GB" dirty="0" smtClean="0"/>
              <a:t>2. </a:t>
            </a:r>
            <a:r>
              <a:rPr lang="en-GB" dirty="0" smtClean="0">
                <a:hlinkClick r:id="rId2"/>
              </a:rPr>
              <a:t>Blurb</a:t>
            </a:r>
            <a:endParaRPr lang="uk-UA" dirty="0"/>
          </a:p>
        </p:txBody>
      </p:sp>
      <p:sp>
        <p:nvSpPr>
          <p:cNvPr id="3" name="Содержимое 2"/>
          <p:cNvSpPr>
            <a:spLocks noGrp="1"/>
          </p:cNvSpPr>
          <p:nvPr>
            <p:ph sz="quarter" idx="1"/>
          </p:nvPr>
        </p:nvSpPr>
        <p:spPr>
          <a:xfrm>
            <a:off x="251520" y="1527048"/>
            <a:ext cx="8554152" cy="2189984"/>
          </a:xfrm>
        </p:spPr>
        <p:txBody>
          <a:bodyPr>
            <a:normAutofit fontScale="77500" lnSpcReduction="20000"/>
          </a:bodyPr>
          <a:lstStyle/>
          <a:p>
            <a:r>
              <a:rPr lang="uk-UA" dirty="0" smtClean="0"/>
              <a:t>З </a:t>
            </a:r>
            <a:r>
              <a:rPr lang="en-GB" dirty="0" smtClean="0"/>
              <a:t>Blurb </a:t>
            </a:r>
            <a:r>
              <a:rPr lang="uk-UA" dirty="0" smtClean="0"/>
              <a:t>легко продавати електронні книги </a:t>
            </a:r>
            <a:r>
              <a:rPr lang="uk-UA" dirty="0" err="1" smtClean="0"/>
              <a:t>онлайн</a:t>
            </a:r>
            <a:r>
              <a:rPr lang="uk-UA" dirty="0" smtClean="0"/>
              <a:t>. Виконайте кілька швидких кроків, і ви зможете поділитися своїм творінням зі світом. У своєму обліковому записі </a:t>
            </a:r>
            <a:r>
              <a:rPr lang="en-GB" dirty="0" smtClean="0"/>
              <a:t>Blurb </a:t>
            </a:r>
            <a:r>
              <a:rPr lang="uk-UA" dirty="0" smtClean="0"/>
              <a:t>виберіть електронну книгу, яку ви хочете продати, створіть цікавий список, установіть ціну, і готово. Немає комісії за продаж електронних книг </a:t>
            </a:r>
            <a:r>
              <a:rPr lang="uk-UA" dirty="0" err="1" smtClean="0"/>
              <a:t>онлайн</a:t>
            </a:r>
            <a:r>
              <a:rPr lang="uk-UA" dirty="0" smtClean="0"/>
              <a:t> за допомогою </a:t>
            </a:r>
            <a:r>
              <a:rPr lang="en-GB" dirty="0" smtClean="0"/>
              <a:t>Blurb; </a:t>
            </a:r>
            <a:r>
              <a:rPr lang="uk-UA" dirty="0" smtClean="0"/>
              <a:t>наприкінці кожного місяця ви отримаєте повний прибуток від продажу вашої книги, щойно ви досягнете мінімального порогу платежу.</a:t>
            </a:r>
            <a:endParaRPr lang="uk-UA" dirty="0"/>
          </a:p>
        </p:txBody>
      </p:sp>
      <p:pic>
        <p:nvPicPr>
          <p:cNvPr id="3074" name="Picture 2" descr="рекламний сайт із продажу електронних книг"/>
          <p:cNvPicPr>
            <a:picLocks noChangeAspect="1" noChangeArrowheads="1"/>
          </p:cNvPicPr>
          <p:nvPr/>
        </p:nvPicPr>
        <p:blipFill>
          <a:blip r:embed="rId3" cstate="print"/>
          <a:srcRect/>
          <a:stretch>
            <a:fillRect/>
          </a:stretch>
        </p:blipFill>
        <p:spPr bwMode="auto">
          <a:xfrm>
            <a:off x="1259632" y="3861048"/>
            <a:ext cx="6909792" cy="2739625"/>
          </a:xfrm>
          <a:prstGeom prst="rect">
            <a:avLst/>
          </a:prstGeom>
          <a:noFill/>
        </p:spPr>
      </p:pic>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3. </a:t>
            </a:r>
            <a:r>
              <a:rPr lang="en-US" dirty="0" smtClean="0">
                <a:hlinkClick r:id="rId2"/>
              </a:rPr>
              <a:t>Amazon Kindle Direct Publishing (KDP</a:t>
            </a:r>
            <a:r>
              <a:rPr lang="en-US" dirty="0" smtClean="0">
                <a:hlinkClick r:id="rId2"/>
              </a:rPr>
              <a:t>)</a:t>
            </a:r>
            <a:endParaRPr lang="uk-UA" dirty="0"/>
          </a:p>
        </p:txBody>
      </p:sp>
      <p:sp>
        <p:nvSpPr>
          <p:cNvPr id="3" name="Содержимое 2"/>
          <p:cNvSpPr>
            <a:spLocks noGrp="1"/>
          </p:cNvSpPr>
          <p:nvPr>
            <p:ph sz="quarter" idx="1"/>
          </p:nvPr>
        </p:nvSpPr>
        <p:spPr>
          <a:xfrm>
            <a:off x="3563888" y="1484784"/>
            <a:ext cx="5256584" cy="5373216"/>
          </a:xfrm>
        </p:spPr>
        <p:txBody>
          <a:bodyPr>
            <a:normAutofit fontScale="70000" lnSpcReduction="20000"/>
          </a:bodyPr>
          <a:lstStyle/>
          <a:p>
            <a:r>
              <a:rPr lang="en-GB" dirty="0" smtClean="0"/>
              <a:t>Amazon </a:t>
            </a:r>
            <a:r>
              <a:rPr lang="uk-UA" dirty="0" smtClean="0"/>
              <a:t>є одним із найпопулярніших </a:t>
            </a:r>
            <a:r>
              <a:rPr lang="uk-UA" dirty="0" err="1" smtClean="0"/>
              <a:t>веб-сайтів</a:t>
            </a:r>
            <a:r>
              <a:rPr lang="uk-UA" dirty="0" smtClean="0"/>
              <a:t> електронної комерції, а також одним із найпопулярніших </a:t>
            </a:r>
            <a:r>
              <a:rPr lang="uk-UA" dirty="0" err="1" smtClean="0"/>
              <a:t>веб-сайтів</a:t>
            </a:r>
            <a:r>
              <a:rPr lang="uk-UA" dirty="0" smtClean="0"/>
              <a:t> з продажу електронних книг. Ця популярність є перевагою, яку ви отримуєте від використання </a:t>
            </a:r>
            <a:r>
              <a:rPr lang="en-GB" dirty="0" smtClean="0"/>
              <a:t>KDP. KDP </a:t>
            </a:r>
            <a:r>
              <a:rPr lang="uk-UA" dirty="0" smtClean="0"/>
              <a:t>дозволяє самостійно публікувати та продавати електронні книги </a:t>
            </a:r>
            <a:r>
              <a:rPr lang="uk-UA" dirty="0" err="1" smtClean="0"/>
              <a:t>онлайн</a:t>
            </a:r>
            <a:r>
              <a:rPr lang="uk-UA" dirty="0" smtClean="0"/>
              <a:t>. Виконайте прості кроки, щоб завантажити та опублікувати свою електронну книгу менш ніж за п’ять хвилин; ваша електронна книга з’явиться в магазинах </a:t>
            </a:r>
            <a:r>
              <a:rPr lang="en-GB" dirty="0" smtClean="0"/>
              <a:t>Kindle </a:t>
            </a:r>
            <a:r>
              <a:rPr lang="uk-UA" dirty="0" smtClean="0"/>
              <a:t>по всьому світу через 1-2 дні. </a:t>
            </a:r>
            <a:r>
              <a:rPr lang="en-GB" dirty="0" smtClean="0"/>
              <a:t>KDP </a:t>
            </a:r>
            <a:r>
              <a:rPr lang="uk-UA" dirty="0" smtClean="0"/>
              <a:t>дає вам повний контроль над цінами та правами на вашу електронну книгу, і ви можете вносити зміни, коли забажаєте. Вам потрібно буде заплатити комісію за продаж на </a:t>
            </a:r>
            <a:r>
              <a:rPr lang="en-GB" dirty="0" smtClean="0"/>
              <a:t>KDP </a:t>
            </a:r>
            <a:r>
              <a:rPr lang="uk-UA" dirty="0" smtClean="0"/>
              <a:t>залежно від вашого регіону та кількості сторінок у вашій електронній книзі.</a:t>
            </a:r>
            <a:endParaRPr lang="uk-UA" dirty="0"/>
          </a:p>
        </p:txBody>
      </p:sp>
      <p:pic>
        <p:nvPicPr>
          <p:cNvPr id="2050" name="Picture 2" descr="пряма публікація kindle"/>
          <p:cNvPicPr>
            <a:picLocks noChangeAspect="1" noChangeArrowheads="1"/>
          </p:cNvPicPr>
          <p:nvPr/>
        </p:nvPicPr>
        <p:blipFill>
          <a:blip r:embed="rId3" cstate="print"/>
          <a:srcRect/>
          <a:stretch>
            <a:fillRect/>
          </a:stretch>
        </p:blipFill>
        <p:spPr bwMode="auto">
          <a:xfrm rot="912963">
            <a:off x="374346" y="2452468"/>
            <a:ext cx="3240360" cy="1917492"/>
          </a:xfrm>
          <a:prstGeom prst="rect">
            <a:avLst/>
          </a:prstGeom>
          <a:noFill/>
        </p:spPr>
      </p:pic>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Електронна</a:t>
            </a:r>
            <a:r>
              <a:rPr lang="ru-RU" dirty="0" smtClean="0"/>
              <a:t> книга</a:t>
            </a:r>
            <a:endParaRPr lang="uk-UA" dirty="0"/>
          </a:p>
        </p:txBody>
      </p:sp>
      <p:sp>
        <p:nvSpPr>
          <p:cNvPr id="3" name="Содержимое 2"/>
          <p:cNvSpPr>
            <a:spLocks noGrp="1"/>
          </p:cNvSpPr>
          <p:nvPr>
            <p:ph sz="quarter" idx="1"/>
          </p:nvPr>
        </p:nvSpPr>
        <p:spPr/>
        <p:txBody>
          <a:bodyPr>
            <a:normAutofit fontScale="92500" lnSpcReduction="10000"/>
          </a:bodyPr>
          <a:lstStyle/>
          <a:p>
            <a:r>
              <a:rPr lang="ru-RU" dirty="0" err="1" smtClean="0"/>
              <a:t>Електронна</a:t>
            </a:r>
            <a:r>
              <a:rPr lang="ru-RU" dirty="0" smtClean="0"/>
              <a:t> книга – </a:t>
            </a:r>
            <a:r>
              <a:rPr lang="ru-RU" dirty="0" err="1" smtClean="0"/>
              <a:t>це</a:t>
            </a:r>
            <a:r>
              <a:rPr lang="ru-RU" dirty="0" smtClean="0"/>
              <a:t> </a:t>
            </a:r>
            <a:r>
              <a:rPr lang="ru-RU" dirty="0" err="1" smtClean="0"/>
              <a:t>книга</a:t>
            </a:r>
            <a:r>
              <a:rPr lang="ru-RU" dirty="0" smtClean="0"/>
              <a:t>, доступна в цифровому, а не </a:t>
            </a:r>
            <a:r>
              <a:rPr lang="ru-RU" dirty="0" err="1" smtClean="0"/>
              <a:t>друкованому</a:t>
            </a:r>
            <a:r>
              <a:rPr lang="ru-RU" dirty="0" smtClean="0"/>
              <a:t> </a:t>
            </a:r>
            <a:r>
              <a:rPr lang="ru-RU" dirty="0" err="1" smtClean="0"/>
              <a:t>форматі</a:t>
            </a:r>
            <a:r>
              <a:rPr lang="ru-RU" dirty="0" smtClean="0"/>
              <a:t>. </a:t>
            </a:r>
            <a:r>
              <a:rPr lang="ru-RU" dirty="0" err="1" smtClean="0"/>
              <a:t>Зазвичай</a:t>
            </a:r>
            <a:r>
              <a:rPr lang="ru-RU" dirty="0" smtClean="0"/>
              <a:t> </a:t>
            </a:r>
            <a:r>
              <a:rPr lang="ru-RU" dirty="0" smtClean="0"/>
              <a:t>в</a:t>
            </a:r>
            <a:r>
              <a:rPr lang="uk-UA" dirty="0" err="1" smtClean="0"/>
              <a:t>она</a:t>
            </a:r>
            <a:r>
              <a:rPr lang="ru-RU" dirty="0" smtClean="0"/>
              <a:t> </a:t>
            </a:r>
            <a:r>
              <a:rPr lang="ru-RU" dirty="0" err="1" smtClean="0"/>
              <a:t>містить</a:t>
            </a:r>
            <a:r>
              <a:rPr lang="ru-RU" dirty="0" smtClean="0"/>
              <a:t> </a:t>
            </a:r>
            <a:r>
              <a:rPr lang="ru-RU" dirty="0" err="1" smtClean="0"/>
              <a:t>зображення</a:t>
            </a:r>
            <a:r>
              <a:rPr lang="ru-RU" dirty="0" smtClean="0"/>
              <a:t> та/</a:t>
            </a:r>
            <a:r>
              <a:rPr lang="ru-RU" dirty="0" err="1" smtClean="0"/>
              <a:t>або</a:t>
            </a:r>
            <a:r>
              <a:rPr lang="ru-RU" dirty="0" smtClean="0"/>
              <a:t> текст, </a:t>
            </a:r>
            <a:r>
              <a:rPr lang="ru-RU" dirty="0" err="1" smtClean="0"/>
              <a:t>і</a:t>
            </a:r>
            <a:r>
              <a:rPr lang="ru-RU" dirty="0" smtClean="0"/>
              <a:t> </a:t>
            </a:r>
            <a:r>
              <a:rPr lang="ru-RU" dirty="0" err="1" smtClean="0"/>
              <a:t>її</a:t>
            </a:r>
            <a:r>
              <a:rPr lang="ru-RU" dirty="0" smtClean="0"/>
              <a:t> </a:t>
            </a:r>
            <a:r>
              <a:rPr lang="ru-RU" dirty="0" err="1" smtClean="0"/>
              <a:t>можна</a:t>
            </a:r>
            <a:r>
              <a:rPr lang="ru-RU" dirty="0" smtClean="0"/>
              <a:t> </a:t>
            </a:r>
            <a:r>
              <a:rPr lang="ru-RU" dirty="0" err="1" smtClean="0"/>
              <a:t>читати</a:t>
            </a:r>
            <a:r>
              <a:rPr lang="ru-RU" dirty="0" smtClean="0"/>
              <a:t> на </a:t>
            </a:r>
            <a:r>
              <a:rPr lang="ru-RU" dirty="0" err="1" smtClean="0"/>
              <a:t>комп’ютерах</a:t>
            </a:r>
            <a:r>
              <a:rPr lang="ru-RU" dirty="0" smtClean="0"/>
              <a:t>, </a:t>
            </a:r>
            <a:r>
              <a:rPr lang="ru-RU" dirty="0" err="1" smtClean="0"/>
              <a:t>мобільних</a:t>
            </a:r>
            <a:r>
              <a:rPr lang="ru-RU" dirty="0" smtClean="0"/>
              <a:t> </a:t>
            </a:r>
            <a:r>
              <a:rPr lang="ru-RU" dirty="0" err="1" smtClean="0"/>
              <a:t>пристроях</a:t>
            </a:r>
            <a:r>
              <a:rPr lang="ru-RU" dirty="0" smtClean="0"/>
              <a:t> </a:t>
            </a:r>
            <a:r>
              <a:rPr lang="ru-RU" dirty="0" err="1" smtClean="0"/>
              <a:t>або</a:t>
            </a:r>
            <a:r>
              <a:rPr lang="ru-RU" dirty="0" smtClean="0"/>
              <a:t> </a:t>
            </a:r>
            <a:r>
              <a:rPr lang="ru-RU" dirty="0" err="1" smtClean="0"/>
              <a:t>спеціальних</a:t>
            </a:r>
            <a:r>
              <a:rPr lang="ru-RU" dirty="0" smtClean="0"/>
              <a:t> </a:t>
            </a:r>
            <a:r>
              <a:rPr lang="ru-RU" dirty="0" err="1" smtClean="0"/>
              <a:t>електронних</a:t>
            </a:r>
            <a:r>
              <a:rPr lang="ru-RU" dirty="0" smtClean="0"/>
              <a:t> </a:t>
            </a:r>
            <a:r>
              <a:rPr lang="ru-RU" dirty="0" err="1" smtClean="0"/>
              <a:t>пристроях</a:t>
            </a:r>
            <a:r>
              <a:rPr lang="ru-RU" dirty="0" smtClean="0"/>
              <a:t>. </a:t>
            </a:r>
            <a:r>
              <a:rPr lang="ru-RU" dirty="0" err="1" smtClean="0"/>
              <a:t>Оскільки</a:t>
            </a:r>
            <a:r>
              <a:rPr lang="ru-RU" dirty="0" smtClean="0"/>
              <a:t> </a:t>
            </a:r>
            <a:r>
              <a:rPr lang="ru-RU" dirty="0" err="1" smtClean="0"/>
              <a:t>використання</a:t>
            </a:r>
            <a:r>
              <a:rPr lang="ru-RU" dirty="0" smtClean="0"/>
              <a:t> </a:t>
            </a:r>
            <a:r>
              <a:rPr lang="ru-RU" dirty="0" err="1" smtClean="0"/>
              <a:t>технологій</a:t>
            </a:r>
            <a:r>
              <a:rPr lang="ru-RU" dirty="0" smtClean="0"/>
              <a:t> </a:t>
            </a:r>
            <a:r>
              <a:rPr lang="ru-RU" dirty="0" err="1" smtClean="0"/>
              <a:t>зростає</a:t>
            </a:r>
            <a:r>
              <a:rPr lang="ru-RU" dirty="0" smtClean="0"/>
              <a:t> та все </a:t>
            </a:r>
            <a:r>
              <a:rPr lang="ru-RU" dirty="0" err="1" smtClean="0"/>
              <a:t>більше</a:t>
            </a:r>
            <a:r>
              <a:rPr lang="ru-RU" dirty="0" smtClean="0"/>
              <a:t> </a:t>
            </a:r>
            <a:r>
              <a:rPr lang="ru-RU" dirty="0" err="1" smtClean="0"/>
              <a:t>стає</a:t>
            </a:r>
            <a:r>
              <a:rPr lang="ru-RU" dirty="0" smtClean="0"/>
              <a:t> </a:t>
            </a:r>
            <a:r>
              <a:rPr lang="ru-RU" dirty="0" err="1" smtClean="0"/>
              <a:t>цифровим</a:t>
            </a:r>
            <a:r>
              <a:rPr lang="ru-RU" dirty="0" smtClean="0"/>
              <a:t>, </a:t>
            </a:r>
            <a:r>
              <a:rPr lang="ru-RU" dirty="0" err="1" smtClean="0"/>
              <a:t>електронні</a:t>
            </a:r>
            <a:r>
              <a:rPr lang="ru-RU" dirty="0" smtClean="0"/>
              <a:t> книги </a:t>
            </a:r>
            <a:r>
              <a:rPr lang="ru-RU" dirty="0" err="1" smtClean="0"/>
              <a:t>стають</a:t>
            </a:r>
            <a:r>
              <a:rPr lang="ru-RU" dirty="0" smtClean="0"/>
              <a:t> </a:t>
            </a:r>
            <a:r>
              <a:rPr lang="ru-RU" dirty="0" err="1" smtClean="0"/>
              <a:t>більш</a:t>
            </a:r>
            <a:r>
              <a:rPr lang="ru-RU" dirty="0" smtClean="0"/>
              <a:t> </a:t>
            </a:r>
            <a:r>
              <a:rPr lang="ru-RU" dirty="0" err="1" smtClean="0"/>
              <a:t>популярними</a:t>
            </a:r>
            <a:r>
              <a:rPr lang="ru-RU" dirty="0" smtClean="0"/>
              <a:t>. Таким чином, </a:t>
            </a:r>
            <a:r>
              <a:rPr lang="ru-RU" dirty="0" err="1" smtClean="0"/>
              <a:t>багато</a:t>
            </a:r>
            <a:r>
              <a:rPr lang="ru-RU" dirty="0" smtClean="0"/>
              <a:t> </a:t>
            </a:r>
            <a:r>
              <a:rPr lang="ru-RU" dirty="0" err="1" smtClean="0"/>
              <a:t>письменників</a:t>
            </a:r>
            <a:r>
              <a:rPr lang="ru-RU" dirty="0" smtClean="0"/>
              <a:t>, як </a:t>
            </a:r>
            <a:r>
              <a:rPr lang="ru-RU" dirty="0" err="1" smtClean="0"/>
              <a:t>художньої</a:t>
            </a:r>
            <a:r>
              <a:rPr lang="ru-RU" dirty="0" smtClean="0"/>
              <a:t>, так </a:t>
            </a:r>
            <a:r>
              <a:rPr lang="ru-RU" dirty="0" err="1" smtClean="0"/>
              <a:t>і</a:t>
            </a:r>
            <a:r>
              <a:rPr lang="ru-RU" dirty="0" smtClean="0"/>
              <a:t> </a:t>
            </a:r>
            <a:r>
              <a:rPr lang="ru-RU" dirty="0" err="1" smtClean="0"/>
              <a:t>наукової</a:t>
            </a:r>
            <a:r>
              <a:rPr lang="ru-RU" dirty="0" smtClean="0"/>
              <a:t> </a:t>
            </a:r>
            <a:r>
              <a:rPr lang="ru-RU" dirty="0" err="1" smtClean="0"/>
              <a:t>літератури</a:t>
            </a:r>
            <a:r>
              <a:rPr lang="ru-RU" dirty="0" smtClean="0"/>
              <a:t>, стали </a:t>
            </a:r>
            <a:r>
              <a:rPr lang="ru-RU" dirty="0" err="1" smtClean="0"/>
              <a:t>творцями</a:t>
            </a:r>
            <a:r>
              <a:rPr lang="ru-RU" dirty="0" smtClean="0"/>
              <a:t> цифрового </a:t>
            </a:r>
            <a:r>
              <a:rPr lang="ru-RU" dirty="0" err="1" smtClean="0"/>
              <a:t>контенту</a:t>
            </a:r>
            <a:r>
              <a:rPr lang="ru-RU" dirty="0" smtClean="0"/>
              <a:t>, </a:t>
            </a:r>
            <a:r>
              <a:rPr lang="ru-RU" dirty="0" err="1" smtClean="0"/>
              <a:t>щоб</a:t>
            </a:r>
            <a:r>
              <a:rPr lang="ru-RU" dirty="0" smtClean="0"/>
              <a:t> не </a:t>
            </a:r>
            <a:r>
              <a:rPr lang="ru-RU" dirty="0" err="1" smtClean="0"/>
              <a:t>відставати</a:t>
            </a:r>
            <a:r>
              <a:rPr lang="ru-RU" dirty="0" smtClean="0"/>
              <a:t> </a:t>
            </a:r>
            <a:r>
              <a:rPr lang="ru-RU" dirty="0" err="1" smtClean="0"/>
              <a:t>від</a:t>
            </a:r>
            <a:r>
              <a:rPr lang="ru-RU" dirty="0" smtClean="0"/>
              <a:t> </a:t>
            </a:r>
            <a:r>
              <a:rPr lang="ru-RU" dirty="0" err="1" smtClean="0"/>
              <a:t>вимог</a:t>
            </a:r>
            <a:r>
              <a:rPr lang="ru-RU" dirty="0" smtClean="0"/>
              <a:t> </a:t>
            </a:r>
            <a:r>
              <a:rPr lang="ru-RU" dirty="0" err="1" smtClean="0"/>
              <a:t>своєї</a:t>
            </a:r>
            <a:r>
              <a:rPr lang="ru-RU" dirty="0" smtClean="0"/>
              <a:t> </a:t>
            </a:r>
            <a:r>
              <a:rPr lang="ru-RU" dirty="0" err="1" smtClean="0"/>
              <a:t>аудиторії</a:t>
            </a:r>
            <a:r>
              <a:rPr lang="ru-RU" dirty="0" smtClean="0"/>
              <a:t>. </a:t>
            </a:r>
            <a:r>
              <a:rPr lang="ru-RU" dirty="0" err="1" smtClean="0"/>
              <a:t>Електронні</a:t>
            </a:r>
            <a:r>
              <a:rPr lang="ru-RU" dirty="0" smtClean="0"/>
              <a:t> книги широко </a:t>
            </a:r>
            <a:r>
              <a:rPr lang="ru-RU" dirty="0" err="1" smtClean="0"/>
              <a:t>доступні</a:t>
            </a:r>
            <a:r>
              <a:rPr lang="ru-RU" dirty="0" smtClean="0"/>
              <a:t> на </a:t>
            </a:r>
            <a:r>
              <a:rPr lang="ru-RU" dirty="0" err="1" smtClean="0"/>
              <a:t>багатьох</a:t>
            </a:r>
            <a:r>
              <a:rPr lang="ru-RU" dirty="0" smtClean="0"/>
              <a:t> </a:t>
            </a:r>
            <a:r>
              <a:rPr lang="ru-RU" dirty="0" err="1" smtClean="0"/>
              <a:t>онлайн-платформах</a:t>
            </a:r>
            <a:r>
              <a:rPr lang="ru-RU" dirty="0" smtClean="0"/>
              <a:t>. </a:t>
            </a:r>
            <a:endParaRPr lang="uk-UA" dirty="0"/>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GB" dirty="0" smtClean="0"/>
              <a:t>4. </a:t>
            </a:r>
            <a:r>
              <a:rPr lang="en-GB" dirty="0" err="1" smtClean="0">
                <a:hlinkClick r:id="rId2"/>
              </a:rPr>
              <a:t>FlipBuilder</a:t>
            </a:r>
            <a:endParaRPr lang="uk-UA" dirty="0"/>
          </a:p>
        </p:txBody>
      </p:sp>
      <p:sp>
        <p:nvSpPr>
          <p:cNvPr id="3" name="Содержимое 2"/>
          <p:cNvSpPr>
            <a:spLocks noGrp="1"/>
          </p:cNvSpPr>
          <p:nvPr>
            <p:ph sz="quarter" idx="1"/>
          </p:nvPr>
        </p:nvSpPr>
        <p:spPr>
          <a:xfrm>
            <a:off x="323528" y="1412776"/>
            <a:ext cx="8482144" cy="2880320"/>
          </a:xfrm>
        </p:spPr>
        <p:txBody>
          <a:bodyPr>
            <a:normAutofit fontScale="70000" lnSpcReduction="20000"/>
          </a:bodyPr>
          <a:lstStyle/>
          <a:p>
            <a:r>
              <a:rPr lang="en-GB" dirty="0" err="1" smtClean="0"/>
              <a:t>FlipBuilder</a:t>
            </a:r>
            <a:r>
              <a:rPr lang="en-GB" dirty="0" smtClean="0"/>
              <a:t> — </a:t>
            </a:r>
            <a:r>
              <a:rPr lang="uk-UA" dirty="0" smtClean="0"/>
              <a:t>це професійна програма для створення </a:t>
            </a:r>
            <a:r>
              <a:rPr lang="uk-UA" dirty="0" err="1" smtClean="0"/>
              <a:t>фліпбуків</a:t>
            </a:r>
            <a:r>
              <a:rPr lang="uk-UA" dirty="0" smtClean="0"/>
              <a:t>, яка доступна за </a:t>
            </a:r>
            <a:r>
              <a:rPr lang="uk-UA" dirty="0" smtClean="0"/>
              <a:t>одноразову </a:t>
            </a:r>
            <a:r>
              <a:rPr lang="uk-UA" dirty="0" smtClean="0"/>
              <a:t>оплату. Його </a:t>
            </a:r>
            <a:r>
              <a:rPr lang="uk-UA" dirty="0" err="1" smtClean="0"/>
              <a:t>онлайн-служба</a:t>
            </a:r>
            <a:r>
              <a:rPr lang="uk-UA" dirty="0" smtClean="0"/>
              <a:t> була розроблена для завантаження, зберігання та розповсюдження цифрових публікацій. Після придбання послуг </a:t>
            </a:r>
            <a:r>
              <a:rPr lang="uk-UA" dirty="0" err="1" smtClean="0"/>
              <a:t>онлайн-хостингу</a:t>
            </a:r>
            <a:r>
              <a:rPr lang="uk-UA" dirty="0" smtClean="0"/>
              <a:t> ви можете безкоштовно продавати електронні книги </a:t>
            </a:r>
            <a:r>
              <a:rPr lang="uk-UA" dirty="0" err="1" smtClean="0"/>
              <a:t>онлайн</a:t>
            </a:r>
            <a:r>
              <a:rPr lang="uk-UA" dirty="0" smtClean="0"/>
              <a:t> за допомогою </a:t>
            </a:r>
            <a:r>
              <a:rPr lang="en-GB" dirty="0" err="1" smtClean="0"/>
              <a:t>FlipBuilder</a:t>
            </a:r>
            <a:r>
              <a:rPr lang="en-GB" dirty="0" smtClean="0"/>
              <a:t>. </a:t>
            </a:r>
            <a:r>
              <a:rPr lang="uk-UA" dirty="0" smtClean="0"/>
              <a:t>У вас є два варіанти придбання послуг </a:t>
            </a:r>
            <a:r>
              <a:rPr lang="uk-UA" dirty="0" err="1" smtClean="0"/>
              <a:t>хостингу</a:t>
            </a:r>
            <a:r>
              <a:rPr lang="uk-UA" dirty="0" smtClean="0"/>
              <a:t> – </a:t>
            </a:r>
            <a:r>
              <a:rPr lang="en-GB" dirty="0" smtClean="0"/>
              <a:t>Standard </a:t>
            </a:r>
            <a:r>
              <a:rPr lang="uk-UA" dirty="0" smtClean="0"/>
              <a:t>і </a:t>
            </a:r>
            <a:r>
              <a:rPr lang="en-GB" dirty="0" smtClean="0"/>
              <a:t>VIP; </a:t>
            </a:r>
            <a:r>
              <a:rPr lang="uk-UA" dirty="0" smtClean="0"/>
              <a:t>виберіть один на основі ваших потреб і того, як часто ви публікуєте вміст. Цей </a:t>
            </a:r>
            <a:r>
              <a:rPr lang="uk-UA" dirty="0" err="1" smtClean="0"/>
              <a:t>веб-сайт</a:t>
            </a:r>
            <a:r>
              <a:rPr lang="uk-UA" dirty="0" smtClean="0"/>
              <a:t> із продажу електронних книг легко доступний для користувачів у всьому світі та використовує хмарний сервіс </a:t>
            </a:r>
            <a:r>
              <a:rPr lang="en-GB" dirty="0" smtClean="0"/>
              <a:t>Amazon </a:t>
            </a:r>
            <a:r>
              <a:rPr lang="uk-UA" dirty="0" smtClean="0"/>
              <a:t>для розміщення ваших електронних книг. Це також дає вам повний контроль над своїми електронними книгами.</a:t>
            </a:r>
            <a:endParaRPr lang="uk-UA" dirty="0"/>
          </a:p>
        </p:txBody>
      </p:sp>
      <p:pic>
        <p:nvPicPr>
          <p:cNvPr id="31746" name="Picture 2" descr="Сайт продажу електронних книг FlipBuilder"/>
          <p:cNvPicPr>
            <a:picLocks noChangeAspect="1" noChangeArrowheads="1"/>
          </p:cNvPicPr>
          <p:nvPr/>
        </p:nvPicPr>
        <p:blipFill>
          <a:blip r:embed="rId3" cstate="print"/>
          <a:srcRect/>
          <a:stretch>
            <a:fillRect/>
          </a:stretch>
        </p:blipFill>
        <p:spPr bwMode="auto">
          <a:xfrm>
            <a:off x="2123728" y="4149080"/>
            <a:ext cx="4353000" cy="2185002"/>
          </a:xfrm>
          <a:prstGeom prst="rect">
            <a:avLst/>
          </a:prstGeom>
          <a:noFill/>
        </p:spPr>
      </p:pic>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GB" dirty="0" smtClean="0"/>
              <a:t>5. </a:t>
            </a:r>
            <a:r>
              <a:rPr lang="en-GB" dirty="0" err="1" smtClean="0">
                <a:hlinkClick r:id="rId2"/>
              </a:rPr>
              <a:t>PayHip</a:t>
            </a:r>
            <a:endParaRPr lang="uk-UA" dirty="0"/>
          </a:p>
        </p:txBody>
      </p:sp>
      <p:sp>
        <p:nvSpPr>
          <p:cNvPr id="3" name="Содержимое 2"/>
          <p:cNvSpPr>
            <a:spLocks noGrp="1"/>
          </p:cNvSpPr>
          <p:nvPr>
            <p:ph sz="quarter" idx="1"/>
          </p:nvPr>
        </p:nvSpPr>
        <p:spPr>
          <a:xfrm>
            <a:off x="323528" y="1484784"/>
            <a:ext cx="3528392" cy="2910064"/>
          </a:xfrm>
        </p:spPr>
        <p:txBody>
          <a:bodyPr>
            <a:normAutofit fontScale="62500" lnSpcReduction="20000"/>
          </a:bodyPr>
          <a:lstStyle/>
          <a:p>
            <a:r>
              <a:rPr lang="uk-UA" dirty="0" smtClean="0"/>
              <a:t>Це один із найпростіших </a:t>
            </a:r>
            <a:r>
              <a:rPr lang="uk-UA" dirty="0" err="1" smtClean="0"/>
              <a:t>веб-сайтів</a:t>
            </a:r>
            <a:r>
              <a:rPr lang="uk-UA" dirty="0" smtClean="0"/>
              <a:t> з продажу електронних книг, які ви знайдете. Це дозволяє продавати електронні книги в Інтернеті без клопоту ні для вас, ні для ваших клієнтів. Клієнти не обмежуються покупкою ваших електронних книг на </a:t>
            </a:r>
            <a:r>
              <a:rPr lang="uk-UA" dirty="0" err="1" smtClean="0"/>
              <a:t>веб-сайті</a:t>
            </a:r>
            <a:r>
              <a:rPr lang="uk-UA" dirty="0" smtClean="0"/>
              <a:t> </a:t>
            </a:r>
            <a:r>
              <a:rPr lang="en-GB" dirty="0" err="1" smtClean="0"/>
              <a:t>PayHip</a:t>
            </a:r>
            <a:r>
              <a:rPr lang="en-GB" dirty="0" smtClean="0"/>
              <a:t>; </a:t>
            </a:r>
            <a:r>
              <a:rPr lang="uk-UA" dirty="0" smtClean="0"/>
              <a:t>вони можуть купувати на вашому </a:t>
            </a:r>
            <a:r>
              <a:rPr lang="uk-UA" dirty="0" err="1" smtClean="0"/>
              <a:t>веб-сайті</a:t>
            </a:r>
            <a:r>
              <a:rPr lang="uk-UA" dirty="0" smtClean="0"/>
              <a:t> чи навіть у соціальних мережах. </a:t>
            </a:r>
            <a:endParaRPr lang="uk-UA" dirty="0"/>
          </a:p>
        </p:txBody>
      </p:sp>
      <p:pic>
        <p:nvPicPr>
          <p:cNvPr id="32770" name="Picture 2" descr="Платформа для продажу електронних книг"/>
          <p:cNvPicPr>
            <a:picLocks noChangeAspect="1" noChangeArrowheads="1"/>
          </p:cNvPicPr>
          <p:nvPr/>
        </p:nvPicPr>
        <p:blipFill>
          <a:blip r:embed="rId3" cstate="print"/>
          <a:srcRect/>
          <a:stretch>
            <a:fillRect/>
          </a:stretch>
        </p:blipFill>
        <p:spPr bwMode="auto">
          <a:xfrm>
            <a:off x="4000508" y="1844824"/>
            <a:ext cx="4925636" cy="2424337"/>
          </a:xfrm>
          <a:prstGeom prst="rect">
            <a:avLst/>
          </a:prstGeom>
          <a:noFill/>
        </p:spPr>
      </p:pic>
      <p:sp>
        <p:nvSpPr>
          <p:cNvPr id="5" name="Прямоугольник 4"/>
          <p:cNvSpPr/>
          <p:nvPr/>
        </p:nvSpPr>
        <p:spPr>
          <a:xfrm>
            <a:off x="467544" y="4365104"/>
            <a:ext cx="8208912" cy="2031325"/>
          </a:xfrm>
          <a:prstGeom prst="rect">
            <a:avLst/>
          </a:prstGeom>
        </p:spPr>
        <p:txBody>
          <a:bodyPr wrap="square">
            <a:spAutoFit/>
          </a:bodyPr>
          <a:lstStyle/>
          <a:p>
            <a:r>
              <a:rPr lang="uk-UA" dirty="0" smtClean="0"/>
              <a:t>Оплата здійснюється швидко та легко; клієнти можуть миттєво завантажити свої електронні книги, а також отримати сторінку завантаження електронною поштою. Ваш платіж негайно надходить на ваш рахунок </a:t>
            </a:r>
            <a:r>
              <a:rPr lang="en-GB" dirty="0" smtClean="0"/>
              <a:t>PayPal </a:t>
            </a:r>
            <a:r>
              <a:rPr lang="uk-UA" dirty="0" smtClean="0"/>
              <a:t>або </a:t>
            </a:r>
            <a:r>
              <a:rPr lang="en-GB" dirty="0" smtClean="0"/>
              <a:t>Stripe. </a:t>
            </a:r>
            <a:r>
              <a:rPr lang="en-GB" dirty="0" err="1" smtClean="0"/>
              <a:t>PayHip</a:t>
            </a:r>
            <a:r>
              <a:rPr lang="en-GB" dirty="0" smtClean="0"/>
              <a:t> </a:t>
            </a:r>
            <a:r>
              <a:rPr lang="uk-UA" dirty="0" smtClean="0"/>
              <a:t>також пропонує багато інших функцій безпеки та соціальних мереж! І вони стягують лише комісію за транзакцію 5% у безкоштовному плані; платні плани залучають ще нижчі комісії.</a:t>
            </a:r>
            <a:endParaRPr lang="uk-UA" dirty="0"/>
          </a:p>
        </p:txBody>
      </p:sp>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GB" dirty="0" smtClean="0"/>
              <a:t>6. </a:t>
            </a:r>
            <a:r>
              <a:rPr lang="en-GB" dirty="0" err="1" smtClean="0">
                <a:hlinkClick r:id="rId2"/>
              </a:rPr>
              <a:t>Feiyr</a:t>
            </a:r>
            <a:endParaRPr lang="uk-UA" dirty="0"/>
          </a:p>
        </p:txBody>
      </p:sp>
      <p:sp>
        <p:nvSpPr>
          <p:cNvPr id="3" name="Содержимое 2"/>
          <p:cNvSpPr>
            <a:spLocks noGrp="1"/>
          </p:cNvSpPr>
          <p:nvPr>
            <p:ph sz="quarter" idx="1"/>
          </p:nvPr>
        </p:nvSpPr>
        <p:spPr>
          <a:xfrm>
            <a:off x="251520" y="1527048"/>
            <a:ext cx="8554152" cy="2261992"/>
          </a:xfrm>
        </p:spPr>
        <p:txBody>
          <a:bodyPr>
            <a:normAutofit fontScale="70000" lnSpcReduction="20000"/>
          </a:bodyPr>
          <a:lstStyle/>
          <a:p>
            <a:r>
              <a:rPr lang="uk-UA" dirty="0" smtClean="0"/>
              <a:t>Попрощайтеся з </a:t>
            </a:r>
            <a:r>
              <a:rPr lang="uk-UA" dirty="0" err="1" smtClean="0"/>
              <a:t>веб-сайтами</a:t>
            </a:r>
            <a:r>
              <a:rPr lang="uk-UA" dirty="0" smtClean="0"/>
              <a:t> з продажу електронних книг, які обмежують, де ви продаєте свої електронні книги. </a:t>
            </a:r>
            <a:r>
              <a:rPr lang="en-GB" dirty="0" err="1" smtClean="0"/>
              <a:t>Feiyr</a:t>
            </a:r>
            <a:r>
              <a:rPr lang="en-GB" dirty="0" smtClean="0"/>
              <a:t> </a:t>
            </a:r>
            <a:r>
              <a:rPr lang="uk-UA" dirty="0" smtClean="0"/>
              <a:t>продає електронні книги </a:t>
            </a:r>
            <a:r>
              <a:rPr lang="uk-UA" dirty="0" err="1" smtClean="0"/>
              <a:t>онлайн</a:t>
            </a:r>
            <a:r>
              <a:rPr lang="uk-UA" dirty="0" smtClean="0"/>
              <a:t> у понад 150 </a:t>
            </a:r>
            <a:r>
              <a:rPr lang="uk-UA" dirty="0" err="1" smtClean="0"/>
              <a:t>онлайн-магазинах</a:t>
            </a:r>
            <a:r>
              <a:rPr lang="uk-UA" dirty="0" smtClean="0"/>
              <a:t> по всьому світу, включаючи </a:t>
            </a:r>
            <a:r>
              <a:rPr lang="en-GB" dirty="0" smtClean="0"/>
              <a:t>Amazon </a:t>
            </a:r>
            <a:r>
              <a:rPr lang="uk-UA" dirty="0" smtClean="0"/>
              <a:t>і </a:t>
            </a:r>
            <a:r>
              <a:rPr lang="en-GB" dirty="0" smtClean="0"/>
              <a:t>Barnes &amp; Noble. </a:t>
            </a:r>
            <a:r>
              <a:rPr lang="uk-UA" dirty="0" smtClean="0"/>
              <a:t>Створіть обліковий запис </a:t>
            </a:r>
            <a:r>
              <a:rPr lang="en-GB" dirty="0" err="1" smtClean="0"/>
              <a:t>Feiyr</a:t>
            </a:r>
            <a:r>
              <a:rPr lang="en-GB" dirty="0" smtClean="0"/>
              <a:t>, </a:t>
            </a:r>
            <a:r>
              <a:rPr lang="uk-UA" dirty="0" smtClean="0"/>
              <a:t>і як тільки його буде активовано, ви зможете продавати електронні книги </a:t>
            </a:r>
            <a:r>
              <a:rPr lang="uk-UA" dirty="0" err="1" smtClean="0"/>
              <a:t>онлайн</a:t>
            </a:r>
            <a:r>
              <a:rPr lang="uk-UA" dirty="0" smtClean="0"/>
              <a:t>. Публікація електронної книги на </a:t>
            </a:r>
            <a:r>
              <a:rPr lang="en-GB" dirty="0" err="1" smtClean="0"/>
              <a:t>Feiyr</a:t>
            </a:r>
            <a:r>
              <a:rPr lang="en-GB" dirty="0" smtClean="0"/>
              <a:t> </a:t>
            </a:r>
            <a:r>
              <a:rPr lang="uk-UA" dirty="0" smtClean="0"/>
              <a:t>безкоштовна, і ви можете будь-коли оновлювати її. Ви отримуєте 80% чистого доходу від продажу електронних книг, а оплата доступна щодня.</a:t>
            </a:r>
            <a:endParaRPr lang="uk-UA" dirty="0"/>
          </a:p>
        </p:txBody>
      </p:sp>
      <p:pic>
        <p:nvPicPr>
          <p:cNvPr id="33794" name="Picture 2" descr="монетизація цифрового контенту"/>
          <p:cNvPicPr>
            <a:picLocks noChangeAspect="1" noChangeArrowheads="1"/>
          </p:cNvPicPr>
          <p:nvPr/>
        </p:nvPicPr>
        <p:blipFill>
          <a:blip r:embed="rId3" cstate="print"/>
          <a:srcRect/>
          <a:stretch>
            <a:fillRect/>
          </a:stretch>
        </p:blipFill>
        <p:spPr bwMode="auto">
          <a:xfrm>
            <a:off x="1763688" y="3789040"/>
            <a:ext cx="5649144" cy="2532185"/>
          </a:xfrm>
          <a:prstGeom prst="rect">
            <a:avLst/>
          </a:prstGeom>
          <a:noFill/>
        </p:spPr>
      </p:pic>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GB" dirty="0" smtClean="0"/>
              <a:t>7. </a:t>
            </a:r>
            <a:r>
              <a:rPr lang="en-GB" dirty="0" smtClean="0">
                <a:hlinkClick r:id="rId2"/>
              </a:rPr>
              <a:t>B&amp;N </a:t>
            </a:r>
            <a:r>
              <a:rPr lang="en-GB" dirty="0" smtClean="0">
                <a:hlinkClick r:id="rId2"/>
              </a:rPr>
              <a:t>Press</a:t>
            </a:r>
            <a:endParaRPr lang="uk-UA" dirty="0"/>
          </a:p>
        </p:txBody>
      </p:sp>
      <p:sp>
        <p:nvSpPr>
          <p:cNvPr id="3" name="Содержимое 2"/>
          <p:cNvSpPr>
            <a:spLocks noGrp="1"/>
          </p:cNvSpPr>
          <p:nvPr>
            <p:ph sz="quarter" idx="1"/>
          </p:nvPr>
        </p:nvSpPr>
        <p:spPr>
          <a:xfrm>
            <a:off x="179512" y="1527048"/>
            <a:ext cx="8640960" cy="2334000"/>
          </a:xfrm>
        </p:spPr>
        <p:txBody>
          <a:bodyPr>
            <a:normAutofit fontScale="70000" lnSpcReduction="20000"/>
          </a:bodyPr>
          <a:lstStyle/>
          <a:p>
            <a:r>
              <a:rPr lang="en-GB" dirty="0" smtClean="0"/>
              <a:t>B&amp;N Press — </a:t>
            </a:r>
            <a:r>
              <a:rPr lang="uk-UA" dirty="0" smtClean="0"/>
              <a:t>це платформа </a:t>
            </a:r>
            <a:r>
              <a:rPr lang="en-GB" dirty="0" smtClean="0"/>
              <a:t>Barnes and Noble </a:t>
            </a:r>
            <a:r>
              <a:rPr lang="uk-UA" dirty="0" smtClean="0"/>
              <a:t>для продажу електронних книг </a:t>
            </a:r>
            <a:r>
              <a:rPr lang="uk-UA" dirty="0" err="1" smtClean="0"/>
              <a:t>онлайн</a:t>
            </a:r>
            <a:r>
              <a:rPr lang="uk-UA" dirty="0" smtClean="0"/>
              <a:t>. За допомогою </a:t>
            </a:r>
            <a:r>
              <a:rPr lang="en-GB" dirty="0" smtClean="0"/>
              <a:t>B&amp;N Press </a:t>
            </a:r>
            <a:r>
              <a:rPr lang="uk-UA" dirty="0" smtClean="0"/>
              <a:t>ви також можете продавати свої електронні книги на інших сайтах з продажу електронних книг. Ви отримуєте 70% роялті за свою книгу, і жодних прихованих платежів ніколи не буде. Оплата здійснюється щомісяця за авторські винагороди за книги в розмірі $10 або більше; ви також можете вибрати отримання виплати роялті кожні два роки, незалежно від того, скільки ви заробили.</a:t>
            </a:r>
            <a:endParaRPr lang="uk-UA" dirty="0"/>
          </a:p>
        </p:txBody>
      </p:sp>
      <p:pic>
        <p:nvPicPr>
          <p:cNvPr id="34818" name="Picture 2" descr="B&amp;N Press для продажу електронних книг"/>
          <p:cNvPicPr>
            <a:picLocks noChangeAspect="1" noChangeArrowheads="1"/>
          </p:cNvPicPr>
          <p:nvPr/>
        </p:nvPicPr>
        <p:blipFill>
          <a:blip r:embed="rId3" cstate="print"/>
          <a:srcRect/>
          <a:stretch>
            <a:fillRect/>
          </a:stretch>
        </p:blipFill>
        <p:spPr bwMode="auto">
          <a:xfrm>
            <a:off x="2411760" y="3501008"/>
            <a:ext cx="5181600" cy="2692004"/>
          </a:xfrm>
          <a:prstGeom prst="rect">
            <a:avLst/>
          </a:prstGeom>
          <a:noFill/>
        </p:spPr>
      </p:pic>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GB" dirty="0" smtClean="0"/>
              <a:t>8. </a:t>
            </a:r>
            <a:r>
              <a:rPr lang="en-GB" dirty="0" smtClean="0">
                <a:hlinkClick r:id="rId2"/>
              </a:rPr>
              <a:t>Kobo Writing </a:t>
            </a:r>
            <a:r>
              <a:rPr lang="en-GB" dirty="0" smtClean="0">
                <a:hlinkClick r:id="rId2"/>
              </a:rPr>
              <a:t>Life</a:t>
            </a:r>
            <a:endParaRPr lang="uk-UA" dirty="0"/>
          </a:p>
        </p:txBody>
      </p:sp>
      <p:sp>
        <p:nvSpPr>
          <p:cNvPr id="3" name="Содержимое 2"/>
          <p:cNvSpPr>
            <a:spLocks noGrp="1"/>
          </p:cNvSpPr>
          <p:nvPr>
            <p:ph sz="quarter" idx="1"/>
          </p:nvPr>
        </p:nvSpPr>
        <p:spPr>
          <a:xfrm>
            <a:off x="0" y="1556792"/>
            <a:ext cx="5256584" cy="3342112"/>
          </a:xfrm>
        </p:spPr>
        <p:txBody>
          <a:bodyPr>
            <a:noAutofit/>
          </a:bodyPr>
          <a:lstStyle/>
          <a:p>
            <a:r>
              <a:rPr lang="en-GB" sz="2000" dirty="0" smtClean="0"/>
              <a:t>Kobo Writing Life — </a:t>
            </a:r>
            <a:r>
              <a:rPr lang="uk-UA" sz="2000" dirty="0" smtClean="0"/>
              <a:t>це один із тих </a:t>
            </a:r>
            <a:r>
              <a:rPr lang="uk-UA" sz="2000" dirty="0" err="1" smtClean="0"/>
              <a:t>веб-сайтів</a:t>
            </a:r>
            <a:r>
              <a:rPr lang="uk-UA" sz="2000" dirty="0" smtClean="0"/>
              <a:t> із продажу електронних книг, які втілюють мрії письменників про публікацію своїх творів. Налаштуйте обліковий запис за лічені хвилини, опублікуйте свою книгу за допомогою простих кроків і продавайте електронні книги </a:t>
            </a:r>
            <a:r>
              <a:rPr lang="uk-UA" sz="2000" dirty="0" err="1" smtClean="0"/>
              <a:t>онлайн</a:t>
            </a:r>
            <a:r>
              <a:rPr lang="uk-UA" sz="2000" dirty="0" smtClean="0"/>
              <a:t>. Ви визначаєте ціни, володієте правами на свої електронні книги та рекламуєте свою роботу. </a:t>
            </a:r>
            <a:endParaRPr lang="uk-UA" sz="2000" dirty="0"/>
          </a:p>
        </p:txBody>
      </p:sp>
      <p:pic>
        <p:nvPicPr>
          <p:cNvPr id="35842" name="Picture 2" descr="kobo для творців цифрового контенту"/>
          <p:cNvPicPr>
            <a:picLocks noChangeAspect="1" noChangeArrowheads="1"/>
          </p:cNvPicPr>
          <p:nvPr/>
        </p:nvPicPr>
        <p:blipFill>
          <a:blip r:embed="rId3" cstate="print"/>
          <a:srcRect/>
          <a:stretch>
            <a:fillRect/>
          </a:stretch>
        </p:blipFill>
        <p:spPr bwMode="auto">
          <a:xfrm>
            <a:off x="5220072" y="2204864"/>
            <a:ext cx="3675388" cy="2185851"/>
          </a:xfrm>
          <a:prstGeom prst="rect">
            <a:avLst/>
          </a:prstGeom>
          <a:noFill/>
        </p:spPr>
      </p:pic>
      <p:sp>
        <p:nvSpPr>
          <p:cNvPr id="5" name="Прямоугольник 4"/>
          <p:cNvSpPr/>
          <p:nvPr/>
        </p:nvSpPr>
        <p:spPr>
          <a:xfrm>
            <a:off x="251520" y="4797152"/>
            <a:ext cx="8496944" cy="1323439"/>
          </a:xfrm>
          <a:prstGeom prst="rect">
            <a:avLst/>
          </a:prstGeom>
        </p:spPr>
        <p:txBody>
          <a:bodyPr wrap="square">
            <a:spAutoFit/>
          </a:bodyPr>
          <a:lstStyle/>
          <a:p>
            <a:r>
              <a:rPr lang="uk-UA" sz="2000" dirty="0" smtClean="0"/>
              <a:t>Крім того, ви можете публікувати та продавати свої книги на інших сайтах з продажу електронних книг. Зручна інформаційна панель </a:t>
            </a:r>
            <a:r>
              <a:rPr lang="en-GB" sz="2000" dirty="0" smtClean="0"/>
              <a:t>Kobo </a:t>
            </a:r>
            <a:r>
              <a:rPr lang="uk-UA" sz="2000" dirty="0" smtClean="0"/>
              <a:t>надає статистику ефективності вашої електронної книги. Ваші прибутки надсилаються безпосередньо на ваш банківський рахунок.</a:t>
            </a:r>
            <a:endParaRPr lang="uk-UA" sz="2000" dirty="0"/>
          </a:p>
        </p:txBody>
      </p:sp>
    </p:spTree>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Ще кілька цікавих сайтів</a:t>
            </a:r>
            <a:endParaRPr lang="uk-UA" dirty="0"/>
          </a:p>
        </p:txBody>
      </p:sp>
      <p:sp>
        <p:nvSpPr>
          <p:cNvPr id="3" name="Содержимое 2"/>
          <p:cNvSpPr>
            <a:spLocks noGrp="1"/>
          </p:cNvSpPr>
          <p:nvPr>
            <p:ph sz="quarter" idx="1"/>
          </p:nvPr>
        </p:nvSpPr>
        <p:spPr>
          <a:xfrm>
            <a:off x="0" y="1340768"/>
            <a:ext cx="8964488" cy="5328592"/>
          </a:xfrm>
        </p:spPr>
        <p:txBody>
          <a:bodyPr>
            <a:noAutofit/>
          </a:bodyPr>
          <a:lstStyle/>
          <a:p>
            <a:r>
              <a:rPr lang="uk-UA" sz="2000" dirty="0" smtClean="0"/>
              <a:t>Що робить </a:t>
            </a:r>
            <a:r>
              <a:rPr lang="en-GB" sz="2000" b="1" dirty="0" smtClean="0"/>
              <a:t>Patty's </a:t>
            </a:r>
            <a:r>
              <a:rPr lang="en-GB" sz="2000" b="1" dirty="0" err="1" smtClean="0"/>
              <a:t>Ebookaroo</a:t>
            </a:r>
            <a:r>
              <a:rPr lang="en-GB" sz="2000" b="1" dirty="0" smtClean="0"/>
              <a:t> </a:t>
            </a:r>
            <a:r>
              <a:rPr lang="uk-UA" sz="2000" dirty="0" smtClean="0"/>
              <a:t>серед багатьох сайтів просування електронних книг, так це те, що для нього не потрібні безкоштовні книги чи великі знижки. </a:t>
            </a:r>
            <a:r>
              <a:rPr lang="uk-UA" sz="2000" dirty="0" err="1" smtClean="0"/>
              <a:t>Петті</a:t>
            </a:r>
            <a:r>
              <a:rPr lang="uk-UA" sz="2000" dirty="0" smtClean="0"/>
              <a:t> готова допомогти вам зробити рекламу, якщо ваша книга коштуватиме 99 центів. Якщо ви хочете </a:t>
            </a:r>
            <a:r>
              <a:rPr lang="uk-UA" sz="2000" dirty="0" smtClean="0"/>
              <a:t>продати </a:t>
            </a:r>
            <a:r>
              <a:rPr lang="uk-UA" sz="2000" dirty="0" smtClean="0"/>
              <a:t>свої книги на </a:t>
            </a:r>
            <a:r>
              <a:rPr lang="en-GB" sz="2000" dirty="0" smtClean="0"/>
              <a:t>Patty's </a:t>
            </a:r>
            <a:r>
              <a:rPr lang="en-GB" sz="2000" dirty="0" err="1" smtClean="0"/>
              <a:t>Ebookaroo</a:t>
            </a:r>
            <a:r>
              <a:rPr lang="en-GB" sz="2000" dirty="0" smtClean="0"/>
              <a:t>, </a:t>
            </a:r>
            <a:r>
              <a:rPr lang="uk-UA" sz="2000" dirty="0" smtClean="0"/>
              <a:t>вам потрібно стати членом авторської спільноти. Ви можете знайти можливості в групі </a:t>
            </a:r>
            <a:r>
              <a:rPr lang="en-GB" sz="2000" dirty="0" err="1" smtClean="0"/>
              <a:t>Ebookaroo</a:t>
            </a:r>
            <a:r>
              <a:rPr lang="en-GB" sz="2000" dirty="0" smtClean="0"/>
              <a:t> </a:t>
            </a:r>
            <a:r>
              <a:rPr lang="uk-UA" sz="2000" dirty="0" smtClean="0"/>
              <a:t>на </a:t>
            </a:r>
            <a:r>
              <a:rPr lang="en-GB" sz="2000" dirty="0" err="1" smtClean="0"/>
              <a:t>Facebook</a:t>
            </a:r>
            <a:r>
              <a:rPr lang="en-GB" sz="2000" dirty="0" smtClean="0"/>
              <a:t> </a:t>
            </a:r>
            <a:r>
              <a:rPr lang="uk-UA" sz="2000" dirty="0" smtClean="0"/>
              <a:t>або в інших подібних групах</a:t>
            </a:r>
            <a:r>
              <a:rPr lang="uk-UA" sz="2000" dirty="0" smtClean="0"/>
              <a:t>.</a:t>
            </a:r>
          </a:p>
          <a:p>
            <a:r>
              <a:rPr lang="uk-UA" sz="2000" dirty="0" smtClean="0"/>
              <a:t>Незалежно від того, чи ви автор, чи читач, </a:t>
            </a:r>
            <a:r>
              <a:rPr lang="en-GB" sz="2000" b="1" dirty="0" err="1" smtClean="0"/>
              <a:t>Bookangle</a:t>
            </a:r>
            <a:r>
              <a:rPr lang="en-GB" sz="2000" dirty="0" smtClean="0"/>
              <a:t> </a:t>
            </a:r>
            <a:r>
              <a:rPr lang="uk-UA" sz="2000" dirty="0" smtClean="0"/>
              <a:t>стане чудовим вибором для вас. Існує багато безкоштовних електронних книг, у тому числі художньої та науково-популярної літератури. На цьому сайті для просування електронних книг можна безкоштовно розмістити рекламну акцію вашої електронної книги. Але є деякі обмеження. Книга, яку ви хочете розмістити на </a:t>
            </a:r>
            <a:r>
              <a:rPr lang="en-GB" sz="2000" dirty="0" err="1" smtClean="0"/>
              <a:t>Bookangle</a:t>
            </a:r>
            <a:r>
              <a:rPr lang="en-GB" sz="2000" dirty="0" smtClean="0"/>
              <a:t>, </a:t>
            </a:r>
            <a:r>
              <a:rPr lang="uk-UA" sz="2000" dirty="0" smtClean="0"/>
              <a:t>має бути в продажу на </a:t>
            </a:r>
            <a:r>
              <a:rPr lang="en-GB" sz="2000" dirty="0" smtClean="0"/>
              <a:t>Amazon.co.uk, </a:t>
            </a:r>
            <a:r>
              <a:rPr lang="uk-UA" sz="2000" dirty="0" smtClean="0"/>
              <a:t>і вона перевірить вашу назву. Якщо ви вирішите подати свою електронну книгу на цей безкоштовний сайт для просування електронних книг, вам потрібно спочатку заповнити його опитування про безпеку автора.</a:t>
            </a:r>
          </a:p>
          <a:p>
            <a:endParaRPr lang="uk-UA" sz="2000" dirty="0" smtClean="0"/>
          </a:p>
        </p:txBody>
      </p:sp>
      <p:sp>
        <p:nvSpPr>
          <p:cNvPr id="36866" name="AutoShape 2" descr="Сайт просування електронних книг - Patty's Ebookaroo, платформа просування електронних кни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6868" name="AutoShape 4" descr="Сайт просування електронних книг - Patty's Ebookaroo, платформа просування електронних кни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Tree>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1527048"/>
            <a:ext cx="8482144" cy="4998296"/>
          </a:xfrm>
        </p:spPr>
        <p:txBody>
          <a:bodyPr>
            <a:normAutofit fontScale="70000" lnSpcReduction="20000"/>
          </a:bodyPr>
          <a:lstStyle/>
          <a:p>
            <a:r>
              <a:rPr lang="en-GB" b="1" dirty="0" err="1" smtClean="0"/>
              <a:t>Inkitt</a:t>
            </a:r>
            <a:r>
              <a:rPr lang="en-GB" dirty="0" smtClean="0"/>
              <a:t> </a:t>
            </a:r>
            <a:r>
              <a:rPr lang="uk-UA" dirty="0" smtClean="0"/>
              <a:t>не тільки популярний серед мільйонів читачів, надаючи різноманітні оповідання та збірки книг, але також добре сприйнятий багатьма письменниками як безкоштовний сайт для просування електронних книг. Щойно ви створите обліковий запис </a:t>
            </a:r>
            <a:r>
              <a:rPr lang="en-GB" dirty="0" err="1" smtClean="0"/>
              <a:t>Inkitt</a:t>
            </a:r>
            <a:r>
              <a:rPr lang="en-GB" dirty="0" smtClean="0"/>
              <a:t> </a:t>
            </a:r>
            <a:r>
              <a:rPr lang="uk-UA" dirty="0" smtClean="0"/>
              <a:t>і завантажите свою книгу, ви перебуваєте в процесі обрання для видавничої угоди! </a:t>
            </a:r>
            <a:r>
              <a:rPr lang="en-GB" dirty="0" err="1" smtClean="0"/>
              <a:t>Inkitt</a:t>
            </a:r>
            <a:r>
              <a:rPr lang="en-GB" dirty="0" smtClean="0"/>
              <a:t> </a:t>
            </a:r>
            <a:r>
              <a:rPr lang="uk-UA" dirty="0" smtClean="0"/>
              <a:t>проаналізує ваші читацькі шаблони та зацікавленість, щоб визначити, чи є у нього потенціал бестселера чи ні. Якщо так, це можна буде побачити в додатку </a:t>
            </a:r>
            <a:r>
              <a:rPr lang="en-GB" dirty="0" smtClean="0"/>
              <a:t>GALATEA fiction. </a:t>
            </a:r>
            <a:r>
              <a:rPr lang="uk-UA" dirty="0" smtClean="0"/>
              <a:t>Якщо ваша книга має потенціал стати бестселером, </a:t>
            </a:r>
            <a:r>
              <a:rPr lang="en-GB" dirty="0" err="1" smtClean="0"/>
              <a:t>Inkitt</a:t>
            </a:r>
            <a:r>
              <a:rPr lang="en-GB" dirty="0" smtClean="0"/>
              <a:t> </a:t>
            </a:r>
            <a:r>
              <a:rPr lang="uk-UA" dirty="0" smtClean="0"/>
              <a:t>зв’яжеться з вами, щоб обговорити її підписання</a:t>
            </a:r>
            <a:r>
              <a:rPr lang="uk-UA" dirty="0" smtClean="0"/>
              <a:t>.</a:t>
            </a:r>
          </a:p>
          <a:p>
            <a:r>
              <a:rPr lang="uk-UA" dirty="0" smtClean="0"/>
              <a:t>Наступним є </a:t>
            </a:r>
            <a:r>
              <a:rPr lang="en-GB" b="1" dirty="0" err="1" smtClean="0"/>
              <a:t>AllAuthor</a:t>
            </a:r>
            <a:r>
              <a:rPr lang="en-GB" dirty="0" smtClean="0"/>
              <a:t>, </a:t>
            </a:r>
            <a:r>
              <a:rPr lang="uk-UA" dirty="0" smtClean="0"/>
              <a:t>сайт просування електронних книг із понад 20 тисячами авторів і 400 тисячами читачів. Він пропонує безкоштовні електронні книги та багатообіцяючі пропозиції електронних книг на багатьох платформах. Цей сайт просування електронних книг надає вам доступ до широкого спектру функцій і багатьох додаткових переваг, вибравши плани просування. У </a:t>
            </a:r>
            <a:r>
              <a:rPr lang="en-GB" dirty="0" err="1" smtClean="0"/>
              <a:t>AllAuthor</a:t>
            </a:r>
            <a:r>
              <a:rPr lang="en-GB" dirty="0" smtClean="0"/>
              <a:t> </a:t>
            </a:r>
            <a:r>
              <a:rPr lang="uk-UA" dirty="0" smtClean="0"/>
              <a:t>є два плани: безкоштовний базовий план і платний план </a:t>
            </a:r>
            <a:r>
              <a:rPr lang="en-GB" dirty="0" smtClean="0"/>
              <a:t>Pro </a:t>
            </a:r>
            <a:r>
              <a:rPr lang="uk-UA" dirty="0" smtClean="0"/>
              <a:t>для вас. Ви можете спробувати базовий план, щоб відчути смак послуги, перш ніж вирішувати, чи потрібно оновлювати план просування електронних книг.</a:t>
            </a:r>
            <a:endParaRPr lang="uk-UA" dirty="0"/>
          </a:p>
        </p:txBody>
      </p:sp>
    </p:spTree>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1527048"/>
            <a:ext cx="8554152" cy="4998296"/>
          </a:xfrm>
        </p:spPr>
        <p:txBody>
          <a:bodyPr>
            <a:normAutofit fontScale="77500" lnSpcReduction="20000"/>
          </a:bodyPr>
          <a:lstStyle/>
          <a:p>
            <a:r>
              <a:rPr lang="uk-UA" dirty="0" smtClean="0"/>
              <a:t>Це професійний сайт для просування електронних книг, який пропонує спеціалізовані послуги з просування електронних книг для авторів і видавців. </a:t>
            </a:r>
            <a:r>
              <a:rPr lang="en-GB" b="1" dirty="0" smtClean="0"/>
              <a:t>Book Bongo </a:t>
            </a:r>
            <a:r>
              <a:rPr lang="uk-UA" dirty="0" smtClean="0"/>
              <a:t>пропонує вам сім пакетів, один з яких абсолютно безкоштовний. Безкоштовний пакет </a:t>
            </a:r>
            <a:r>
              <a:rPr lang="en-GB" dirty="0" smtClean="0"/>
              <a:t>Bongo Boost Package </a:t>
            </a:r>
            <a:r>
              <a:rPr lang="uk-UA" dirty="0" smtClean="0"/>
              <a:t>призначений для високоякісних книг, і команда </a:t>
            </a:r>
            <a:r>
              <a:rPr lang="en-GB" dirty="0" smtClean="0"/>
              <a:t>Bongo </a:t>
            </a:r>
            <a:r>
              <a:rPr lang="uk-UA" dirty="0" smtClean="0"/>
              <a:t>буде публікувати їх у </a:t>
            </a:r>
            <a:r>
              <a:rPr lang="en-GB" dirty="0" smtClean="0"/>
              <a:t>Twitter </a:t>
            </a:r>
            <a:r>
              <a:rPr lang="uk-UA" dirty="0" smtClean="0"/>
              <a:t>або </a:t>
            </a:r>
            <a:r>
              <a:rPr lang="en-GB" dirty="0" err="1" smtClean="0"/>
              <a:t>Facebook</a:t>
            </a:r>
            <a:r>
              <a:rPr lang="en-GB" dirty="0" smtClean="0"/>
              <a:t> </a:t>
            </a:r>
            <a:r>
              <a:rPr lang="uk-UA" dirty="0" smtClean="0"/>
              <a:t>відповідно до їхньої вартості. Звичайно, для вас є 6 інших пакетів від $9,99 до $199,99, залежно від вашої доступності</a:t>
            </a:r>
            <a:r>
              <a:rPr lang="uk-UA" dirty="0" smtClean="0"/>
              <a:t>.</a:t>
            </a:r>
          </a:p>
          <a:p>
            <a:r>
              <a:rPr lang="en-GB" b="1" dirty="0" smtClean="0"/>
              <a:t>Reading Deals </a:t>
            </a:r>
            <a:r>
              <a:rPr lang="uk-UA" dirty="0" smtClean="0"/>
              <a:t>любить як читачів, так і авторів і надає цим двом групам спеціальні інструменти для досягнення своїх цілей. На цьому безкоштовному сайті для просування електронних книг є 2 чудові варіанти для авторів реклами своїх книг. Один — безкоштовне подання, а інший — гарантоване подання із запитом $29. Заплативши невелику плату, ваша електронна книга буде представлена на сайті </a:t>
            </a:r>
            <a:r>
              <a:rPr lang="en-GB" dirty="0" smtClean="0"/>
              <a:t>Reading Deals </a:t>
            </a:r>
            <a:r>
              <a:rPr lang="uk-UA" dirty="0" smtClean="0"/>
              <a:t>і надіслана на його список електронної пошти, щоб ви могли охопити більше читачів. Але для цього потрібне схвалення, і якщо воно не вдасться, ви отримаєте відшкодування.</a:t>
            </a:r>
            <a:endParaRPr lang="uk-UA" dirty="0"/>
          </a:p>
        </p:txBody>
      </p:sp>
    </p:spTree>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fontScale="92500" lnSpcReduction="20000"/>
          </a:bodyPr>
          <a:lstStyle/>
          <a:p>
            <a:r>
              <a:rPr lang="uk-UA" dirty="0" smtClean="0"/>
              <a:t>Останнім сайтом для просування безкоштовних електронних книг у списку є </a:t>
            </a:r>
            <a:r>
              <a:rPr lang="en-GB" b="1" dirty="0" smtClean="0"/>
              <a:t>It's Write Now</a:t>
            </a:r>
            <a:r>
              <a:rPr lang="en-GB" dirty="0" smtClean="0"/>
              <a:t>, </a:t>
            </a:r>
            <a:r>
              <a:rPr lang="uk-UA" dirty="0" smtClean="0"/>
              <a:t>який допомагає вам поділитися зі світом своєю знижкою або безкоштовною книгою </a:t>
            </a:r>
            <a:r>
              <a:rPr lang="en-GB" dirty="0" smtClean="0"/>
              <a:t>Kindle. </a:t>
            </a:r>
            <a:r>
              <a:rPr lang="uk-UA" dirty="0" smtClean="0"/>
              <a:t>Доступно три плани просування, включаючи безкоштовний. Просто виберіть один відповідно до ваших потреб. Потім ви отримаєте форму, і сайт розробить власну книжкову рекламу. Цей сайт просування електронних книг розміщуватиме вашу книгу на першій сторінці, в інформаційному бюлетені електронною поштою та в соціальних мережах</a:t>
            </a:r>
            <a:r>
              <a:rPr lang="uk-UA" dirty="0" smtClean="0"/>
              <a:t>.</a:t>
            </a:r>
          </a:p>
          <a:p>
            <a:r>
              <a:rPr lang="uk-UA" dirty="0" smtClean="0"/>
              <a:t>Ознайомившись зі всіма цими сайтами я з певних причин вибрала</a:t>
            </a:r>
            <a:r>
              <a:rPr lang="en-GB" dirty="0" smtClean="0"/>
              <a:t> </a:t>
            </a:r>
            <a:r>
              <a:rPr lang="en-GB" b="1" dirty="0" err="1" smtClean="0"/>
              <a:t>PayHip</a:t>
            </a:r>
            <a:r>
              <a:rPr lang="uk-UA" dirty="0" smtClean="0"/>
              <a:t>.</a:t>
            </a:r>
            <a:endParaRPr lang="uk-UA" dirty="0">
              <a:solidFill>
                <a:schemeClr val="tx1">
                  <a:lumMod val="75000"/>
                  <a:lumOff val="25000"/>
                </a:schemeClr>
              </a:solidFill>
            </a:endParaRPr>
          </a:p>
        </p:txBody>
      </p:sp>
    </p:spTree>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dirty="0" smtClean="0"/>
              <a:t>Єдиним його недоліком є те, що тут тільки англомовні читачі і їм не цікаво купляти книги українською мовою. </a:t>
            </a:r>
            <a:endParaRPr lang="uk-UA" sz="2400" dirty="0"/>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Як правильно зареєструватися в </a:t>
            </a:r>
            <a:r>
              <a:rPr lang="uk-UA" dirty="0" err="1" smtClean="0"/>
              <a:t>букнет</a:t>
            </a:r>
            <a:r>
              <a:rPr lang="uk-UA" dirty="0" smtClean="0"/>
              <a:t>?</a:t>
            </a:r>
            <a:endParaRPr lang="uk-UA" dirty="0"/>
          </a:p>
        </p:txBody>
      </p:sp>
      <p:pic>
        <p:nvPicPr>
          <p:cNvPr id="1027" name="Picture 3"/>
          <p:cNvPicPr>
            <a:picLocks noChangeAspect="1" noChangeArrowheads="1"/>
          </p:cNvPicPr>
          <p:nvPr/>
        </p:nvPicPr>
        <p:blipFill>
          <a:blip r:embed="rId2" cstate="print"/>
          <a:srcRect/>
          <a:stretch>
            <a:fillRect/>
          </a:stretch>
        </p:blipFill>
        <p:spPr bwMode="auto">
          <a:xfrm>
            <a:off x="467544" y="1916832"/>
            <a:ext cx="8402910" cy="3550307"/>
          </a:xfrm>
          <a:prstGeom prst="rect">
            <a:avLst/>
          </a:prstGeom>
          <a:noFill/>
          <a:ln w="9525">
            <a:noFill/>
            <a:miter lim="800000"/>
            <a:headEnd/>
            <a:tailEnd/>
          </a:ln>
        </p:spPr>
      </p:pic>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Література:</a:t>
            </a:r>
            <a:endParaRPr lang="uk-UA" dirty="0"/>
          </a:p>
        </p:txBody>
      </p:sp>
      <p:sp>
        <p:nvSpPr>
          <p:cNvPr id="3" name="Содержимое 2"/>
          <p:cNvSpPr>
            <a:spLocks noGrp="1"/>
          </p:cNvSpPr>
          <p:nvPr>
            <p:ph sz="quarter" idx="1"/>
          </p:nvPr>
        </p:nvSpPr>
        <p:spPr/>
        <p:txBody>
          <a:bodyPr/>
          <a:lstStyle/>
          <a:p>
            <a:pPr marL="514350" indent="-514350">
              <a:buFont typeface="+mj-lt"/>
              <a:buAutoNum type="arabicPeriod"/>
            </a:pPr>
            <a:r>
              <a:rPr lang="en-GB" dirty="0" smtClean="0"/>
              <a:t>https://booknet.ua/account/commerce</a:t>
            </a:r>
            <a:endParaRPr lang="uk-UA" dirty="0" smtClean="0"/>
          </a:p>
          <a:p>
            <a:pPr marL="514350" indent="-514350">
              <a:buFont typeface="+mj-lt"/>
              <a:buAutoNum type="arabicPeriod"/>
            </a:pPr>
            <a:r>
              <a:rPr lang="en-GB" dirty="0" smtClean="0"/>
              <a:t>https://payhip.com/products</a:t>
            </a:r>
            <a:endParaRPr lang="uk-UA" dirty="0" smtClean="0"/>
          </a:p>
          <a:p>
            <a:pPr marL="514350" indent="-514350">
              <a:buFont typeface="+mj-lt"/>
              <a:buAutoNum type="arabicPeriod"/>
            </a:pPr>
            <a:r>
              <a:rPr lang="en-US" dirty="0" smtClean="0"/>
              <a:t>https</a:t>
            </a:r>
            <a:r>
              <a:rPr lang="en-US" dirty="0" smtClean="0"/>
              <a:t>://fliphtml5.com/learning-center/uk/free-ebook-promotion-sites-to-boost-your-book-sales/</a:t>
            </a:r>
            <a:endParaRPr lang="uk-UA" dirty="0" smtClean="0"/>
          </a:p>
          <a:p>
            <a:pPr marL="514350" indent="-514350">
              <a:buFont typeface="+mj-lt"/>
              <a:buAutoNum type="arabicPeriod"/>
            </a:pPr>
            <a:r>
              <a:rPr lang="en-GB" dirty="0" smtClean="0"/>
              <a:t>https://support.google.com/accounts/answer/27442?hl=uk&amp;co=GENIE.Platform%3DAndroid</a:t>
            </a:r>
            <a:endParaRPr lang="uk-UA" dirty="0" smtClean="0"/>
          </a:p>
          <a:p>
            <a:pPr marL="514350" indent="-514350">
              <a:buFont typeface="+mj-lt"/>
              <a:buAutoNum type="arabicPeriod"/>
            </a:pPr>
            <a:r>
              <a:rPr lang="en-US" dirty="0" smtClean="0"/>
              <a:t>https</a:t>
            </a:r>
            <a:r>
              <a:rPr lang="en-US" dirty="0" smtClean="0"/>
              <a:t>://fliphtml5.com/learning-center/uk/top-8-best-websites-to-sell-ebooks-online-for-digital-content-creators/</a:t>
            </a:r>
            <a:endParaRPr lang="uk-UA" dirty="0"/>
          </a:p>
        </p:txBody>
      </p:sp>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Редагування профілю</a:t>
            </a:r>
            <a:endParaRPr lang="uk-UA" dirty="0"/>
          </a:p>
        </p:txBody>
      </p:sp>
      <p:sp>
        <p:nvSpPr>
          <p:cNvPr id="3" name="Содержимое 2"/>
          <p:cNvSpPr>
            <a:spLocks noGrp="1"/>
          </p:cNvSpPr>
          <p:nvPr>
            <p:ph sz="quarter" idx="1"/>
          </p:nvPr>
        </p:nvSpPr>
        <p:spPr>
          <a:xfrm>
            <a:off x="323528" y="1772816"/>
            <a:ext cx="3766192" cy="2622032"/>
          </a:xfrm>
        </p:spPr>
        <p:txBody>
          <a:bodyPr>
            <a:normAutofit fontScale="70000" lnSpcReduction="20000"/>
          </a:bodyPr>
          <a:lstStyle/>
          <a:p>
            <a:r>
              <a:rPr lang="uk-UA" dirty="0" smtClean="0"/>
              <a:t>Коли мова йде про редагування профілю, треба бути дуже уважним. Технічна підтримка сайтів працює погано. Вони дуже швидко реагують на ваші повідомлення. Проте дуже незмістовно відповідають. Особливо коли мова йде про українські сайти.</a:t>
            </a:r>
            <a:endParaRPr lang="uk-UA" dirty="0"/>
          </a:p>
        </p:txBody>
      </p:sp>
      <p:pic>
        <p:nvPicPr>
          <p:cNvPr id="4" name="Picture 2"/>
          <p:cNvPicPr>
            <a:picLocks noChangeAspect="1" noChangeArrowheads="1"/>
          </p:cNvPicPr>
          <p:nvPr/>
        </p:nvPicPr>
        <p:blipFill>
          <a:blip r:embed="rId2" cstate="print"/>
          <a:srcRect/>
          <a:stretch>
            <a:fillRect/>
          </a:stretch>
        </p:blipFill>
        <p:spPr bwMode="auto">
          <a:xfrm>
            <a:off x="4257494" y="1340768"/>
            <a:ext cx="4886506" cy="3093740"/>
          </a:xfrm>
          <a:prstGeom prst="rect">
            <a:avLst/>
          </a:prstGeom>
          <a:noFill/>
          <a:ln w="9525">
            <a:noFill/>
            <a:miter lim="800000"/>
            <a:headEnd/>
            <a:tailEnd/>
          </a:ln>
        </p:spPr>
      </p:pic>
      <p:sp>
        <p:nvSpPr>
          <p:cNvPr id="5" name="Прямоугольник 4"/>
          <p:cNvSpPr/>
          <p:nvPr/>
        </p:nvSpPr>
        <p:spPr>
          <a:xfrm>
            <a:off x="467544" y="4581128"/>
            <a:ext cx="7776864" cy="1631216"/>
          </a:xfrm>
          <a:prstGeom prst="rect">
            <a:avLst/>
          </a:prstGeom>
        </p:spPr>
        <p:txBody>
          <a:bodyPr wrap="square">
            <a:spAutoFit/>
          </a:bodyPr>
          <a:lstStyle/>
          <a:p>
            <a:r>
              <a:rPr lang="uk-UA" sz="2000" dirty="0" smtClean="0"/>
              <a:t>При реєстрації на сайті </a:t>
            </a:r>
            <a:r>
              <a:rPr lang="uk-UA" sz="2000" dirty="0" err="1" smtClean="0"/>
              <a:t>“Букнет”</a:t>
            </a:r>
            <a:r>
              <a:rPr lang="uk-UA" sz="2000" dirty="0" smtClean="0"/>
              <a:t> я зустрілася з пропозицією ввести замість імені псевдонім. Так як сайт не завантажив повну версію моєї книги в зв'язку з технічними обмеженнями на сайті, то я подумала, що непогано використати псевдонім</a:t>
            </a:r>
            <a:r>
              <a:rPr lang="uk-UA" sz="2000" dirty="0" smtClean="0"/>
              <a:t>.</a:t>
            </a:r>
            <a:r>
              <a:rPr lang="uk-UA" sz="2000" dirty="0" smtClean="0"/>
              <a:t> </a:t>
            </a:r>
            <a:r>
              <a:rPr lang="uk-UA" sz="2000" dirty="0" smtClean="0"/>
              <a:t>К</a:t>
            </a:r>
            <a:r>
              <a:rPr lang="uk-UA" sz="2000" dirty="0" smtClean="0"/>
              <a:t>нига завантажилася без зображень.</a:t>
            </a:r>
            <a:endParaRPr lang="uk-UA" sz="2000" dirty="0"/>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Блокування</a:t>
            </a:r>
            <a:endParaRPr lang="uk-UA" dirty="0"/>
          </a:p>
        </p:txBody>
      </p:sp>
      <p:sp>
        <p:nvSpPr>
          <p:cNvPr id="3" name="Содержимое 2"/>
          <p:cNvSpPr>
            <a:spLocks noGrp="1"/>
          </p:cNvSpPr>
          <p:nvPr>
            <p:ph sz="quarter" idx="1"/>
          </p:nvPr>
        </p:nvSpPr>
        <p:spPr>
          <a:xfrm>
            <a:off x="301752" y="1527048"/>
            <a:ext cx="3622176" cy="4782272"/>
          </a:xfrm>
        </p:spPr>
        <p:txBody>
          <a:bodyPr>
            <a:normAutofit fontScale="77500" lnSpcReduction="20000"/>
          </a:bodyPr>
          <a:lstStyle/>
          <a:p>
            <a:r>
              <a:rPr lang="uk-UA" dirty="0" smtClean="0"/>
              <a:t>Як тільки кількість читачів перевищила 40, то книгу було заблоковано через те що псевдонім та </a:t>
            </a:r>
            <a:r>
              <a:rPr lang="uk-UA" dirty="0" err="1" smtClean="0"/>
              <a:t>ім</a:t>
            </a:r>
            <a:r>
              <a:rPr lang="en-US" dirty="0" smtClean="0"/>
              <a:t>’</a:t>
            </a:r>
            <a:r>
              <a:rPr lang="uk-UA" dirty="0" smtClean="0"/>
              <a:t>я автора різні. </a:t>
            </a:r>
            <a:endParaRPr lang="en-US" dirty="0" smtClean="0"/>
          </a:p>
          <a:p>
            <a:r>
              <a:rPr lang="uk-UA" dirty="0" smtClean="0"/>
              <a:t>Звісно я шукала варіанти щоб виправити помилку, проте в кінці мені в технічній підтримці запропонували створити нову сторінку. Тобто під час реєстрації ви можете змінити </a:t>
            </a:r>
            <a:r>
              <a:rPr lang="uk-UA" dirty="0" err="1" smtClean="0"/>
              <a:t>ім</a:t>
            </a:r>
            <a:r>
              <a:rPr lang="en-US" dirty="0" smtClean="0"/>
              <a:t>’</a:t>
            </a:r>
            <a:r>
              <a:rPr lang="uk-UA" dirty="0" smtClean="0"/>
              <a:t>я, а після реєстрації можна міняти тільки електронну пошту та фото </a:t>
            </a:r>
            <a:r>
              <a:rPr lang="uk-UA" dirty="0" err="1" smtClean="0"/>
              <a:t>аватару</a:t>
            </a:r>
            <a:r>
              <a:rPr lang="uk-UA" dirty="0" smtClean="0"/>
              <a:t>.</a:t>
            </a:r>
            <a:endParaRPr lang="uk-UA" dirty="0"/>
          </a:p>
        </p:txBody>
      </p:sp>
      <p:pic>
        <p:nvPicPr>
          <p:cNvPr id="1026" name="Picture 2"/>
          <p:cNvPicPr>
            <a:picLocks noChangeAspect="1" noChangeArrowheads="1"/>
          </p:cNvPicPr>
          <p:nvPr/>
        </p:nvPicPr>
        <p:blipFill>
          <a:blip r:embed="rId2" cstate="print"/>
          <a:srcRect/>
          <a:stretch>
            <a:fillRect/>
          </a:stretch>
        </p:blipFill>
        <p:spPr bwMode="auto">
          <a:xfrm>
            <a:off x="4211960" y="1844824"/>
            <a:ext cx="4722993" cy="4557688"/>
          </a:xfrm>
          <a:prstGeom prst="rect">
            <a:avLst/>
          </a:prstGeom>
          <a:noFill/>
          <a:ln w="9525">
            <a:noFill/>
            <a:miter lim="800000"/>
            <a:headEnd/>
            <a:tailEnd/>
          </a:ln>
        </p:spPr>
      </p:pic>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260648"/>
            <a:ext cx="8640960" cy="1008112"/>
          </a:xfrm>
        </p:spPr>
        <p:txBody>
          <a:bodyPr>
            <a:noAutofit/>
          </a:bodyPr>
          <a:lstStyle/>
          <a:p>
            <a:r>
              <a:rPr lang="uk-UA" sz="2000" dirty="0" smtClean="0"/>
              <a:t>Отже вводимо не псевдонім, а ваше </a:t>
            </a:r>
            <a:r>
              <a:rPr lang="uk-UA" sz="2000" dirty="0" err="1" smtClean="0"/>
              <a:t>імя</a:t>
            </a:r>
            <a:r>
              <a:rPr lang="uk-UA" sz="2000" dirty="0" smtClean="0"/>
              <a:t> та прізвище, тоді вас не заблокують. Далі вибираємо </a:t>
            </a:r>
            <a:r>
              <a:rPr lang="uk-UA" sz="2000" dirty="0" err="1" smtClean="0"/>
              <a:t>аватарку</a:t>
            </a:r>
            <a:r>
              <a:rPr lang="uk-UA" sz="2000" dirty="0" smtClean="0"/>
              <a:t>, попередньо готуємо собі фото.</a:t>
            </a:r>
            <a:endParaRPr lang="uk-UA" sz="2000" dirty="0"/>
          </a:p>
        </p:txBody>
      </p:sp>
      <p:pic>
        <p:nvPicPr>
          <p:cNvPr id="2050" name="Picture 2"/>
          <p:cNvPicPr>
            <a:picLocks noChangeAspect="1" noChangeArrowheads="1"/>
          </p:cNvPicPr>
          <p:nvPr/>
        </p:nvPicPr>
        <p:blipFill>
          <a:blip r:embed="rId2" cstate="print"/>
          <a:srcRect/>
          <a:stretch>
            <a:fillRect/>
          </a:stretch>
        </p:blipFill>
        <p:spPr bwMode="auto">
          <a:xfrm>
            <a:off x="243361" y="1844824"/>
            <a:ext cx="8673949" cy="4104456"/>
          </a:xfrm>
          <a:prstGeom prst="rect">
            <a:avLst/>
          </a:prstGeom>
          <a:noFill/>
          <a:ln w="9525">
            <a:noFill/>
            <a:miter lim="800000"/>
            <a:headEnd/>
            <a:tailEnd/>
          </a:ln>
        </p:spPr>
      </p:pic>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Далі вводимо назву книги</a:t>
            </a:r>
            <a:endParaRPr lang="uk-UA" dirty="0"/>
          </a:p>
        </p:txBody>
      </p:sp>
      <p:pic>
        <p:nvPicPr>
          <p:cNvPr id="3074" name="Picture 2"/>
          <p:cNvPicPr>
            <a:picLocks noChangeAspect="1" noChangeArrowheads="1"/>
          </p:cNvPicPr>
          <p:nvPr/>
        </p:nvPicPr>
        <p:blipFill>
          <a:blip r:embed="rId2" cstate="print"/>
          <a:srcRect/>
          <a:stretch>
            <a:fillRect/>
          </a:stretch>
        </p:blipFill>
        <p:spPr bwMode="auto">
          <a:xfrm>
            <a:off x="251520" y="1484784"/>
            <a:ext cx="8713326" cy="4977927"/>
          </a:xfrm>
          <a:prstGeom prst="rect">
            <a:avLst/>
          </a:prstGeom>
          <a:noFill/>
          <a:ln w="9525">
            <a:noFill/>
            <a:miter lim="800000"/>
            <a:headEnd/>
            <a:tailEnd/>
          </a:ln>
        </p:spPr>
      </p:pic>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000" dirty="0" smtClean="0"/>
              <a:t>Ну ось, тепер вашу книгу можуть безкоштовно читати всі кому захочеться, навіть якщо вона в процесі написання.</a:t>
            </a:r>
            <a:endParaRPr lang="uk-UA" sz="2000" dirty="0"/>
          </a:p>
        </p:txBody>
      </p:sp>
      <p:pic>
        <p:nvPicPr>
          <p:cNvPr id="4098" name="Picture 2"/>
          <p:cNvPicPr>
            <a:picLocks noChangeAspect="1" noChangeArrowheads="1"/>
          </p:cNvPicPr>
          <p:nvPr/>
        </p:nvPicPr>
        <p:blipFill>
          <a:blip r:embed="rId2" cstate="print"/>
          <a:srcRect/>
          <a:stretch>
            <a:fillRect/>
          </a:stretch>
        </p:blipFill>
        <p:spPr bwMode="auto">
          <a:xfrm>
            <a:off x="179512" y="1484784"/>
            <a:ext cx="8784976" cy="4068120"/>
          </a:xfrm>
          <a:prstGeom prst="rect">
            <a:avLst/>
          </a:prstGeom>
          <a:noFill/>
          <a:ln w="9525">
            <a:noFill/>
            <a:miter lim="800000"/>
            <a:headEnd/>
            <a:tailEnd/>
          </a:ln>
        </p:spPr>
      </p:pic>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Коли книга закінчена статус можна поміняти:</a:t>
            </a:r>
            <a:endParaRPr lang="uk-UA" dirty="0"/>
          </a:p>
        </p:txBody>
      </p:sp>
      <p:pic>
        <p:nvPicPr>
          <p:cNvPr id="5122" name="Picture 2"/>
          <p:cNvPicPr>
            <a:picLocks noChangeAspect="1" noChangeArrowheads="1"/>
          </p:cNvPicPr>
          <p:nvPr/>
        </p:nvPicPr>
        <p:blipFill>
          <a:blip r:embed="rId2" cstate="print"/>
          <a:srcRect/>
          <a:stretch>
            <a:fillRect/>
          </a:stretch>
        </p:blipFill>
        <p:spPr bwMode="auto">
          <a:xfrm>
            <a:off x="163253" y="2132856"/>
            <a:ext cx="8815702" cy="3888432"/>
          </a:xfrm>
          <a:prstGeom prst="rect">
            <a:avLst/>
          </a:prstGeom>
          <a:noFill/>
          <a:ln w="9525">
            <a:noFill/>
            <a:miter lim="800000"/>
            <a:headEnd/>
            <a:tailEnd/>
          </a:ln>
        </p:spPr>
      </p:pic>
    </p:spTree>
  </p:cSld>
  <p:clrMapOvr>
    <a:masterClrMapping/>
  </p:clrMapOvr>
  <p:transition>
    <p:wipe dir="d"/>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187</TotalTime>
  <Words>1759</Words>
  <Application>Microsoft Office PowerPoint</Application>
  <PresentationFormat>Экран (4:3)</PresentationFormat>
  <Paragraphs>56</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Официальная</vt:lpstr>
      <vt:lpstr>Як обрати веб-сайт для онлайн друку електронної книги</vt:lpstr>
      <vt:lpstr>Електронна книга</vt:lpstr>
      <vt:lpstr>Як правильно зареєструватися в букнет?</vt:lpstr>
      <vt:lpstr>Редагування профілю</vt:lpstr>
      <vt:lpstr>Блокування</vt:lpstr>
      <vt:lpstr>Слайд 6</vt:lpstr>
      <vt:lpstr>Далі вводимо назву книги</vt:lpstr>
      <vt:lpstr>Ну ось, тепер вашу книгу можуть безкоштовно читати всі кому захочеться, навіть якщо вона в процесі написання.</vt:lpstr>
      <vt:lpstr>Коли книга закінчена статус можна поміняти:</vt:lpstr>
      <vt:lpstr>А що коли ви не хочете її показувати безкоштовно, тоді для ваших послуг комерційний кабінет з своїми сюрпризами.</vt:lpstr>
      <vt:lpstr>Найлегше пройти верифікацію автора.</vt:lpstr>
      <vt:lpstr>Слайд 12</vt:lpstr>
      <vt:lpstr>Я пройшла підтвердження через Приват Банк.</vt:lpstr>
      <vt:lpstr>Так виглядає мій кабінет автора</vt:lpstr>
      <vt:lpstr>Комерційний кабінет</vt:lpstr>
      <vt:lpstr>1. FlipHTML5</vt:lpstr>
      <vt:lpstr>Слайд 17</vt:lpstr>
      <vt:lpstr>2. Blurb</vt:lpstr>
      <vt:lpstr>3. Amazon Kindle Direct Publishing (KDP)</vt:lpstr>
      <vt:lpstr>4. FlipBuilder</vt:lpstr>
      <vt:lpstr>5. PayHip</vt:lpstr>
      <vt:lpstr>6. Feiyr</vt:lpstr>
      <vt:lpstr>7. B&amp;N Press</vt:lpstr>
      <vt:lpstr>8. Kobo Writing Life</vt:lpstr>
      <vt:lpstr>Ще кілька цікавих сайтів</vt:lpstr>
      <vt:lpstr>Слайд 26</vt:lpstr>
      <vt:lpstr>Слайд 27</vt:lpstr>
      <vt:lpstr>Слайд 28</vt:lpstr>
      <vt:lpstr>Єдиним його недоліком є те, що тут тільки англомовні читачі і їм не цікаво купляти книги українською мовою. </vt:lpstr>
      <vt:lpstr>Література: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букнет</dc:title>
  <dc:creator>Іванна Клиса</dc:creator>
  <cp:lastModifiedBy>Іванна Клиса</cp:lastModifiedBy>
  <cp:revision>44</cp:revision>
  <dcterms:created xsi:type="dcterms:W3CDTF">2024-11-12T16:00:24Z</dcterms:created>
  <dcterms:modified xsi:type="dcterms:W3CDTF">2024-11-30T20:54:34Z</dcterms:modified>
</cp:coreProperties>
</file>