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32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0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00145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06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7070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478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04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4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57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76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7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78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24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1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6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84041-22FA-4EF5-9854-74DA72807A01}" type="datetimeFigureOut">
              <a:rPr lang="en-US" smtClean="0"/>
              <a:t>12/7/2024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8700D6D-958D-43E3-8507-52A161961374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33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8DC87-2A79-E8C6-9BD4-BDB5D9FDD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90109"/>
            <a:ext cx="7766936" cy="1646302"/>
          </a:xfrm>
        </p:spPr>
        <p:txBody>
          <a:bodyPr/>
          <a:lstStyle/>
          <a:p>
            <a:pPr algn="l"/>
            <a:r>
              <a:rPr lang="uk-UA" dirty="0"/>
              <a:t>Бердичівський Професійний Будівельний Ліцей</a:t>
            </a:r>
            <a:endParaRPr lang="en-US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73619054-7248-BA5A-FA00-13669D906E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803183"/>
            <a:ext cx="7766936" cy="1096899"/>
          </a:xfrm>
        </p:spPr>
        <p:txBody>
          <a:bodyPr>
            <a:normAutofit/>
          </a:bodyPr>
          <a:lstStyle/>
          <a:p>
            <a:pPr algn="l"/>
            <a:r>
              <a:rPr lang="uk-UA" sz="2400" dirty="0">
                <a:solidFill>
                  <a:srgbClr val="7030A0"/>
                </a:solidFill>
              </a:rPr>
              <a:t>Тема</a:t>
            </a:r>
            <a:r>
              <a:rPr lang="en-US" sz="2400" dirty="0">
                <a:solidFill>
                  <a:srgbClr val="7030A0"/>
                </a:solidFill>
              </a:rPr>
              <a:t>:</a:t>
            </a:r>
            <a:r>
              <a:rPr lang="uk-UA" sz="2400" dirty="0">
                <a:solidFill>
                  <a:srgbClr val="7030A0"/>
                </a:solidFill>
              </a:rPr>
              <a:t> </a:t>
            </a:r>
            <a:r>
              <a:rPr lang="uk-UA" sz="2400" dirty="0" err="1">
                <a:solidFill>
                  <a:srgbClr val="7030A0"/>
                </a:solidFill>
              </a:rPr>
              <a:t>Мілкозерниста</a:t>
            </a:r>
            <a:r>
              <a:rPr lang="uk-UA" sz="2400" dirty="0">
                <a:solidFill>
                  <a:srgbClr val="7030A0"/>
                </a:solidFill>
              </a:rPr>
              <a:t> штукатурка </a:t>
            </a:r>
            <a:r>
              <a:rPr lang="en-US" sz="2400" dirty="0" err="1">
                <a:solidFill>
                  <a:srgbClr val="7030A0"/>
                </a:solidFill>
              </a:rPr>
              <a:t>Caparol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C7F9D79-4D51-95F9-EDF2-2E317E273FAB}"/>
              </a:ext>
            </a:extLst>
          </p:cNvPr>
          <p:cNvSpPr txBox="1"/>
          <p:nvPr/>
        </p:nvSpPr>
        <p:spPr>
          <a:xfrm>
            <a:off x="1507067" y="5305189"/>
            <a:ext cx="99229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dirty="0"/>
              <a:t>Майстер виробничого навчання  :  </a:t>
            </a:r>
          </a:p>
          <a:p>
            <a:pPr algn="r"/>
            <a:r>
              <a:rPr lang="uk-UA" dirty="0"/>
              <a:t>Оксана ЯГОФАРОВА</a:t>
            </a:r>
          </a:p>
          <a:p>
            <a:pPr algn="ctr"/>
            <a:r>
              <a:rPr lang="uk-UA" dirty="0"/>
              <a:t>Жовтень 2024</a:t>
            </a:r>
          </a:p>
        </p:txBody>
      </p:sp>
    </p:spTree>
    <p:extLst>
      <p:ext uri="{BB962C8B-B14F-4D97-AF65-F5344CB8AC3E}">
        <p14:creationId xmlns:p14="http://schemas.microsoft.com/office/powerpoint/2010/main" val="3156589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416AAF-8375-9F34-4553-A531F6693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Сфера застосування</a:t>
            </a:r>
            <a:b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</a:br>
            <a:br>
              <a:rPr lang="uk-UA" dirty="0"/>
            </a:b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7E0104B-5C1D-12A5-61F8-D6F3D53D0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Готові до застосування структурні штукатурки на основі силіконової смоли. Застосовуються в якості фінішного покриття для:</a:t>
            </a:r>
            <a:br>
              <a:rPr lang="uk-UA" dirty="0"/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- теплоізоляційної системи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Capatect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-WDV-System B</a:t>
            </a:r>
            <a:b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</a:b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-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теплоізоляційної системи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Capatect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-VHF-System</a:t>
            </a:r>
            <a:b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</a:b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-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бетону без покриття</a:t>
            </a:r>
            <a:b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- </a:t>
            </a:r>
            <a:r>
              <a:rPr lang="uk-UA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підштукатурного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шару розчинної групи 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P II + PIII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згідно 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DIN 18 550</a:t>
            </a:r>
            <a:b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</a:b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-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матових покриттів з дисперсійних фарб, що володіють здатністю до навантажень</a:t>
            </a:r>
            <a:b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- силікатних покриттів, що володіють здатністю до навантажень</a:t>
            </a:r>
            <a:b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Не підходить для поверхонь з сольовими плямами, а також для поверхонь з пластмаси або дерева.</a:t>
            </a:r>
          </a:p>
        </p:txBody>
      </p:sp>
    </p:spTree>
    <p:extLst>
      <p:ext uri="{BB962C8B-B14F-4D97-AF65-F5344CB8AC3E}">
        <p14:creationId xmlns:p14="http://schemas.microsoft.com/office/powerpoint/2010/main" val="37196939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7DF41-1257-96B3-B8D5-2C7CF28CE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Властивості</a:t>
            </a: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0B5D060-0A51-4A94-5DDF-04E61E27C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група горючості </a:t>
            </a:r>
            <a:r>
              <a:rPr lang="en-US" b="1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B1 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– DIN 4102/ DIN EN 13501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висока ступінь дифузії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водяної пари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атмосферостійкі, </a:t>
            </a:r>
            <a:r>
              <a:rPr lang="uk-UA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водовідштовхуючі</a:t>
            </a:r>
            <a:endParaRPr lang="uk-UA" b="0" i="0" dirty="0">
              <a:solidFill>
                <a:srgbClr val="444B52"/>
              </a:solidFill>
              <a:effectLst/>
              <a:latin typeface="Open Sans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легкі в застосуванні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екологічні, без запаху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в'яжуче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: дисперсія силіконової смоли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диференційована світлостійка комбінація пігментів, наповнювачів і </a:t>
            </a:r>
            <a:r>
              <a:rPr lang="uk-UA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грануляту</a:t>
            </a:r>
            <a:endParaRPr lang="uk-UA" b="0" i="0" dirty="0">
              <a:solidFill>
                <a:srgbClr val="444B52"/>
              </a:solidFill>
              <a:effectLst/>
              <a:latin typeface="Open Sans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водорозчинні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містять консерванти проти грибкових і водоростевих пошкоджень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49BD1B0-56C9-93CF-F7D1-BBEA054903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306" y="1270000"/>
            <a:ext cx="3026229" cy="226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894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ADDC28-4781-F464-11B2-4D2EA01EB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Колірні відтінки</a:t>
            </a:r>
            <a:b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</a:br>
            <a:endParaRPr lang="en-US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4713E-22E6-C56C-9883-4233D9BD1B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Білий.</a:t>
            </a:r>
            <a:br>
              <a:rPr lang="uk-UA" b="1" dirty="0"/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Можливе тонування відповідно до карти колірних відтінків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CaparolColor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або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Caparol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3D System.</a:t>
            </a:r>
            <a:br>
              <a:rPr lang="en-US" dirty="0"/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Підходить для машинного тонування на дозуючих установках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ColorExpress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.</a:t>
            </a:r>
            <a:br>
              <a:rPr lang="en-US" dirty="0"/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Інші спеціальні тони з коефіцієнтом яскравості&gt; 20 на замовлення. (Коефіцієнт яскравості &lt;20 не підходить для теплоізоляційної композиційної системи).</a:t>
            </a:r>
            <a:br>
              <a:rPr lang="uk-UA" dirty="0"/>
            </a:br>
            <a:br>
              <a:rPr lang="uk-UA" dirty="0"/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З використанням </a:t>
            </a:r>
            <a:r>
              <a:rPr lang="uk-UA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армуючих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мас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CarboNit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і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CarbonSpachtel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можливе тонування до коефіцієнта яскравості&gt; 15.</a:t>
            </a:r>
            <a:br>
              <a:rPr lang="uk-UA" dirty="0"/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Тонування невеликих партій можливе за допомогою додавання </a:t>
            </a:r>
            <a:r>
              <a:rPr lang="uk-UA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повнотонової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або </a:t>
            </a:r>
            <a:r>
              <a:rPr lang="uk-UA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тонувальної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фарби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CaparolColor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 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або кольорів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Amphibolin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Vollton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- und </a:t>
            </a:r>
            <a:r>
              <a:rPr lang="en-US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Abtönfarbe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.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Додавати не більше 2% фарби, тому що при більшій кількості фарби консистенція стає занадто рідкою.</a:t>
            </a:r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019832-0FF1-53ED-F734-2AFAD17691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773" y="0"/>
            <a:ext cx="2829232" cy="2394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8123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C11CED-8246-7696-DFBC-7A317B2E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>
                <a:solidFill>
                  <a:schemeClr val="tx1"/>
                </a:solidFill>
              </a:rPr>
              <a:t>Інші властивості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C0CE756-57C7-CECC-5FF0-5E1E0339E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1234" y="1779589"/>
            <a:ext cx="8596668" cy="3880773"/>
          </a:xfrm>
        </p:spPr>
        <p:txBody>
          <a:bodyPr>
            <a:normAutofit/>
          </a:bodyPr>
          <a:lstStyle/>
          <a:p>
            <a:pPr algn="l"/>
            <a:r>
              <a:rPr lang="uk-UA" dirty="0">
                <a:solidFill>
                  <a:srgbClr val="000000"/>
                </a:solidFill>
                <a:latin typeface="Open Sans" panose="020B0604020202020204" pitchFamily="34" charset="0"/>
              </a:rPr>
              <a:t>Маса</a:t>
            </a:r>
            <a:r>
              <a:rPr lang="en-US" dirty="0">
                <a:solidFill>
                  <a:srgbClr val="000000"/>
                </a:solidFill>
                <a:latin typeface="Open Sans" panose="020B0604020202020204" pitchFamily="34" charset="0"/>
              </a:rPr>
              <a:t>:</a:t>
            </a:r>
            <a:r>
              <a:rPr lang="uk-UA" dirty="0">
                <a:solidFill>
                  <a:srgbClr val="000000"/>
                </a:solidFill>
                <a:latin typeface="Open Sans" panose="020B0604020202020204" pitchFamily="34" charset="0"/>
              </a:rPr>
              <a:t> 25кг </a:t>
            </a:r>
            <a:endParaRPr lang="uk-UA" b="0" i="0" dirty="0">
              <a:solidFill>
                <a:srgbClr val="000000"/>
              </a:solidFill>
              <a:effectLst/>
              <a:latin typeface="Open Sans" panose="020B0604020202020204" pitchFamily="34" charset="0"/>
            </a:endParaRP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Ступінь глянцю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:</a:t>
            </a:r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Матова </a:t>
            </a: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Зберігання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:</a:t>
            </a:r>
            <a:r>
              <a:rPr lang="uk-UA" dirty="0">
                <a:solidFill>
                  <a:srgbClr val="000000"/>
                </a:solidFill>
                <a:latin typeface="Open Sans" panose="020B0604020202020204" pitchFamily="34" charset="0"/>
              </a:rPr>
              <a:t>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В </a:t>
            </a:r>
            <a:r>
              <a:rPr lang="uk-UA" b="0" i="0" dirty="0" err="1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прохолодномі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 місці, не на морозі.</a:t>
            </a:r>
            <a:br>
              <a:rPr lang="uk-UA" dirty="0"/>
            </a:b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Берегти від сонячного проміння.</a:t>
            </a: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Еквівалент дифузії повітряного шару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:</a:t>
            </a:r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s</a:t>
            </a:r>
            <a:r>
              <a:rPr lang="en-US" b="0" i="0" baseline="-2500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d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H</a:t>
            </a:r>
            <a:r>
              <a:rPr lang="en-US" b="0" i="0" baseline="-2500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2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O</a:t>
            </a:r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≤ 0,12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м, клас 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V1 (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висока) згідно 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DIN EN ISO 7783-2</a:t>
            </a:r>
            <a:endParaRPr lang="uk-UA" b="0" i="0" dirty="0">
              <a:solidFill>
                <a:srgbClr val="444B52"/>
              </a:solidFill>
              <a:effectLst/>
              <a:latin typeface="Open Sans" panose="020B0604020202020204" pitchFamily="34" charset="0"/>
            </a:endParaRP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Коефіцієнт водопоглинання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:</a:t>
            </a:r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w &lt;  0,10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кг/(м²·ч</a:t>
            </a:r>
            <a:r>
              <a:rPr lang="uk-UA" b="0" i="0" baseline="3000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0,5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), клас 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W3 (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низька) згідно </a:t>
            </a:r>
            <a:r>
              <a:rPr lang="en-US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DIN EN 1062-1</a:t>
            </a:r>
            <a:endParaRPr lang="uk-UA" b="0" i="0" dirty="0">
              <a:solidFill>
                <a:srgbClr val="444B52"/>
              </a:solidFill>
              <a:effectLst/>
              <a:latin typeface="Open Sans" panose="020B0604020202020204" pitchFamily="34" charset="0"/>
            </a:endParaRPr>
          </a:p>
          <a:p>
            <a:pPr algn="l"/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Консистенція</a:t>
            </a:r>
            <a:r>
              <a:rPr lang="en-US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:</a:t>
            </a:r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 </a:t>
            </a:r>
            <a:r>
              <a:rPr lang="uk-UA" b="0" i="0" dirty="0">
                <a:solidFill>
                  <a:srgbClr val="444B52"/>
                </a:solidFill>
                <a:effectLst/>
                <a:latin typeface="Open Sans" panose="020B0604020202020204" pitchFamily="34" charset="0"/>
              </a:rPr>
              <a:t>пастоподібна</a:t>
            </a:r>
          </a:p>
          <a:p>
            <a:pPr algn="l"/>
            <a:r>
              <a:rPr lang="uk-UA" dirty="0">
                <a:solidFill>
                  <a:srgbClr val="444B52"/>
                </a:solidFill>
                <a:latin typeface="Open Sans" panose="020B0604020202020204" pitchFamily="34" charset="0"/>
              </a:rPr>
              <a:t>Упаковка</a:t>
            </a:r>
            <a:r>
              <a:rPr lang="en-US" dirty="0">
                <a:solidFill>
                  <a:srgbClr val="444B52"/>
                </a:solidFill>
                <a:latin typeface="Open Sans" panose="020B0604020202020204" pitchFamily="34" charset="0"/>
              </a:rPr>
              <a:t>: </a:t>
            </a:r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2479C07-C296-59D0-D7DC-8E6E759CD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5716" y="4261757"/>
            <a:ext cx="3506484" cy="2191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098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664250-FDB3-4317-3FDF-6480DD977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  <a:t>Артикул продукту/Продукт №</a:t>
            </a:r>
            <a:br>
              <a:rPr lang="uk-UA" b="0" i="0" dirty="0">
                <a:solidFill>
                  <a:srgbClr val="000000"/>
                </a:solidFill>
                <a:effectLst/>
                <a:latin typeface="Open Sans" panose="020B0604020202020204" pitchFamily="34" charset="0"/>
              </a:rPr>
            </a:br>
            <a:endParaRPr lang="en-US" dirty="0"/>
          </a:p>
        </p:txBody>
      </p:sp>
      <p:graphicFrame>
        <p:nvGraphicFramePr>
          <p:cNvPr id="4" name="Місце для вмісту 3">
            <a:extLst>
              <a:ext uri="{FF2B5EF4-FFF2-40B4-BE49-F238E27FC236}">
                <a16:creationId xmlns:a16="http://schemas.microsoft.com/office/drawing/2014/main" id="{FED48ADA-F4EB-91D9-6333-1D2A783B35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538249"/>
              </p:ext>
            </p:extLst>
          </p:nvPr>
        </p:nvGraphicFramePr>
        <p:xfrm>
          <a:off x="1520791" y="2887579"/>
          <a:ext cx="7161196" cy="1297103"/>
        </p:xfrm>
        <a:graphic>
          <a:graphicData uri="http://schemas.openxmlformats.org/drawingml/2006/table">
            <a:tbl>
              <a:tblPr/>
              <a:tblGrid>
                <a:gridCol w="3724354">
                  <a:extLst>
                    <a:ext uri="{9D8B030D-6E8A-4147-A177-3AD203B41FA5}">
                      <a16:colId xmlns:a16="http://schemas.microsoft.com/office/drawing/2014/main" val="2272244283"/>
                    </a:ext>
                  </a:extLst>
                </a:gridCol>
                <a:gridCol w="1145614">
                  <a:extLst>
                    <a:ext uri="{9D8B030D-6E8A-4147-A177-3AD203B41FA5}">
                      <a16:colId xmlns:a16="http://schemas.microsoft.com/office/drawing/2014/main" val="1338437977"/>
                    </a:ext>
                  </a:extLst>
                </a:gridCol>
                <a:gridCol w="1145614">
                  <a:extLst>
                    <a:ext uri="{9D8B030D-6E8A-4147-A177-3AD203B41FA5}">
                      <a16:colId xmlns:a16="http://schemas.microsoft.com/office/drawing/2014/main" val="727458134"/>
                    </a:ext>
                  </a:extLst>
                </a:gridCol>
                <a:gridCol w="1145614">
                  <a:extLst>
                    <a:ext uri="{9D8B030D-6E8A-4147-A177-3AD203B41FA5}">
                      <a16:colId xmlns:a16="http://schemas.microsoft.com/office/drawing/2014/main" val="2989493345"/>
                    </a:ext>
                  </a:extLst>
                </a:gridCol>
              </a:tblGrid>
              <a:tr h="683779">
                <a:tc>
                  <a:txBody>
                    <a:bodyPr/>
                    <a:lstStyle/>
                    <a:p>
                      <a:pPr algn="l"/>
                      <a:r>
                        <a:rPr lang="uk-UA" sz="1600" b="1" dirty="0">
                          <a:effectLst/>
                        </a:rPr>
                        <a:t>Продукт</a:t>
                      </a:r>
                      <a:endParaRPr lang="uk-UA" sz="1600" dirty="0">
                        <a:effectLst/>
                      </a:endParaRPr>
                    </a:p>
                  </a:txBody>
                  <a:tcPr marL="8445" marR="8445" marT="8445" marB="84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b="1">
                          <a:effectLst/>
                        </a:rPr>
                        <a:t>Структура</a:t>
                      </a:r>
                      <a:endParaRPr lang="uk-UA" sz="1600">
                        <a:effectLst/>
                      </a:endParaRPr>
                    </a:p>
                  </a:txBody>
                  <a:tcPr marL="8445" marR="8445" marT="8445" marB="84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b="1">
                          <a:effectLst/>
                        </a:rPr>
                        <a:t>Зерно</a:t>
                      </a:r>
                      <a:br>
                        <a:rPr lang="uk-UA" sz="1600">
                          <a:effectLst/>
                        </a:rPr>
                      </a:br>
                      <a:r>
                        <a:rPr lang="uk-UA" sz="1600">
                          <a:effectLst/>
                        </a:rPr>
                        <a:t>(мм)</a:t>
                      </a:r>
                    </a:p>
                  </a:txBody>
                  <a:tcPr marL="8445" marR="8445" marT="8445" marB="84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b="1">
                          <a:effectLst/>
                        </a:rPr>
                        <a:t>Приблизна витрата </a:t>
                      </a:r>
                      <a:br>
                        <a:rPr lang="uk-UA" sz="1600">
                          <a:effectLst/>
                        </a:rPr>
                      </a:br>
                      <a:r>
                        <a:rPr lang="uk-UA" sz="1600">
                          <a:effectLst/>
                        </a:rPr>
                        <a:t>(кг/м</a:t>
                      </a:r>
                      <a:r>
                        <a:rPr lang="uk-UA" sz="1600" baseline="30000">
                          <a:effectLst/>
                        </a:rPr>
                        <a:t>2</a:t>
                      </a:r>
                      <a:r>
                        <a:rPr lang="uk-UA" sz="1600">
                          <a:effectLst/>
                        </a:rPr>
                        <a:t>)</a:t>
                      </a:r>
                    </a:p>
                  </a:txBody>
                  <a:tcPr marL="8445" marR="8445" marT="8445" marB="844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269360"/>
                  </a:ext>
                </a:extLst>
              </a:tr>
              <a:tr h="287963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</a:rPr>
                        <a:t>Silikon-Fassadenputz</a:t>
                      </a:r>
                      <a:r>
                        <a:rPr lang="en-US" sz="1600" dirty="0">
                          <a:effectLst/>
                        </a:rPr>
                        <a:t> R 20</a:t>
                      </a:r>
                    </a:p>
                  </a:txBody>
                  <a:tcPr marL="8445" marR="8445" marT="8445" marB="8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>
                          <a:effectLst/>
                        </a:rPr>
                        <a:t>борозниста</a:t>
                      </a:r>
                    </a:p>
                  </a:txBody>
                  <a:tcPr marL="8445" marR="8445" marT="8445" marB="8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2,0</a:t>
                      </a:r>
                    </a:p>
                  </a:txBody>
                  <a:tcPr marL="8445" marR="8445" marT="8445" marB="8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2,6</a:t>
                      </a:r>
                    </a:p>
                  </a:txBody>
                  <a:tcPr marL="8445" marR="8445" marT="8445" marB="8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983219"/>
                  </a:ext>
                </a:extLst>
              </a:tr>
              <a:tr h="231417">
                <a:tc>
                  <a:txBody>
                    <a:bodyPr/>
                    <a:lstStyle/>
                    <a:p>
                      <a:pPr algn="l"/>
                      <a:r>
                        <a:rPr lang="en-US" sz="1600" dirty="0" err="1">
                          <a:effectLst/>
                        </a:rPr>
                        <a:t>Silikon-Fassadenputz</a:t>
                      </a:r>
                      <a:r>
                        <a:rPr lang="en-US" sz="1600" dirty="0">
                          <a:effectLst/>
                        </a:rPr>
                        <a:t> K 15</a:t>
                      </a:r>
                    </a:p>
                  </a:txBody>
                  <a:tcPr marL="8445" marR="8445" marT="8445" marB="8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>
                          <a:effectLst/>
                        </a:rPr>
                        <a:t>зерниста</a:t>
                      </a:r>
                    </a:p>
                  </a:txBody>
                  <a:tcPr marL="8445" marR="8445" marT="8445" marB="8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>
                          <a:effectLst/>
                        </a:rPr>
                        <a:t>1,5</a:t>
                      </a:r>
                    </a:p>
                  </a:txBody>
                  <a:tcPr marL="8445" marR="8445" marT="8445" marB="8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>
                          <a:effectLst/>
                        </a:rPr>
                        <a:t>2,5</a:t>
                      </a:r>
                    </a:p>
                  </a:txBody>
                  <a:tcPr marL="8445" marR="8445" marT="8445" marB="84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771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294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04B74C-1169-F7C7-CE39-4A3DC1834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4959" y="2768600"/>
            <a:ext cx="8596668" cy="1320800"/>
          </a:xfrm>
        </p:spPr>
        <p:txBody>
          <a:bodyPr/>
          <a:lstStyle/>
          <a:p>
            <a:pPr algn="ctr"/>
            <a:r>
              <a:rPr lang="uk-UA" dirty="0"/>
              <a:t>Дякую за увагу!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65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372</Words>
  <Application>Microsoft Office PowerPoint</Application>
  <PresentationFormat>Широкий екран</PresentationFormat>
  <Paragraphs>41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Open Sans</vt:lpstr>
      <vt:lpstr>Trebuchet MS</vt:lpstr>
      <vt:lpstr>Wingdings 3</vt:lpstr>
      <vt:lpstr>Грань</vt:lpstr>
      <vt:lpstr>Бердичівський Професійний Будівельний Ліцей</vt:lpstr>
      <vt:lpstr>Сфера застосування  </vt:lpstr>
      <vt:lpstr>Властивості</vt:lpstr>
      <vt:lpstr>Колірні відтінки </vt:lpstr>
      <vt:lpstr>Інші властивості</vt:lpstr>
      <vt:lpstr>Артикул продукту/Продукт № 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Мілкозерниста штукатурка Caparol</dc:title>
  <dc:creator>unicef</dc:creator>
  <cp:lastModifiedBy>unicef</cp:lastModifiedBy>
  <cp:revision>9</cp:revision>
  <dcterms:created xsi:type="dcterms:W3CDTF">2022-12-23T06:37:16Z</dcterms:created>
  <dcterms:modified xsi:type="dcterms:W3CDTF">2024-12-07T16:12:53Z</dcterms:modified>
</cp:coreProperties>
</file>