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3" r:id="rId7"/>
    <p:sldId id="264" r:id="rId8"/>
    <p:sldId id="262" r:id="rId9"/>
    <p:sldId id="261"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03" autoAdjust="0"/>
  </p:normalViewPr>
  <p:slideViewPr>
    <p:cSldViewPr snapToGrid="0">
      <p:cViewPr varScale="1">
        <p:scale>
          <a:sx n="53" d="100"/>
          <a:sy n="53" d="100"/>
        </p:scale>
        <p:origin x="115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50481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34612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9789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915151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4903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617609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200813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184283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56631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170E791E-D0F7-43AD-BAAE-305F650DCA9B}" type="datetimeFigureOut">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3520371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170E791E-D0F7-43AD-BAAE-305F650DCA9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368198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170E791E-D0F7-43AD-BAAE-305F650DCA9B}" type="datetimeFigureOut">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155574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170E791E-D0F7-43AD-BAAE-305F650DCA9B}" type="datetimeFigureOut">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83135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0E791E-D0F7-43AD-BAAE-305F650DCA9B}" type="datetimeFigureOut">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3009896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170E791E-D0F7-43AD-BAAE-305F650DCA9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23170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170E791E-D0F7-43AD-BAAE-305F650DCA9B}" type="datetimeFigureOut">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AAA62-191A-4EE6-850E-9AB7E276718F}" type="slidenum">
              <a:rPr lang="en-US" smtClean="0"/>
              <a:t>‹№›</a:t>
            </a:fld>
            <a:endParaRPr lang="en-US"/>
          </a:p>
        </p:txBody>
      </p:sp>
    </p:spTree>
    <p:extLst>
      <p:ext uri="{BB962C8B-B14F-4D97-AF65-F5344CB8AC3E}">
        <p14:creationId xmlns:p14="http://schemas.microsoft.com/office/powerpoint/2010/main" val="247267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E791E-D0F7-43AD-BAAE-305F650DCA9B}" type="datetimeFigureOut">
              <a:rPr lang="en-US" smtClean="0"/>
              <a:t>12/7/2024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2AAAA62-191A-4EE6-850E-9AB7E276718F}" type="slidenum">
              <a:rPr lang="en-US" smtClean="0"/>
              <a:t>‹№›</a:t>
            </a:fld>
            <a:endParaRPr lang="en-US"/>
          </a:p>
        </p:txBody>
      </p:sp>
    </p:spTree>
    <p:extLst>
      <p:ext uri="{BB962C8B-B14F-4D97-AF65-F5344CB8AC3E}">
        <p14:creationId xmlns:p14="http://schemas.microsoft.com/office/powerpoint/2010/main" val="1228405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53792B-0DFA-C37F-3CFE-6422AB0DD4D7}"/>
              </a:ext>
            </a:extLst>
          </p:cNvPr>
          <p:cNvSpPr>
            <a:spLocks noGrp="1"/>
          </p:cNvSpPr>
          <p:nvPr>
            <p:ph type="ctrTitle"/>
          </p:nvPr>
        </p:nvSpPr>
        <p:spPr>
          <a:xfrm>
            <a:off x="1524000" y="424543"/>
            <a:ext cx="9144000" cy="697820"/>
          </a:xfrm>
        </p:spPr>
        <p:txBody>
          <a:bodyPr>
            <a:normAutofit/>
          </a:bodyPr>
          <a:lstStyle/>
          <a:p>
            <a:r>
              <a:rPr lang="uk-UA" sz="2800" b="1" dirty="0">
                <a:solidFill>
                  <a:schemeClr val="tx1"/>
                </a:solidFill>
              </a:rPr>
              <a:t>Бердичівський професійний будівельний ліцей</a:t>
            </a:r>
            <a:endParaRPr lang="en-US" sz="2800" b="1" dirty="0">
              <a:solidFill>
                <a:schemeClr val="tx1"/>
              </a:solidFill>
            </a:endParaRPr>
          </a:p>
        </p:txBody>
      </p:sp>
      <p:sp>
        <p:nvSpPr>
          <p:cNvPr id="3" name="Підзаголовок 2">
            <a:extLst>
              <a:ext uri="{FF2B5EF4-FFF2-40B4-BE49-F238E27FC236}">
                <a16:creationId xmlns:a16="http://schemas.microsoft.com/office/drawing/2014/main" id="{DE3F251A-D54E-2D50-B9D9-7F7D18D50687}"/>
              </a:ext>
            </a:extLst>
          </p:cNvPr>
          <p:cNvSpPr>
            <a:spLocks noGrp="1"/>
          </p:cNvSpPr>
          <p:nvPr>
            <p:ph type="subTitle" idx="1"/>
          </p:nvPr>
        </p:nvSpPr>
        <p:spPr>
          <a:xfrm>
            <a:off x="413657" y="1948542"/>
            <a:ext cx="11462657" cy="4310743"/>
          </a:xfrm>
        </p:spPr>
        <p:txBody>
          <a:bodyPr>
            <a:normAutofit fontScale="62500" lnSpcReduction="20000"/>
          </a:bodyPr>
          <a:lstStyle/>
          <a:p>
            <a:endParaRPr lang="uk-UA" sz="4300" u="sng" dirty="0">
              <a:solidFill>
                <a:srgbClr val="002060"/>
              </a:solidFill>
            </a:endParaRPr>
          </a:p>
          <a:p>
            <a:pPr algn="ctr"/>
            <a:r>
              <a:rPr lang="uk-UA" sz="4300" u="sng" dirty="0">
                <a:solidFill>
                  <a:srgbClr val="002060"/>
                </a:solidFill>
              </a:rPr>
              <a:t>Майстер –клас </a:t>
            </a:r>
          </a:p>
          <a:p>
            <a:r>
              <a:rPr lang="uk-UA" sz="4600" b="1" i="1" dirty="0">
                <a:solidFill>
                  <a:srgbClr val="FF0000"/>
                </a:solidFill>
              </a:rPr>
              <a:t>Декоративне оздоблення поверхні шпаклівкою під </a:t>
            </a:r>
            <a:r>
              <a:rPr lang="uk-UA" sz="4600" b="1" i="1" dirty="0" err="1">
                <a:solidFill>
                  <a:srgbClr val="FF0000"/>
                </a:solidFill>
              </a:rPr>
              <a:t>Гротто</a:t>
            </a:r>
            <a:endParaRPr lang="uk-UA" sz="4600" b="1" i="1" dirty="0">
              <a:solidFill>
                <a:srgbClr val="FF0000"/>
              </a:solidFill>
            </a:endParaRPr>
          </a:p>
          <a:p>
            <a:endParaRPr lang="uk-UA" sz="4600" dirty="0"/>
          </a:p>
          <a:p>
            <a:endParaRPr lang="uk-UA" dirty="0"/>
          </a:p>
          <a:p>
            <a:endParaRPr lang="uk-UA" dirty="0"/>
          </a:p>
          <a:p>
            <a:endParaRPr lang="uk-UA" dirty="0"/>
          </a:p>
          <a:p>
            <a:r>
              <a:rPr lang="uk-UA" dirty="0"/>
              <a:t>                                                                                                    </a:t>
            </a:r>
            <a:r>
              <a:rPr lang="uk-UA" sz="4500" b="1" dirty="0">
                <a:solidFill>
                  <a:schemeClr val="tx2">
                    <a:lumMod val="75000"/>
                  </a:schemeClr>
                </a:solidFill>
              </a:rPr>
              <a:t>Майстер виробничого навчання : </a:t>
            </a:r>
          </a:p>
          <a:p>
            <a:r>
              <a:rPr lang="uk-UA" sz="4500" b="1" dirty="0">
                <a:solidFill>
                  <a:schemeClr val="tx2">
                    <a:lumMod val="75000"/>
                  </a:schemeClr>
                </a:solidFill>
              </a:rPr>
              <a:t>                                                                         Оксана ЯГОФАРОВА</a:t>
            </a:r>
          </a:p>
          <a:p>
            <a:pPr algn="ctr"/>
            <a:r>
              <a:rPr lang="uk-UA" sz="4500" b="1" dirty="0">
                <a:solidFill>
                  <a:schemeClr val="tx2">
                    <a:lumMod val="75000"/>
                  </a:schemeClr>
                </a:solidFill>
              </a:rPr>
              <a:t>Вересень 2024р</a:t>
            </a:r>
          </a:p>
          <a:p>
            <a:endParaRPr lang="uk-UA" sz="4500" b="1" dirty="0"/>
          </a:p>
          <a:p>
            <a:endParaRPr lang="en-US" dirty="0"/>
          </a:p>
        </p:txBody>
      </p:sp>
      <p:pic>
        <p:nvPicPr>
          <p:cNvPr id="5" name="Рисунок 4">
            <a:extLst>
              <a:ext uri="{FF2B5EF4-FFF2-40B4-BE49-F238E27FC236}">
                <a16:creationId xmlns:a16="http://schemas.microsoft.com/office/drawing/2014/main" id="{2F19AB4D-200F-85ED-D773-758CCAA5163E}"/>
              </a:ext>
            </a:extLst>
          </p:cNvPr>
          <p:cNvPicPr>
            <a:picLocks noChangeAspect="1"/>
          </p:cNvPicPr>
          <p:nvPr/>
        </p:nvPicPr>
        <p:blipFill>
          <a:blip r:embed="rId2"/>
          <a:stretch>
            <a:fillRect/>
          </a:stretch>
        </p:blipFill>
        <p:spPr>
          <a:xfrm>
            <a:off x="1170214" y="3585410"/>
            <a:ext cx="2947307" cy="3019927"/>
          </a:xfrm>
          <a:prstGeom prst="rect">
            <a:avLst/>
          </a:prstGeom>
        </p:spPr>
      </p:pic>
    </p:spTree>
    <p:extLst>
      <p:ext uri="{BB962C8B-B14F-4D97-AF65-F5344CB8AC3E}">
        <p14:creationId xmlns:p14="http://schemas.microsoft.com/office/powerpoint/2010/main" val="384986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BD2F99-A70B-7309-FC02-6BC86EF1A4BD}"/>
              </a:ext>
            </a:extLst>
          </p:cNvPr>
          <p:cNvSpPr>
            <a:spLocks noGrp="1"/>
          </p:cNvSpPr>
          <p:nvPr>
            <p:ph type="ctrTitle"/>
          </p:nvPr>
        </p:nvSpPr>
        <p:spPr>
          <a:xfrm>
            <a:off x="1507067" y="2404534"/>
            <a:ext cx="7766936" cy="665237"/>
          </a:xfrm>
        </p:spPr>
        <p:txBody>
          <a:bodyPr/>
          <a:lstStyle/>
          <a:p>
            <a:pPr algn="ctr"/>
            <a:r>
              <a:rPr lang="uk-UA" dirty="0"/>
              <a:t>Дякую за увагу</a:t>
            </a:r>
            <a:endParaRPr lang="en-US" dirty="0"/>
          </a:p>
        </p:txBody>
      </p:sp>
    </p:spTree>
    <p:extLst>
      <p:ext uri="{BB962C8B-B14F-4D97-AF65-F5344CB8AC3E}">
        <p14:creationId xmlns:p14="http://schemas.microsoft.com/office/powerpoint/2010/main" val="687439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5CD4FAA-9E3A-57C8-E323-103B2E579BB1}"/>
              </a:ext>
            </a:extLst>
          </p:cNvPr>
          <p:cNvSpPr>
            <a:spLocks noGrp="1"/>
          </p:cNvSpPr>
          <p:nvPr>
            <p:ph idx="1"/>
          </p:nvPr>
        </p:nvSpPr>
        <p:spPr>
          <a:xfrm>
            <a:off x="677334" y="446315"/>
            <a:ext cx="8596668" cy="5595048"/>
          </a:xfrm>
        </p:spPr>
        <p:txBody>
          <a:bodyPr>
            <a:normAutofit/>
          </a:bodyPr>
          <a:lstStyle/>
          <a:p>
            <a:r>
              <a:rPr lang="uk-UA" sz="2800" b="1" i="0" dirty="0" err="1">
                <a:solidFill>
                  <a:schemeClr val="accent2"/>
                </a:solidFill>
                <a:effectLst/>
                <a:latin typeface="Google Sans"/>
              </a:rPr>
              <a:t>Гротто</a:t>
            </a:r>
            <a:r>
              <a:rPr lang="uk-UA" sz="2800" b="1" i="0" dirty="0">
                <a:solidFill>
                  <a:schemeClr val="accent2"/>
                </a:solidFill>
                <a:effectLst/>
                <a:latin typeface="Google Sans"/>
              </a:rPr>
              <a:t> </a:t>
            </a:r>
            <a:r>
              <a:rPr lang="uk-UA" sz="2800" b="0" i="0" dirty="0">
                <a:solidFill>
                  <a:srgbClr val="1F1F1F"/>
                </a:solidFill>
                <a:effectLst/>
                <a:latin typeface="Google Sans"/>
              </a:rPr>
              <a:t>– це </a:t>
            </a:r>
            <a:r>
              <a:rPr lang="uk-UA" sz="2800" b="0" i="0" dirty="0">
                <a:solidFill>
                  <a:srgbClr val="040C28"/>
                </a:solidFill>
                <a:effectLst/>
                <a:latin typeface="Google Sans"/>
              </a:rPr>
              <a:t>декоративна техніка обробки стін і поверхонь, яка дозволяє створювати унікальні, органічні фактури, надаючи інтер'єру атмосферу мистецтва і розкішної рельєфності</a:t>
            </a:r>
            <a:r>
              <a:rPr lang="uk-UA" sz="2800" b="0" i="0" dirty="0">
                <a:solidFill>
                  <a:srgbClr val="1F1F1F"/>
                </a:solidFill>
                <a:effectLst/>
                <a:latin typeface="Google Sans"/>
              </a:rPr>
              <a:t>.</a:t>
            </a:r>
            <a:r>
              <a:rPr lang="ru-RU" sz="28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Назва</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гротто</a:t>
            </a:r>
            <a:r>
              <a:rPr lang="ru-RU" sz="2400" b="0" i="0" dirty="0">
                <a:solidFill>
                  <a:schemeClr val="tx1"/>
                </a:solidFill>
                <a:effectLst/>
                <a:latin typeface="Open Sans" panose="020B0606030504020204" pitchFamily="34" charset="0"/>
              </a:rPr>
              <a:t>” походить </a:t>
            </a:r>
            <a:r>
              <a:rPr lang="ru-RU" sz="2400" b="0" i="0" dirty="0" err="1">
                <a:solidFill>
                  <a:schemeClr val="tx1"/>
                </a:solidFill>
                <a:effectLst/>
                <a:latin typeface="Open Sans" panose="020B0606030504020204" pitchFamily="34" charset="0"/>
              </a:rPr>
              <a:t>від</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італійського</a:t>
            </a:r>
            <a:r>
              <a:rPr lang="ru-RU" sz="2400" b="0" i="0" dirty="0">
                <a:solidFill>
                  <a:schemeClr val="tx1"/>
                </a:solidFill>
                <a:effectLst/>
                <a:latin typeface="Open Sans" panose="020B0606030504020204" pitchFamily="34" charset="0"/>
              </a:rPr>
              <a:t> слова “</a:t>
            </a:r>
            <a:r>
              <a:rPr lang="ru-RU" sz="2400" b="0" i="0" dirty="0" err="1">
                <a:solidFill>
                  <a:schemeClr val="tx1"/>
                </a:solidFill>
                <a:effectLst/>
                <a:latin typeface="Open Sans" panose="020B0606030504020204" pitchFamily="34" charset="0"/>
              </a:rPr>
              <a:t>grotta</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що</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означає</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печера</a:t>
            </a:r>
            <a:r>
              <a:rPr lang="ru-RU" sz="2400" b="0" i="0" dirty="0">
                <a:solidFill>
                  <a:schemeClr val="tx1"/>
                </a:solidFill>
                <a:effectLst/>
                <a:latin typeface="Open Sans" panose="020B0606030504020204" pitchFamily="34" charset="0"/>
              </a:rPr>
              <a:t>”, і </a:t>
            </a:r>
            <a:r>
              <a:rPr lang="ru-RU" sz="2400" b="0" i="0" dirty="0" err="1">
                <a:solidFill>
                  <a:schemeClr val="tx1"/>
                </a:solidFill>
                <a:effectLst/>
                <a:latin typeface="Open Sans" panose="020B0606030504020204" pitchFamily="34" charset="0"/>
              </a:rPr>
              <a:t>ця</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техніка</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намагається</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відтворити</a:t>
            </a:r>
            <a:r>
              <a:rPr lang="ru-RU" sz="2400" b="0" i="0" dirty="0">
                <a:solidFill>
                  <a:schemeClr val="tx1"/>
                </a:solidFill>
                <a:effectLst/>
                <a:latin typeface="Open Sans" panose="020B0606030504020204" pitchFamily="34" charset="0"/>
              </a:rPr>
              <a:t> </a:t>
            </a:r>
            <a:r>
              <a:rPr lang="ru-RU" sz="2400" i="0" dirty="0" err="1">
                <a:solidFill>
                  <a:schemeClr val="tx1"/>
                </a:solidFill>
                <a:effectLst/>
                <a:latin typeface="Open Sans" panose="020B0606030504020204" pitchFamily="34" charset="0"/>
              </a:rPr>
              <a:t>враження</a:t>
            </a:r>
            <a:r>
              <a:rPr lang="ru-RU" sz="240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природної</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структури</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печери</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або</a:t>
            </a:r>
            <a:r>
              <a:rPr lang="ru-RU" sz="2400" b="0" i="0" dirty="0">
                <a:solidFill>
                  <a:schemeClr val="tx1"/>
                </a:solidFill>
                <a:effectLst/>
                <a:latin typeface="Open Sans" panose="020B0606030504020204" pitchFamily="34" charset="0"/>
              </a:rPr>
              <a:t> грота на </a:t>
            </a:r>
            <a:r>
              <a:rPr lang="ru-RU" sz="2400" b="0" i="0" dirty="0" err="1">
                <a:solidFill>
                  <a:schemeClr val="tx1"/>
                </a:solidFill>
                <a:effectLst/>
                <a:latin typeface="Open Sans" panose="020B0606030504020204" pitchFamily="34" charset="0"/>
              </a:rPr>
              <a:t>стінах</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вашого</a:t>
            </a:r>
            <a:r>
              <a:rPr lang="ru-RU" sz="2400" b="0" i="0" dirty="0">
                <a:solidFill>
                  <a:schemeClr val="tx1"/>
                </a:solidFill>
                <a:effectLst/>
                <a:latin typeface="Open Sans" panose="020B0606030504020204" pitchFamily="34" charset="0"/>
              </a:rPr>
              <a:t> </a:t>
            </a:r>
            <a:r>
              <a:rPr lang="ru-RU" sz="2400" b="0" i="0" dirty="0" err="1">
                <a:solidFill>
                  <a:schemeClr val="tx1"/>
                </a:solidFill>
                <a:effectLst/>
                <a:latin typeface="Open Sans" panose="020B0606030504020204" pitchFamily="34" charset="0"/>
              </a:rPr>
              <a:t>приміщення</a:t>
            </a:r>
            <a:r>
              <a:rPr lang="ru-RU" sz="2400" b="0" i="0" dirty="0">
                <a:solidFill>
                  <a:schemeClr val="tx1"/>
                </a:solidFill>
                <a:effectLst/>
                <a:latin typeface="Open Sans" panose="020B0606030504020204" pitchFamily="34" charset="0"/>
              </a:rPr>
              <a:t>.</a:t>
            </a:r>
            <a:endParaRPr lang="en-US" sz="2400" dirty="0">
              <a:solidFill>
                <a:schemeClr val="tx1"/>
              </a:solidFill>
            </a:endParaRPr>
          </a:p>
        </p:txBody>
      </p:sp>
    </p:spTree>
    <p:extLst>
      <p:ext uri="{BB962C8B-B14F-4D97-AF65-F5344CB8AC3E}">
        <p14:creationId xmlns:p14="http://schemas.microsoft.com/office/powerpoint/2010/main" val="756869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59CC29-B384-AE7D-9105-7B26B1F8F055}"/>
              </a:ext>
            </a:extLst>
          </p:cNvPr>
          <p:cNvSpPr>
            <a:spLocks noGrp="1"/>
          </p:cNvSpPr>
          <p:nvPr>
            <p:ph type="title"/>
          </p:nvPr>
        </p:nvSpPr>
        <p:spPr/>
        <p:txBody>
          <a:bodyPr>
            <a:normAutofit fontScale="90000"/>
          </a:bodyPr>
          <a:lstStyle/>
          <a:p>
            <a:r>
              <a:rPr lang="uk-UA" dirty="0"/>
              <a:t>             </a:t>
            </a:r>
            <a:r>
              <a:rPr lang="uk-UA" dirty="0">
                <a:solidFill>
                  <a:srgbClr val="333333"/>
                </a:solidFill>
                <a:latin typeface="Poppins" panose="020B0502040204020203" pitchFamily="2" charset="0"/>
              </a:rPr>
              <a:t>Переваги методу нанесення </a:t>
            </a:r>
            <a:r>
              <a:rPr lang="uk-UA" dirty="0" err="1">
                <a:solidFill>
                  <a:srgbClr val="333333"/>
                </a:solidFill>
                <a:latin typeface="Poppins" panose="020B0502040204020203" pitchFamily="2" charset="0"/>
              </a:rPr>
              <a:t>Гротто</a:t>
            </a:r>
            <a:br>
              <a:rPr lang="uk-UA" b="1" dirty="0">
                <a:solidFill>
                  <a:srgbClr val="333333"/>
                </a:solidFill>
                <a:latin typeface="Poppins" panose="020B0502040204020203" pitchFamily="2" charset="0"/>
              </a:rPr>
            </a:br>
            <a:r>
              <a:rPr lang="uk-UA" dirty="0"/>
              <a:t>     </a:t>
            </a:r>
            <a:endParaRPr lang="en-US" dirty="0"/>
          </a:p>
        </p:txBody>
      </p:sp>
      <p:sp>
        <p:nvSpPr>
          <p:cNvPr id="3" name="Місце для вмісту 2">
            <a:extLst>
              <a:ext uri="{FF2B5EF4-FFF2-40B4-BE49-F238E27FC236}">
                <a16:creationId xmlns:a16="http://schemas.microsoft.com/office/drawing/2014/main" id="{946A6A2A-1DF7-8733-B7E3-A1CF5E8519C5}"/>
              </a:ext>
            </a:extLst>
          </p:cNvPr>
          <p:cNvSpPr>
            <a:spLocks noGrp="1"/>
          </p:cNvSpPr>
          <p:nvPr>
            <p:ph idx="1"/>
          </p:nvPr>
        </p:nvSpPr>
        <p:spPr>
          <a:xfrm>
            <a:off x="677334" y="1230087"/>
            <a:ext cx="8596668" cy="4811276"/>
          </a:xfrm>
        </p:spPr>
        <p:txBody>
          <a:bodyPr>
            <a:normAutofit fontScale="32500" lnSpcReduction="20000"/>
          </a:bodyPr>
          <a:lstStyle/>
          <a:p>
            <a:pPr algn="l" fontAlgn="base">
              <a:lnSpc>
                <a:spcPts val="1950"/>
              </a:lnSpc>
              <a:buFont typeface="Arial" panose="020B0604020202020204" pitchFamily="34" charset="0"/>
              <a:buChar char="•"/>
            </a:pPr>
            <a:r>
              <a:rPr lang="uk-UA" sz="5100" b="1" i="0" dirty="0" err="1">
                <a:solidFill>
                  <a:schemeClr val="accent2"/>
                </a:solidFill>
                <a:effectLst/>
                <a:latin typeface="Open Sans" panose="020B0606030504020204" pitchFamily="34" charset="0"/>
              </a:rPr>
              <a:t>безшовність</a:t>
            </a:r>
            <a:r>
              <a:rPr lang="uk-UA" sz="5100" b="0" i="0" dirty="0">
                <a:solidFill>
                  <a:srgbClr val="666666"/>
                </a:solidFill>
                <a:effectLst/>
                <a:latin typeface="Open Sans" panose="020B0606030504020204" pitchFamily="34" charset="0"/>
              </a:rPr>
              <a:t>. Покриття з шпалер або панелей залишає видимі для ока шви і стики, чого не можна сказати про декоративні штукатурки.</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довговічність і зносостійкість</a:t>
            </a:r>
            <a:r>
              <a:rPr lang="uk-UA" sz="5100" b="0" i="0" dirty="0">
                <a:solidFill>
                  <a:srgbClr val="666666"/>
                </a:solidFill>
                <a:effectLst/>
                <a:latin typeface="Open Sans" panose="020B0606030504020204" pitchFamily="34" charset="0"/>
              </a:rPr>
              <a:t>. Декоративне покриття буде служити роками, не втрачаючи своєї краси.</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стійкість до впливу вологи</a:t>
            </a:r>
            <a:r>
              <a:rPr lang="uk-UA" sz="5100" b="0" i="0" dirty="0">
                <a:solidFill>
                  <a:srgbClr val="666666"/>
                </a:solidFill>
                <a:effectLst/>
                <a:latin typeface="Open Sans" panose="020B0606030504020204" pitchFamily="34" charset="0"/>
              </a:rPr>
              <a:t>. Можна наносити у вологих приміщеннях.</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стійкість до миття. </a:t>
            </a:r>
            <a:r>
              <a:rPr lang="uk-UA" sz="5100" b="0" i="0" dirty="0">
                <a:solidFill>
                  <a:srgbClr val="666666"/>
                </a:solidFill>
                <a:effectLst/>
                <a:latin typeface="Open Sans" panose="020B0606030504020204" pitchFamily="34" charset="0"/>
              </a:rPr>
              <a:t>Після повного висихання воску поверхню, яка з часом забруднилася, можна мити мильним розчином. Тому його з успіхом застосовують в приміщеннях з підвищеним забрудненням, наприклад, в передпокоях, дитячих кімнатах.</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дизайнерські характеристики</a:t>
            </a:r>
            <a:r>
              <a:rPr lang="uk-UA" sz="5100" b="0" i="0" dirty="0">
                <a:solidFill>
                  <a:srgbClr val="666666"/>
                </a:solidFill>
                <a:effectLst/>
                <a:latin typeface="Open Sans" panose="020B0606030504020204" pitchFamily="34" charset="0"/>
              </a:rPr>
              <a:t>. Зовнішній вигляд покриття дозволяє створювати унікальні </a:t>
            </a:r>
            <a:r>
              <a:rPr lang="uk-UA" sz="5100" b="0" i="0" dirty="0" err="1">
                <a:solidFill>
                  <a:srgbClr val="666666"/>
                </a:solidFill>
                <a:effectLst/>
                <a:latin typeface="Open Sans" panose="020B0606030504020204" pitchFamily="34" charset="0"/>
              </a:rPr>
              <a:t>дизайни</a:t>
            </a:r>
            <a:r>
              <a:rPr lang="uk-UA" sz="5100" b="0" i="0" dirty="0">
                <a:solidFill>
                  <a:srgbClr val="666666"/>
                </a:solidFill>
                <a:effectLst/>
                <a:latin typeface="Open Sans" panose="020B0606030504020204" pitchFamily="34" charset="0"/>
              </a:rPr>
              <a:t> приміщень, візуально збільшуючи простір;</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можливість підбору відтінку за рахунок додавання барвників;</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низькі вимоги до підготовки стін.</a:t>
            </a:r>
            <a:r>
              <a:rPr lang="uk-UA" sz="5100" b="0" i="0" dirty="0">
                <a:solidFill>
                  <a:srgbClr val="666666"/>
                </a:solidFill>
                <a:effectLst/>
                <a:latin typeface="Open Sans" panose="020B0606030504020204" pitchFamily="34" charset="0"/>
              </a:rPr>
              <a:t> Штукатурку можна наносити на поверхню з </a:t>
            </a:r>
            <a:r>
              <a:rPr lang="uk-UA" sz="5100" b="0" i="0" dirty="0" err="1">
                <a:solidFill>
                  <a:srgbClr val="666666"/>
                </a:solidFill>
                <a:effectLst/>
                <a:latin typeface="Open Sans" panose="020B0606030504020204" pitchFamily="34" charset="0"/>
              </a:rPr>
              <a:t>нерівностями</a:t>
            </a:r>
            <a:r>
              <a:rPr lang="uk-UA" sz="5100" b="0" i="0" dirty="0">
                <a:solidFill>
                  <a:srgbClr val="666666"/>
                </a:solidFill>
                <a:effectLst/>
                <a:latin typeface="Open Sans" panose="020B0606030504020204" pitchFamily="34" charset="0"/>
              </a:rPr>
              <a:t>.</a:t>
            </a:r>
          </a:p>
          <a:p>
            <a:pPr algn="l" fontAlgn="base">
              <a:lnSpc>
                <a:spcPts val="1950"/>
              </a:lnSpc>
              <a:buFont typeface="Arial" panose="020B0604020202020204" pitchFamily="34" charset="0"/>
              <a:buChar char="•"/>
            </a:pPr>
            <a:r>
              <a:rPr lang="uk-UA" sz="5100" b="1" i="0" dirty="0">
                <a:solidFill>
                  <a:schemeClr val="accent2"/>
                </a:solidFill>
                <a:effectLst/>
                <a:latin typeface="Open Sans" panose="020B0606030504020204" pitchFamily="34" charset="0"/>
              </a:rPr>
              <a:t>простота в догляді.</a:t>
            </a:r>
          </a:p>
          <a:p>
            <a:endParaRPr lang="en-US" dirty="0"/>
          </a:p>
        </p:txBody>
      </p:sp>
    </p:spTree>
    <p:extLst>
      <p:ext uri="{BB962C8B-B14F-4D97-AF65-F5344CB8AC3E}">
        <p14:creationId xmlns:p14="http://schemas.microsoft.com/office/powerpoint/2010/main" val="2917661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846F3A-46B3-A27E-047A-8DA091BB17BC}"/>
              </a:ext>
            </a:extLst>
          </p:cNvPr>
          <p:cNvSpPr>
            <a:spLocks noGrp="1"/>
          </p:cNvSpPr>
          <p:nvPr>
            <p:ph type="title"/>
          </p:nvPr>
        </p:nvSpPr>
        <p:spPr>
          <a:xfrm>
            <a:off x="677334" y="609600"/>
            <a:ext cx="8596668" cy="653143"/>
          </a:xfrm>
        </p:spPr>
        <p:txBody>
          <a:bodyPr>
            <a:normAutofit fontScale="90000"/>
          </a:bodyPr>
          <a:lstStyle/>
          <a:p>
            <a:pPr algn="ctr"/>
            <a:r>
              <a:rPr lang="ru-RU" sz="3100" b="0" i="0" dirty="0">
                <a:solidFill>
                  <a:schemeClr val="accent2"/>
                </a:solidFill>
                <a:effectLst/>
                <a:latin typeface="Poppins" panose="00000500000000000000" pitchFamily="2" charset="0"/>
              </a:rPr>
              <a:t>Як </a:t>
            </a:r>
            <a:r>
              <a:rPr lang="ru-RU" sz="3100" b="0" i="0" dirty="0" err="1">
                <a:solidFill>
                  <a:schemeClr val="accent2"/>
                </a:solidFill>
                <a:effectLst/>
                <a:latin typeface="Poppins" panose="00000500000000000000" pitchFamily="2" charset="0"/>
              </a:rPr>
              <a:t>наносити</a:t>
            </a:r>
            <a:r>
              <a:rPr lang="ru-RU" sz="3100" b="0" i="0" dirty="0">
                <a:solidFill>
                  <a:schemeClr val="accent2"/>
                </a:solidFill>
                <a:effectLst/>
                <a:latin typeface="Poppins" panose="00000500000000000000" pitchFamily="2" charset="0"/>
              </a:rPr>
              <a:t> </a:t>
            </a:r>
            <a:r>
              <a:rPr lang="ru-RU" sz="3100" b="0" i="0" dirty="0" err="1">
                <a:solidFill>
                  <a:schemeClr val="accent2"/>
                </a:solidFill>
                <a:effectLst/>
                <a:latin typeface="Poppins" panose="00000500000000000000" pitchFamily="2" charset="0"/>
              </a:rPr>
              <a:t>декоративну</a:t>
            </a:r>
            <a:r>
              <a:rPr lang="ru-RU" sz="3100" b="0" i="0" dirty="0">
                <a:solidFill>
                  <a:schemeClr val="accent2"/>
                </a:solidFill>
                <a:effectLst/>
                <a:latin typeface="Poppins" panose="00000500000000000000" pitchFamily="2" charset="0"/>
              </a:rPr>
              <a:t> штукатурку </a:t>
            </a:r>
            <a:r>
              <a:rPr lang="ru-RU" sz="3100" b="0" i="0" dirty="0" err="1">
                <a:solidFill>
                  <a:schemeClr val="accent2"/>
                </a:solidFill>
                <a:effectLst/>
                <a:latin typeface="Poppins" panose="00000500000000000000" pitchFamily="2" charset="0"/>
              </a:rPr>
              <a:t>Гротто</a:t>
            </a:r>
            <a:br>
              <a:rPr lang="ru-RU" b="1" i="0" dirty="0">
                <a:solidFill>
                  <a:srgbClr val="333333"/>
                </a:solidFill>
                <a:effectLst/>
                <a:latin typeface="Poppins" panose="00000500000000000000" pitchFamily="2" charset="0"/>
              </a:rPr>
            </a:br>
            <a:endParaRPr lang="en-US" dirty="0"/>
          </a:p>
        </p:txBody>
      </p:sp>
      <p:sp>
        <p:nvSpPr>
          <p:cNvPr id="3" name="Місце для вмісту 2">
            <a:extLst>
              <a:ext uri="{FF2B5EF4-FFF2-40B4-BE49-F238E27FC236}">
                <a16:creationId xmlns:a16="http://schemas.microsoft.com/office/drawing/2014/main" id="{A8808FE8-15B3-E659-8EBE-D8ADCE7B5D29}"/>
              </a:ext>
            </a:extLst>
          </p:cNvPr>
          <p:cNvSpPr>
            <a:spLocks noGrp="1"/>
          </p:cNvSpPr>
          <p:nvPr>
            <p:ph idx="1"/>
          </p:nvPr>
        </p:nvSpPr>
        <p:spPr>
          <a:xfrm>
            <a:off x="677334" y="1262743"/>
            <a:ext cx="8596668" cy="4778619"/>
          </a:xfrm>
        </p:spPr>
        <p:txBody>
          <a:bodyPr>
            <a:normAutofit fontScale="40000" lnSpcReduction="20000"/>
          </a:bodyPr>
          <a:lstStyle/>
          <a:p>
            <a:pPr algn="l" fontAlgn="base">
              <a:lnSpc>
                <a:spcPts val="1950"/>
              </a:lnSpc>
              <a:buFont typeface="Arial" panose="020B0604020202020204" pitchFamily="34" charset="0"/>
              <a:buChar char="•"/>
            </a:pPr>
            <a:r>
              <a:rPr lang="ru-RU" sz="2900" b="0" i="0" dirty="0" err="1">
                <a:solidFill>
                  <a:srgbClr val="666666"/>
                </a:solidFill>
                <a:effectLst/>
                <a:latin typeface="Open Sans" panose="020B0606030504020204" pitchFamily="34" charset="0"/>
              </a:rPr>
              <a:t>Поверхня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необхідно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ретельно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очистити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від</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старих</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настінних</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покриттів</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Якщо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потрібно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її</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потрібно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вирівняти</a:t>
            </a:r>
            <a:r>
              <a:rPr lang="ru-RU" sz="2900" b="0" i="0" dirty="0">
                <a:solidFill>
                  <a:srgbClr val="666666"/>
                </a:solidFill>
                <a:effectLst/>
                <a:latin typeface="Open Sans" panose="020B0606030504020204" pitchFamily="34" charset="0"/>
              </a:rPr>
              <a:t>.</a:t>
            </a:r>
          </a:p>
          <a:p>
            <a:pPr algn="l" fontAlgn="base">
              <a:lnSpc>
                <a:spcPts val="1950"/>
              </a:lnSpc>
              <a:buFont typeface="Arial" panose="020B0604020202020204" pitchFamily="34" charset="0"/>
              <a:buChar char="•"/>
            </a:pPr>
            <a:r>
              <a:rPr lang="ru-RU" sz="2900" b="0" i="0" dirty="0" err="1">
                <a:solidFill>
                  <a:srgbClr val="666666"/>
                </a:solidFill>
                <a:effectLst/>
                <a:latin typeface="Open Sans" panose="020B0606030504020204" pitchFamily="34" charset="0"/>
              </a:rPr>
              <a:t>Наступний</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обов’язковий</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етап-грунтівка</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Це</a:t>
            </a:r>
            <a:r>
              <a:rPr lang="ru-RU" sz="2900" b="0" i="0" dirty="0">
                <a:solidFill>
                  <a:srgbClr val="666666"/>
                </a:solidFill>
                <a:effectLst/>
                <a:latin typeface="Open Sans" panose="020B0606030504020204" pitchFamily="34" charset="0"/>
              </a:rPr>
              <a:t> не </a:t>
            </a:r>
            <a:r>
              <a:rPr lang="ru-RU" sz="2900" b="0" i="0" dirty="0" err="1">
                <a:solidFill>
                  <a:srgbClr val="666666"/>
                </a:solidFill>
                <a:effectLst/>
                <a:latin typeface="Open Sans" panose="020B0606030504020204" pitchFamily="34" charset="0"/>
              </a:rPr>
              <a:t>тільки</a:t>
            </a:r>
            <a:r>
              <a:rPr lang="ru-RU" sz="2900" b="0" i="0" dirty="0">
                <a:solidFill>
                  <a:srgbClr val="666666"/>
                </a:solidFill>
                <a:effectLst/>
                <a:latin typeface="Open Sans" panose="020B0606030504020204" pitchFamily="34" charset="0"/>
              </a:rPr>
              <a:t> хороша </a:t>
            </a:r>
            <a:r>
              <a:rPr lang="ru-RU" sz="2900" b="0" i="0" dirty="0" err="1">
                <a:solidFill>
                  <a:srgbClr val="666666"/>
                </a:solidFill>
                <a:effectLst/>
                <a:latin typeface="Open Sans" panose="020B0606030504020204" pitchFamily="34" charset="0"/>
              </a:rPr>
              <a:t>адгезія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матеріалу</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зі</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стінами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але</a:t>
            </a:r>
            <a:r>
              <a:rPr lang="ru-RU" sz="2900" b="0" i="0" dirty="0">
                <a:solidFill>
                  <a:srgbClr val="666666"/>
                </a:solidFill>
                <a:effectLst/>
                <a:latin typeface="Open Sans" panose="020B0606030504020204" pitchFamily="34" charset="0"/>
              </a:rPr>
              <a:t> і </a:t>
            </a:r>
            <a:r>
              <a:rPr lang="ru-RU" sz="2900" b="0" i="0" dirty="0" err="1">
                <a:solidFill>
                  <a:srgbClr val="666666"/>
                </a:solidFill>
                <a:effectLst/>
                <a:latin typeface="Open Sans" panose="020B0606030504020204" pitchFamily="34" charset="0"/>
              </a:rPr>
              <a:t>знепилювання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поверхонь</a:t>
            </a:r>
            <a:r>
              <a:rPr lang="ru-RU" sz="2900" b="0" i="0" dirty="0">
                <a:solidFill>
                  <a:srgbClr val="666666"/>
                </a:solidFill>
                <a:effectLst/>
                <a:latin typeface="Open Sans" panose="020B0606030504020204" pitchFamily="34" charset="0"/>
              </a:rPr>
              <a:t>.</a:t>
            </a:r>
          </a:p>
          <a:p>
            <a:pPr algn="l" fontAlgn="base">
              <a:lnSpc>
                <a:spcPts val="1950"/>
              </a:lnSpc>
              <a:buFont typeface="Arial" panose="020B0604020202020204" pitchFamily="34" charset="0"/>
              <a:buChar char="•"/>
            </a:pPr>
            <a:r>
              <a:rPr lang="ru-RU" sz="2900" b="0" i="0" dirty="0" err="1">
                <a:solidFill>
                  <a:srgbClr val="666666"/>
                </a:solidFill>
                <a:effectLst/>
                <a:latin typeface="Open Sans" panose="020B0606030504020204" pitchFamily="34" charset="0"/>
              </a:rPr>
              <a:t>Спочатку</a:t>
            </a:r>
            <a:r>
              <a:rPr lang="ru-RU" sz="2900" b="0" i="0" dirty="0">
                <a:solidFill>
                  <a:srgbClr val="666666"/>
                </a:solidFill>
                <a:effectLst/>
                <a:latin typeface="Open Sans" panose="020B0606030504020204" pitchFamily="34" charset="0"/>
              </a:rPr>
              <a:t> наноситься </a:t>
            </a:r>
            <a:r>
              <a:rPr lang="ru-RU" sz="2900" b="0" i="0" dirty="0" err="1">
                <a:solidFill>
                  <a:srgbClr val="666666"/>
                </a:solidFill>
                <a:effectLst/>
                <a:latin typeface="Open Sans" panose="020B0606030504020204" pitchFamily="34" charset="0"/>
              </a:rPr>
              <a:t>кварцовий</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пісок</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Робити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це</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можна</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щіткою</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або</a:t>
            </a:r>
            <a:r>
              <a:rPr lang="ru-RU" sz="2900" b="0" i="0" dirty="0">
                <a:solidFill>
                  <a:srgbClr val="666666"/>
                </a:solidFill>
                <a:effectLst/>
                <a:latin typeface="Open Sans" panose="020B0606030504020204" pitchFamily="34" charset="0"/>
              </a:rPr>
              <a:t> валиком.</a:t>
            </a:r>
          </a:p>
          <a:p>
            <a:pPr algn="l" fontAlgn="base">
              <a:lnSpc>
                <a:spcPts val="1950"/>
              </a:lnSpc>
              <a:buFont typeface="Arial" panose="020B0604020202020204" pitchFamily="34" charset="0"/>
              <a:buChar char="•"/>
            </a:pPr>
            <a:r>
              <a:rPr lang="ru-RU" sz="2900" b="0" i="0" dirty="0" err="1">
                <a:solidFill>
                  <a:srgbClr val="666666"/>
                </a:solidFill>
                <a:effectLst/>
                <a:latin typeface="Open Sans" panose="020B0606030504020204" pitchFamily="34" charset="0"/>
              </a:rPr>
              <a:t>Після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висихання</a:t>
            </a:r>
            <a:r>
              <a:rPr lang="ru-RU" sz="2900" b="0" i="0" dirty="0">
                <a:solidFill>
                  <a:srgbClr val="666666"/>
                </a:solidFill>
                <a:effectLst/>
                <a:latin typeface="Open Sans" panose="020B0606030504020204" pitchFamily="34" charset="0"/>
              </a:rPr>
              <a:t> (3-4 </a:t>
            </a:r>
            <a:r>
              <a:rPr lang="ru-RU" sz="2900" b="0" i="0" dirty="0" err="1">
                <a:solidFill>
                  <a:srgbClr val="666666"/>
                </a:solidFill>
                <a:effectLst/>
                <a:latin typeface="Open Sans" panose="020B0606030504020204" pitchFamily="34" charset="0"/>
              </a:rPr>
              <a:t>години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можна</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приступати</a:t>
            </a:r>
            <a:r>
              <a:rPr lang="ru-RU" sz="2900" b="0" i="0" dirty="0">
                <a:solidFill>
                  <a:srgbClr val="666666"/>
                </a:solidFill>
                <a:effectLst/>
                <a:latin typeface="Open Sans" panose="020B0606030504020204" pitchFamily="34" charset="0"/>
              </a:rPr>
              <a:t> до </a:t>
            </a:r>
            <a:r>
              <a:rPr lang="ru-RU" sz="2900" b="0" i="0" dirty="0" err="1">
                <a:solidFill>
                  <a:srgbClr val="666666"/>
                </a:solidFill>
                <a:effectLst/>
                <a:latin typeface="Open Sans" panose="020B0606030504020204" pitchFamily="34" charset="0"/>
              </a:rPr>
              <a:t>безпосереднього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нанесення</a:t>
            </a:r>
            <a:r>
              <a:rPr lang="ru-RU" sz="2900" b="0" i="0" dirty="0">
                <a:solidFill>
                  <a:srgbClr val="666666"/>
                </a:solidFill>
                <a:effectLst/>
                <a:latin typeface="Open Sans" panose="020B0606030504020204" pitchFamily="34" charset="0"/>
              </a:rPr>
              <a:t> штукатурки. Перший шар наноситься </a:t>
            </a:r>
            <a:r>
              <a:rPr lang="ru-RU" sz="2900" b="0" i="0" dirty="0" err="1">
                <a:solidFill>
                  <a:srgbClr val="666666"/>
                </a:solidFill>
                <a:effectLst/>
                <a:latin typeface="Open Sans" panose="020B0606030504020204" pitchFamily="34" charset="0"/>
              </a:rPr>
              <a:t>спливну</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рівним</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однорідним</a:t>
            </a:r>
            <a:r>
              <a:rPr lang="ru-RU" sz="2900" b="0" i="0" dirty="0">
                <a:solidFill>
                  <a:srgbClr val="666666"/>
                </a:solidFill>
                <a:effectLst/>
                <a:latin typeface="Open Sans" panose="020B0606030504020204" pitchFamily="34" charset="0"/>
              </a:rPr>
              <a:t> шаром. Час </a:t>
            </a:r>
            <a:r>
              <a:rPr lang="ru-RU" sz="2900" b="0" i="0" dirty="0" err="1">
                <a:solidFill>
                  <a:srgbClr val="666666"/>
                </a:solidFill>
                <a:effectLst/>
                <a:latin typeface="Open Sans" panose="020B0606030504020204" pitchFamily="34" charset="0"/>
              </a:rPr>
              <a:t>висихання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першого</a:t>
            </a:r>
            <a:r>
              <a:rPr lang="ru-RU" sz="2900" b="0" i="0" dirty="0">
                <a:solidFill>
                  <a:srgbClr val="666666"/>
                </a:solidFill>
                <a:effectLst/>
                <a:latin typeface="Open Sans" panose="020B0606030504020204" pitchFamily="34" charset="0"/>
              </a:rPr>
              <a:t> шару доходить до 12 год.</a:t>
            </a:r>
          </a:p>
          <a:p>
            <a:pPr algn="l" fontAlgn="base">
              <a:lnSpc>
                <a:spcPts val="1950"/>
              </a:lnSpc>
              <a:buFont typeface="Arial" panose="020B0604020202020204" pitchFamily="34" charset="0"/>
              <a:buChar char="•"/>
            </a:pPr>
            <a:r>
              <a:rPr lang="ru-RU" sz="2900" b="0" i="0" dirty="0" err="1">
                <a:solidFill>
                  <a:srgbClr val="666666"/>
                </a:solidFill>
                <a:effectLst/>
                <a:latin typeface="Open Sans" panose="020B0606030504020204" pitchFamily="34" charset="0"/>
              </a:rPr>
              <a:t>Після</a:t>
            </a:r>
            <a:r>
              <a:rPr lang="ru-RU" sz="2900" b="0" i="0" dirty="0">
                <a:solidFill>
                  <a:srgbClr val="666666"/>
                </a:solidFill>
                <a:effectLst/>
                <a:latin typeface="Open Sans" panose="020B0606030504020204" pitchFamily="34" charset="0"/>
              </a:rPr>
              <a:t> того як перший шар </a:t>
            </a:r>
            <a:r>
              <a:rPr lang="ru-RU" sz="2900" b="0" i="0" dirty="0" err="1">
                <a:solidFill>
                  <a:srgbClr val="666666"/>
                </a:solidFill>
                <a:effectLst/>
                <a:latin typeface="Open Sans" panose="020B0606030504020204" pitchFamily="34" charset="0"/>
              </a:rPr>
              <a:t>висох</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можна</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наносити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другий</a:t>
            </a:r>
            <a:r>
              <a:rPr lang="ru-RU" sz="2900" b="0" i="0" dirty="0">
                <a:solidFill>
                  <a:srgbClr val="666666"/>
                </a:solidFill>
                <a:effectLst/>
                <a:latin typeface="Open Sans" panose="020B0606030504020204" pitchFamily="34" charset="0"/>
              </a:rPr>
              <a:t> шар. </a:t>
            </a:r>
            <a:r>
              <a:rPr lang="ru-RU" sz="2900" b="0" i="0" dirty="0" err="1">
                <a:solidFill>
                  <a:srgbClr val="666666"/>
                </a:solidFill>
                <a:effectLst/>
                <a:latin typeface="Open Sans" panose="020B0606030504020204" pitchFamily="34" charset="0"/>
              </a:rPr>
              <a:t>Він</a:t>
            </a:r>
            <a:r>
              <a:rPr lang="ru-RU" sz="2900" b="0" i="0" dirty="0">
                <a:solidFill>
                  <a:srgbClr val="666666"/>
                </a:solidFill>
                <a:effectLst/>
                <a:latin typeface="Open Sans" panose="020B0606030504020204" pitchFamily="34" charset="0"/>
              </a:rPr>
              <a:t> наноситься не </a:t>
            </a:r>
            <a:r>
              <a:rPr lang="ru-RU" sz="2900" b="0" i="0" dirty="0" err="1">
                <a:solidFill>
                  <a:srgbClr val="666666"/>
                </a:solidFill>
                <a:effectLst/>
                <a:latin typeface="Open Sans" panose="020B0606030504020204" pitchFamily="34" charset="0"/>
              </a:rPr>
              <a:t>спливну</a:t>
            </a:r>
            <a:r>
              <a:rPr lang="ru-RU" sz="2900" b="0" i="0" dirty="0">
                <a:solidFill>
                  <a:srgbClr val="666666"/>
                </a:solidFill>
                <a:effectLst/>
                <a:latin typeface="Open Sans" panose="020B0606030504020204" pitchFamily="34" charset="0"/>
              </a:rPr>
              <a:t>, а </a:t>
            </a:r>
            <a:r>
              <a:rPr lang="ru-RU" sz="2900" b="0" i="0" dirty="0" err="1">
                <a:solidFill>
                  <a:srgbClr val="666666"/>
                </a:solidFill>
                <a:effectLst/>
                <a:latin typeface="Open Sans" panose="020B0606030504020204" pitchFamily="34" charset="0"/>
              </a:rPr>
              <a:t>острівцями</a:t>
            </a:r>
            <a:r>
              <a:rPr lang="ru-RU" sz="2900" b="0" i="0" dirty="0">
                <a:solidFill>
                  <a:srgbClr val="666666"/>
                </a:solidFill>
                <a:effectLst/>
                <a:latin typeface="Open Sans" panose="020B0606030504020204" pitchFamily="34" charset="0"/>
              </a:rPr>
              <a:t>. При </a:t>
            </a:r>
            <a:r>
              <a:rPr lang="ru-RU" sz="2900" b="0" i="0" dirty="0" err="1">
                <a:solidFill>
                  <a:srgbClr val="666666"/>
                </a:solidFill>
                <a:effectLst/>
                <a:latin typeface="Open Sans" panose="020B0606030504020204" pitchFamily="34" charset="0"/>
              </a:rPr>
              <a:t>цьому</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розчин</a:t>
            </a:r>
            <a:r>
              <a:rPr lang="ru-RU" sz="2900" b="0" i="0" dirty="0">
                <a:solidFill>
                  <a:srgbClr val="666666"/>
                </a:solidFill>
                <a:effectLst/>
                <a:latin typeface="Open Sans" panose="020B0606030504020204" pitchFamily="34" charset="0"/>
              </a:rPr>
              <a:t> на шпатель </a:t>
            </a:r>
            <a:r>
              <a:rPr lang="ru-RU" sz="2900" b="0" i="0" dirty="0" err="1">
                <a:solidFill>
                  <a:srgbClr val="666666"/>
                </a:solidFill>
                <a:effectLst/>
                <a:latin typeface="Open Sans" panose="020B0606030504020204" pitchFamily="34" charset="0"/>
              </a:rPr>
              <a:t>накладається</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теж</a:t>
            </a:r>
            <a:r>
              <a:rPr lang="ru-RU" sz="2900" b="0" i="0" dirty="0">
                <a:solidFill>
                  <a:srgbClr val="666666"/>
                </a:solidFill>
                <a:effectLst/>
                <a:latin typeface="Open Sans" panose="020B0606030504020204" pitchFamily="34" charset="0"/>
              </a:rPr>
              <a:t> не </a:t>
            </a:r>
            <a:r>
              <a:rPr lang="ru-RU" sz="2900" b="0" i="0" dirty="0" err="1">
                <a:solidFill>
                  <a:srgbClr val="666666"/>
                </a:solidFill>
                <a:effectLst/>
                <a:latin typeface="Open Sans" panose="020B0606030504020204" pitchFamily="34" charset="0"/>
              </a:rPr>
              <a:t>суцільним</a:t>
            </a:r>
            <a:r>
              <a:rPr lang="ru-RU" sz="2900" b="0" i="0" dirty="0">
                <a:solidFill>
                  <a:srgbClr val="666666"/>
                </a:solidFill>
                <a:effectLst/>
                <a:latin typeface="Open Sans" panose="020B0606030504020204" pitchFamily="34" charset="0"/>
              </a:rPr>
              <a:t> шаром, а </a:t>
            </a:r>
            <a:r>
              <a:rPr lang="ru-RU" sz="2900" b="0" i="0" dirty="0" err="1">
                <a:solidFill>
                  <a:srgbClr val="666666"/>
                </a:solidFill>
                <a:effectLst/>
                <a:latin typeface="Open Sans" panose="020B0606030504020204" pitchFamily="34" charset="0"/>
              </a:rPr>
              <a:t>гірками</a:t>
            </a:r>
            <a:r>
              <a:rPr lang="ru-RU" sz="2900" b="0" i="0" dirty="0">
                <a:solidFill>
                  <a:srgbClr val="666666"/>
                </a:solidFill>
                <a:effectLst/>
                <a:latin typeface="Open Sans" panose="020B0606030504020204" pitchFamily="34" charset="0"/>
              </a:rPr>
              <a:t>. Для </a:t>
            </a:r>
            <a:r>
              <a:rPr lang="ru-RU" sz="2900" b="0" i="0" dirty="0" err="1">
                <a:solidFill>
                  <a:srgbClr val="666666"/>
                </a:solidFill>
                <a:effectLst/>
                <a:latin typeface="Open Sans" panose="020B0606030504020204" pitchFamily="34" charset="0"/>
              </a:rPr>
              <a:t>цього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краще</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відкладати</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суміш</a:t>
            </a:r>
            <a:r>
              <a:rPr lang="ru-RU" sz="2900" b="0" i="0" dirty="0">
                <a:solidFill>
                  <a:srgbClr val="666666"/>
                </a:solidFill>
                <a:effectLst/>
                <a:latin typeface="Open Sans" panose="020B0606030504020204" pitchFamily="34" charset="0"/>
              </a:rPr>
              <a:t> невеликими </a:t>
            </a:r>
            <a:r>
              <a:rPr lang="ru-RU" sz="2900" b="0" i="0" dirty="0" err="1">
                <a:solidFill>
                  <a:srgbClr val="666666"/>
                </a:solidFill>
                <a:effectLst/>
                <a:latin typeface="Open Sans" panose="020B0606030504020204" pitchFamily="34" charset="0"/>
              </a:rPr>
              <a:t>частинами</a:t>
            </a:r>
            <a:r>
              <a:rPr lang="ru-RU" sz="2900" b="0" i="0" dirty="0">
                <a:solidFill>
                  <a:srgbClr val="666666"/>
                </a:solidFill>
                <a:effectLst/>
                <a:latin typeface="Open Sans" panose="020B0606030504020204" pitchFamily="34" charset="0"/>
              </a:rPr>
              <a:t> на будь-яку </a:t>
            </a:r>
            <a:r>
              <a:rPr lang="ru-RU" sz="2900" b="0" i="0" dirty="0" err="1">
                <a:solidFill>
                  <a:srgbClr val="666666"/>
                </a:solidFill>
                <a:effectLst/>
                <a:latin typeface="Open Sans" panose="020B0606030504020204" pitchFamily="34" charset="0"/>
              </a:rPr>
              <a:t>рівну</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поверхню</a:t>
            </a:r>
            <a:r>
              <a:rPr lang="ru-RU" sz="2900" b="0" i="0" dirty="0">
                <a:solidFill>
                  <a:srgbClr val="666666"/>
                </a:solidFill>
                <a:effectLst/>
                <a:latin typeface="Open Sans" panose="020B0606030504020204" pitchFamily="34" charset="0"/>
              </a:rPr>
              <a:t> і з </a:t>
            </a:r>
            <a:r>
              <a:rPr lang="ru-RU" sz="2900" b="0" i="0" dirty="0" err="1">
                <a:solidFill>
                  <a:srgbClr val="666666"/>
                </a:solidFill>
                <a:effectLst/>
                <a:latin typeface="Open Sans" panose="020B0606030504020204" pitchFamily="34" charset="0"/>
              </a:rPr>
              <a:t>неї</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вже</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набирати</a:t>
            </a:r>
            <a:r>
              <a:rPr lang="ru-RU" sz="2900" b="0" i="0" dirty="0">
                <a:solidFill>
                  <a:srgbClr val="666666"/>
                </a:solidFill>
                <a:effectLst/>
                <a:latin typeface="Open Sans" panose="020B0606030504020204" pitchFamily="34" charset="0"/>
              </a:rPr>
              <a:t> на шпатель. На </a:t>
            </a:r>
            <a:r>
              <a:rPr lang="ru-RU" sz="2900" b="0" i="0" dirty="0" err="1">
                <a:solidFill>
                  <a:srgbClr val="666666"/>
                </a:solidFill>
                <a:effectLst/>
                <a:latin typeface="Open Sans" panose="020B0606030504020204" pitchFamily="34" charset="0"/>
              </a:rPr>
              <a:t>цьому</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етапі</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використовується</a:t>
            </a:r>
            <a:r>
              <a:rPr lang="ru-RU" sz="2900" b="0" i="0" dirty="0">
                <a:solidFill>
                  <a:srgbClr val="666666"/>
                </a:solidFill>
                <a:effectLst/>
                <a:latin typeface="Open Sans" panose="020B0606030504020204" pitchFamily="34" charset="0"/>
              </a:rPr>
              <a:t> шпатель з </a:t>
            </a:r>
            <a:r>
              <a:rPr lang="ru-RU" sz="2900" b="0" i="0" dirty="0" err="1">
                <a:solidFill>
                  <a:srgbClr val="666666"/>
                </a:solidFill>
                <a:effectLst/>
                <a:latin typeface="Open Sans" panose="020B0606030504020204" pitchFamily="34" charset="0"/>
              </a:rPr>
              <a:t>ідеально</a:t>
            </a:r>
            <a:r>
              <a:rPr lang="ru-RU" sz="2900" b="0" i="0" dirty="0">
                <a:solidFill>
                  <a:srgbClr val="666666"/>
                </a:solidFill>
                <a:effectLst/>
                <a:latin typeface="Open Sans" panose="020B0606030504020204" pitchFamily="34" charset="0"/>
              </a:rPr>
              <a:t> гладкою </a:t>
            </a:r>
            <a:r>
              <a:rPr lang="ru-RU" sz="2900" b="0" i="0" dirty="0" err="1">
                <a:solidFill>
                  <a:srgbClr val="666666"/>
                </a:solidFill>
                <a:effectLst/>
                <a:latin typeface="Open Sans" panose="020B0606030504020204" pitchFamily="34" charset="0"/>
              </a:rPr>
              <a:t>металевою</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поверхнею</a:t>
            </a:r>
            <a:r>
              <a:rPr lang="ru-RU" sz="2900" b="0" i="0" dirty="0">
                <a:solidFill>
                  <a:srgbClr val="666666"/>
                </a:solidFill>
                <a:effectLst/>
                <a:latin typeface="Open Sans" panose="020B0606030504020204" pitchFamily="34" charset="0"/>
              </a:rPr>
              <a:t> з </a:t>
            </a:r>
            <a:r>
              <a:rPr lang="ru-RU" sz="2900" b="0" i="0" dirty="0" err="1">
                <a:solidFill>
                  <a:srgbClr val="666666"/>
                </a:solidFill>
                <a:effectLst/>
                <a:latin typeface="Open Sans" panose="020B0606030504020204" pitchFamily="34" charset="0"/>
              </a:rPr>
              <a:t>нержавіючої</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сталі</a:t>
            </a:r>
            <a:r>
              <a:rPr lang="ru-RU" sz="2900" b="0" i="0" dirty="0">
                <a:solidFill>
                  <a:srgbClr val="666666"/>
                </a:solidFill>
                <a:effectLst/>
                <a:latin typeface="Open Sans" panose="020B0606030504020204" pitchFamily="34" charset="0"/>
              </a:rPr>
              <a:t> (в </a:t>
            </a:r>
            <a:r>
              <a:rPr lang="ru-RU" sz="2900" b="0" i="0" dirty="0" err="1">
                <a:solidFill>
                  <a:srgbClr val="666666"/>
                </a:solidFill>
                <a:effectLst/>
                <a:latin typeface="Open Sans" panose="020B0606030504020204" pitchFamily="34" charset="0"/>
              </a:rPr>
              <a:t>народі</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його</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називають</a:t>
            </a:r>
            <a:r>
              <a:rPr lang="ru-RU" sz="2900" b="0" i="0" dirty="0">
                <a:solidFill>
                  <a:srgbClr val="666666"/>
                </a:solidFill>
                <a:effectLst/>
                <a:latin typeface="Open Sans" panose="020B0606030504020204" pitchFamily="34" charset="0"/>
              </a:rPr>
              <a:t> «гладилка»).</a:t>
            </a:r>
          </a:p>
          <a:p>
            <a:pPr algn="l" fontAlgn="base">
              <a:lnSpc>
                <a:spcPts val="1950"/>
              </a:lnSpc>
              <a:buFont typeface="Arial" panose="020B0604020202020204" pitchFamily="34" charset="0"/>
              <a:buChar char="•"/>
            </a:pPr>
            <a:r>
              <a:rPr lang="ru-RU" sz="2900" b="0" i="0" dirty="0">
                <a:solidFill>
                  <a:srgbClr val="666666"/>
                </a:solidFill>
                <a:effectLst/>
                <a:latin typeface="Open Sans" panose="020B0606030504020204" pitchFamily="34" charset="0"/>
              </a:rPr>
              <a:t>Коли» </a:t>
            </a:r>
            <a:r>
              <a:rPr lang="ru-RU" sz="2900" b="0" i="0" dirty="0" err="1">
                <a:solidFill>
                  <a:srgbClr val="666666"/>
                </a:solidFill>
                <a:effectLst/>
                <a:latin typeface="Open Sans" panose="020B0606030504020204" pitchFamily="34" charset="0"/>
              </a:rPr>
              <a:t>острівці</a:t>
            </a:r>
            <a:r>
              <a:rPr lang="ru-RU" sz="2900" b="0" i="0" dirty="0">
                <a:solidFill>
                  <a:srgbClr val="666666"/>
                </a:solidFill>
                <a:effectLst/>
                <a:latin typeface="Open Sans" panose="020B0606030504020204" pitchFamily="34" charset="0"/>
              </a:rPr>
              <a:t> ” </a:t>
            </a:r>
            <a:r>
              <a:rPr lang="ru-RU" sz="2900" b="0" i="0" dirty="0" err="1">
                <a:solidFill>
                  <a:srgbClr val="666666"/>
                </a:solidFill>
                <a:effectLst/>
                <a:latin typeface="Open Sans" panose="020B0606030504020204" pitchFamily="34" charset="0"/>
              </a:rPr>
              <a:t>підсохнуть</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можна</a:t>
            </a:r>
            <a:r>
              <a:rPr lang="ru-RU" sz="2900" b="0" i="0" dirty="0">
                <a:solidFill>
                  <a:srgbClr val="666666"/>
                </a:solidFill>
                <a:effectLst/>
                <a:latin typeface="Open Sans" panose="020B0606030504020204" pitchFamily="34" charset="0"/>
              </a:rPr>
              <a:t> </a:t>
            </a:r>
            <a:r>
              <a:rPr lang="ru-RU" sz="2900" b="0" i="0" dirty="0" err="1">
                <a:solidFill>
                  <a:srgbClr val="666666"/>
                </a:solidFill>
                <a:effectLst/>
                <a:latin typeface="Open Sans" panose="020B0606030504020204" pitchFamily="34" charset="0"/>
              </a:rPr>
              <a:t>приступати</a:t>
            </a:r>
            <a:r>
              <a:rPr lang="ru-RU" sz="2900" b="0" i="0" dirty="0">
                <a:solidFill>
                  <a:srgbClr val="666666"/>
                </a:solidFill>
                <a:effectLst/>
                <a:latin typeface="Open Sans" panose="020B0606030504020204" pitchFamily="34" charset="0"/>
              </a:rPr>
              <a:t> до </a:t>
            </a:r>
            <a:r>
              <a:rPr lang="ru-RU" sz="2900" b="0" i="0" dirty="0" err="1">
                <a:solidFill>
                  <a:srgbClr val="666666"/>
                </a:solidFill>
                <a:effectLst/>
                <a:latin typeface="Open Sans" panose="020B0606030504020204" pitchFamily="34" charset="0"/>
              </a:rPr>
              <a:t>розгладження</a:t>
            </a:r>
            <a:r>
              <a:rPr lang="ru-RU" sz="2900" b="0" i="0" dirty="0">
                <a:solidFill>
                  <a:srgbClr val="666666"/>
                </a:solidFill>
                <a:effectLst/>
                <a:latin typeface="Open Sans" panose="020B0606030504020204" pitchFamily="34" charset="0"/>
              </a:rPr>
              <a:t>. </a:t>
            </a:r>
            <a:r>
              <a:rPr lang="ru-RU" b="0" i="0" dirty="0" err="1">
                <a:solidFill>
                  <a:srgbClr val="666666"/>
                </a:solidFill>
                <a:effectLst/>
                <a:latin typeface="Open Sans" panose="020B0606030504020204" pitchFamily="34" charset="0"/>
              </a:rPr>
              <a:t>Роблять</a:t>
            </a:r>
            <a:r>
              <a:rPr lang="ru-RU" b="0" i="0" dirty="0">
                <a:solidFill>
                  <a:srgbClr val="666666"/>
                </a:solidFill>
                <a:effectLst/>
                <a:latin typeface="Open Sans" panose="020B0606030504020204" pitchFamily="34" charset="0"/>
              </a:rPr>
              <a:t> </a:t>
            </a:r>
            <a:r>
              <a:rPr lang="ru-RU" b="0" i="0" dirty="0" err="1">
                <a:solidFill>
                  <a:srgbClr val="666666"/>
                </a:solidFill>
                <a:effectLst/>
                <a:latin typeface="Open Sans" panose="020B0606030504020204" pitchFamily="34" charset="0"/>
              </a:rPr>
              <a:t>це</a:t>
            </a:r>
            <a:r>
              <a:rPr lang="ru-RU" b="0" i="0" dirty="0">
                <a:solidFill>
                  <a:srgbClr val="666666"/>
                </a:solidFill>
                <a:effectLst/>
                <a:latin typeface="Open Sans" panose="020B0606030504020204" pitchFamily="34" charset="0"/>
              </a:rPr>
              <a:t> не за один і </a:t>
            </a:r>
            <a:r>
              <a:rPr lang="ru-RU" b="0" i="0" dirty="0" err="1">
                <a:solidFill>
                  <a:srgbClr val="666666"/>
                </a:solidFill>
                <a:effectLst/>
                <a:latin typeface="Open Sans" panose="020B0606030504020204" pitchFamily="34" charset="0"/>
              </a:rPr>
              <a:t>навіть</a:t>
            </a:r>
            <a:r>
              <a:rPr lang="ru-RU" b="0" i="0" dirty="0">
                <a:solidFill>
                  <a:srgbClr val="666666"/>
                </a:solidFill>
                <a:effectLst/>
                <a:latin typeface="Open Sans" panose="020B0606030504020204" pitchFamily="34" charset="0"/>
              </a:rPr>
              <a:t> не за два </a:t>
            </a:r>
            <a:r>
              <a:rPr lang="ru-RU" b="0" i="0" dirty="0" err="1">
                <a:solidFill>
                  <a:srgbClr val="666666"/>
                </a:solidFill>
                <a:effectLst/>
                <a:latin typeface="Open Sans" panose="020B0606030504020204" pitchFamily="34" charset="0"/>
              </a:rPr>
              <a:t>підходи</a:t>
            </a:r>
            <a:r>
              <a:rPr lang="ru-RU" b="0" i="0" dirty="0">
                <a:solidFill>
                  <a:srgbClr val="666666"/>
                </a:solidFill>
                <a:effectLst/>
                <a:latin typeface="Open Sans" panose="020B0606030504020204" pitchFamily="34" charset="0"/>
              </a:rPr>
              <a:t>, </a:t>
            </a:r>
            <a:r>
              <a:rPr lang="ru-RU" b="0" i="0" dirty="0" err="1">
                <a:solidFill>
                  <a:srgbClr val="666666"/>
                </a:solidFill>
                <a:effectLst/>
                <a:latin typeface="Open Sans" panose="020B0606030504020204" pitchFamily="34" charset="0"/>
              </a:rPr>
              <a:t>кожен</a:t>
            </a:r>
            <a:r>
              <a:rPr lang="ru-RU" b="0" i="0" dirty="0">
                <a:solidFill>
                  <a:srgbClr val="666666"/>
                </a:solidFill>
                <a:effectLst/>
                <a:latin typeface="Open Sans" panose="020B0606030504020204" pitchFamily="34" charset="0"/>
              </a:rPr>
              <a:t> раз </a:t>
            </a:r>
            <a:r>
              <a:rPr lang="ru-RU" b="0" i="0" dirty="0" err="1">
                <a:solidFill>
                  <a:srgbClr val="666666"/>
                </a:solidFill>
                <a:effectLst/>
                <a:latin typeface="Open Sans" panose="020B0606030504020204" pitchFamily="34" charset="0"/>
              </a:rPr>
              <a:t>посилюючи</a:t>
            </a:r>
            <a:r>
              <a:rPr lang="ru-RU" b="0" i="0" dirty="0">
                <a:solidFill>
                  <a:srgbClr val="666666"/>
                </a:solidFill>
                <a:effectLst/>
                <a:latin typeface="Open Sans" panose="020B0606030504020204" pitchFamily="34" charset="0"/>
              </a:rPr>
              <a:t> натиск на шпатель.</a:t>
            </a:r>
          </a:p>
          <a:p>
            <a:endParaRPr lang="en-US" dirty="0"/>
          </a:p>
        </p:txBody>
      </p:sp>
    </p:spTree>
    <p:extLst>
      <p:ext uri="{BB962C8B-B14F-4D97-AF65-F5344CB8AC3E}">
        <p14:creationId xmlns:p14="http://schemas.microsoft.com/office/powerpoint/2010/main" val="3396491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B97251-792D-A538-BDC9-68289FD2FCDA}"/>
              </a:ext>
            </a:extLst>
          </p:cNvPr>
          <p:cNvSpPr>
            <a:spLocks noGrp="1"/>
          </p:cNvSpPr>
          <p:nvPr>
            <p:ph type="title"/>
          </p:nvPr>
        </p:nvSpPr>
        <p:spPr>
          <a:xfrm>
            <a:off x="677334" y="609600"/>
            <a:ext cx="9674980" cy="402771"/>
          </a:xfrm>
        </p:spPr>
        <p:txBody>
          <a:bodyPr>
            <a:normAutofit fontScale="90000"/>
          </a:bodyPr>
          <a:lstStyle/>
          <a:p>
            <a:pPr fontAlgn="base"/>
            <a:r>
              <a:rPr lang="ru-RU" sz="3100" b="0" i="0" dirty="0">
                <a:solidFill>
                  <a:srgbClr val="666666"/>
                </a:solidFill>
                <a:effectLst/>
                <a:latin typeface="Open Sans" panose="020B0606030504020204" pitchFamily="34" charset="0"/>
              </a:rPr>
              <a:t>На </a:t>
            </a:r>
            <a:r>
              <a:rPr lang="ru-RU" sz="3100" b="0" i="0" dirty="0" err="1">
                <a:solidFill>
                  <a:srgbClr val="666666"/>
                </a:solidFill>
                <a:effectLst/>
                <a:latin typeface="Open Sans" panose="020B0606030504020204" pitchFamily="34" charset="0"/>
              </a:rPr>
              <a:t>цьому</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нанесення</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вважається</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завершеним</a:t>
            </a:r>
            <a:r>
              <a:rPr lang="ru-RU" sz="3100" b="0" i="0" dirty="0">
                <a:solidFill>
                  <a:srgbClr val="666666"/>
                </a:solidFill>
                <a:effectLst/>
                <a:latin typeface="Open Sans" panose="020B0606030504020204" pitchFamily="34" charset="0"/>
              </a:rPr>
              <a:t>. Але за </a:t>
            </a:r>
            <a:r>
              <a:rPr lang="ru-RU" sz="3100" b="0" i="0" dirty="0" err="1">
                <a:solidFill>
                  <a:srgbClr val="666666"/>
                </a:solidFill>
                <a:effectLst/>
                <a:latin typeface="Open Sans" panose="020B0606030504020204" pitchFamily="34" charset="0"/>
              </a:rPr>
              <a:t>бажанням</a:t>
            </a:r>
            <a:r>
              <a:rPr lang="ru-RU" sz="3100" b="0" i="0" dirty="0">
                <a:solidFill>
                  <a:srgbClr val="666666"/>
                </a:solidFill>
                <a:effectLst/>
                <a:latin typeface="Open Sans" panose="020B0606030504020204" pitchFamily="34" charset="0"/>
              </a:rPr>
              <a:t> на </a:t>
            </a:r>
            <a:r>
              <a:rPr lang="ru-RU" sz="3100" b="0" i="0" dirty="0" err="1">
                <a:solidFill>
                  <a:srgbClr val="666666"/>
                </a:solidFill>
                <a:effectLst/>
                <a:latin typeface="Open Sans" panose="020B0606030504020204" pitchFamily="34" charset="0"/>
              </a:rPr>
              <a:t>верхній</a:t>
            </a:r>
            <a:r>
              <a:rPr lang="ru-RU" sz="3100" b="0" i="0" dirty="0">
                <a:solidFill>
                  <a:srgbClr val="666666"/>
                </a:solidFill>
                <a:effectLst/>
                <a:latin typeface="Open Sans" panose="020B0606030504020204" pitchFamily="34" charset="0"/>
              </a:rPr>
              <a:t> шар </a:t>
            </a:r>
            <a:r>
              <a:rPr lang="ru-RU" sz="3100" b="0" i="0" dirty="0" err="1">
                <a:solidFill>
                  <a:srgbClr val="666666"/>
                </a:solidFill>
                <a:effectLst/>
                <a:latin typeface="Open Sans" panose="020B0606030504020204" pitchFamily="34" charset="0"/>
              </a:rPr>
              <a:t>можна</a:t>
            </a:r>
            <a:r>
              <a:rPr lang="ru-RU" sz="3100" b="0" i="0" dirty="0">
                <a:solidFill>
                  <a:srgbClr val="666666"/>
                </a:solidFill>
                <a:effectLst/>
                <a:latin typeface="Open Sans" panose="020B0606030504020204" pitchFamily="34" charset="0"/>
              </a:rPr>
              <a:t> нанести лак </a:t>
            </a:r>
            <a:r>
              <a:rPr lang="ru-RU" sz="3100" b="0" i="0" dirty="0" err="1">
                <a:solidFill>
                  <a:srgbClr val="666666"/>
                </a:solidFill>
                <a:effectLst/>
                <a:latin typeface="Open Sans" panose="020B0606030504020204" pitchFamily="34" charset="0"/>
              </a:rPr>
              <a:t>або</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віск</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щоб</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надати</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йому</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необхідні</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декоративні</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властивості</a:t>
            </a:r>
            <a:r>
              <a:rPr lang="ru-RU" sz="3100" b="0" i="0" dirty="0">
                <a:solidFill>
                  <a:srgbClr val="666666"/>
                </a:solidFill>
                <a:effectLst/>
                <a:latin typeface="Open Sans" panose="020B0606030504020204" pitchFamily="34" charset="0"/>
              </a:rPr>
              <a:t>.</a:t>
            </a:r>
            <a:br>
              <a:rPr lang="ru-RU" sz="3100" b="0" i="0" dirty="0">
                <a:solidFill>
                  <a:srgbClr val="666666"/>
                </a:solidFill>
                <a:effectLst/>
                <a:latin typeface="Open Sans" panose="020B0606030504020204" pitchFamily="34" charset="0"/>
              </a:rPr>
            </a:br>
            <a:r>
              <a:rPr lang="ru-RU" sz="3100" b="0" i="0" dirty="0">
                <a:solidFill>
                  <a:srgbClr val="666666"/>
                </a:solidFill>
                <a:effectLst/>
                <a:latin typeface="Open Sans" panose="020B0606030504020204" pitchFamily="34" charset="0"/>
              </a:rPr>
              <a:t>Ось так, крок за кроком, наноситься декоративна штукатурка </a:t>
            </a:r>
            <a:r>
              <a:rPr lang="ru-RU" sz="3100" b="0" i="0" dirty="0" err="1">
                <a:solidFill>
                  <a:srgbClr val="666666"/>
                </a:solidFill>
                <a:effectLst/>
                <a:latin typeface="Open Sans" panose="020B0606030504020204" pitchFamily="34" charset="0"/>
              </a:rPr>
              <a:t>гротто</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Якщо</a:t>
            </a:r>
            <a:r>
              <a:rPr lang="ru-RU" sz="3100" b="0" i="0" dirty="0">
                <a:solidFill>
                  <a:srgbClr val="666666"/>
                </a:solidFill>
                <a:effectLst/>
                <a:latin typeface="Open Sans" panose="020B0606030504020204" pitchFamily="34" charset="0"/>
              </a:rPr>
              <a:t> у вас </a:t>
            </a:r>
            <a:r>
              <a:rPr lang="ru-RU" sz="3100" b="0" i="0" dirty="0" err="1">
                <a:solidFill>
                  <a:srgbClr val="666666"/>
                </a:solidFill>
                <a:effectLst/>
                <a:latin typeface="Open Sans" panose="020B0606030504020204" pitchFamily="34" charset="0"/>
              </a:rPr>
              <a:t>немає</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досвіду</a:t>
            </a:r>
            <a:r>
              <a:rPr lang="ru-RU" sz="3100" b="0" i="0" dirty="0">
                <a:solidFill>
                  <a:srgbClr val="666666"/>
                </a:solidFill>
                <a:effectLst/>
                <a:latin typeface="Open Sans" panose="020B0606030504020204" pitchFamily="34" charset="0"/>
              </a:rPr>
              <a:t>, то </a:t>
            </a:r>
            <a:r>
              <a:rPr lang="ru-RU" sz="3100" b="0" i="0" dirty="0" err="1">
                <a:solidFill>
                  <a:srgbClr val="666666"/>
                </a:solidFill>
                <a:effectLst/>
                <a:latin typeface="Open Sans" panose="020B0606030504020204" pitchFamily="34" charset="0"/>
              </a:rPr>
              <a:t>краще</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цю</a:t>
            </a:r>
            <a:r>
              <a:rPr lang="ru-RU" sz="3100" b="0" i="0" dirty="0">
                <a:solidFill>
                  <a:srgbClr val="666666"/>
                </a:solidFill>
                <a:effectLst/>
                <a:latin typeface="Open Sans" panose="020B0606030504020204" pitchFamily="34" charset="0"/>
              </a:rPr>
              <a:t> справу </a:t>
            </a:r>
            <a:r>
              <a:rPr lang="ru-RU" sz="3100" b="0" i="0" dirty="0" err="1">
                <a:solidFill>
                  <a:srgbClr val="666666"/>
                </a:solidFill>
                <a:effectLst/>
                <a:latin typeface="Open Sans" panose="020B0606030504020204" pitchFamily="34" charset="0"/>
              </a:rPr>
              <a:t>довірити</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професіоналам</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Інакше</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можна</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розчаруватися</a:t>
            </a:r>
            <a:r>
              <a:rPr lang="ru-RU" sz="3100" b="0" i="0" dirty="0">
                <a:solidFill>
                  <a:srgbClr val="666666"/>
                </a:solidFill>
                <a:effectLst/>
                <a:latin typeface="Open Sans" panose="020B0606030504020204" pitchFamily="34" charset="0"/>
              </a:rPr>
              <a:t> результатом. </a:t>
            </a:r>
            <a:r>
              <a:rPr lang="ru-RU" sz="3100" b="0" i="0" dirty="0" err="1">
                <a:solidFill>
                  <a:srgbClr val="666666"/>
                </a:solidFill>
                <a:effectLst/>
                <a:latin typeface="Open Sans" panose="020B0606030504020204" pitchFamily="34" charset="0"/>
              </a:rPr>
              <a:t>Хоча</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насправді</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виглядає</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це</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покриття</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досить</a:t>
            </a:r>
            <a:r>
              <a:rPr lang="ru-RU" sz="3100" b="0" i="0" dirty="0">
                <a:solidFill>
                  <a:srgbClr val="666666"/>
                </a:solidFill>
                <a:effectLst/>
                <a:latin typeface="Open Sans" panose="020B0606030504020204" pitchFamily="34" charset="0"/>
              </a:rPr>
              <a:t> </a:t>
            </a:r>
            <a:r>
              <a:rPr lang="ru-RU" sz="3100" b="0" i="0" dirty="0" err="1">
                <a:solidFill>
                  <a:srgbClr val="666666"/>
                </a:solidFill>
                <a:effectLst/>
                <a:latin typeface="Open Sans" panose="020B0606030504020204" pitchFamily="34" charset="0"/>
              </a:rPr>
              <a:t>ефектно</a:t>
            </a:r>
            <a:r>
              <a:rPr lang="ru-RU" sz="3100" b="0" i="0" dirty="0">
                <a:solidFill>
                  <a:srgbClr val="666666"/>
                </a:solidFill>
                <a:effectLst/>
                <a:latin typeface="Open Sans" panose="020B0606030504020204" pitchFamily="34" charset="0"/>
              </a:rPr>
              <a:t>.</a:t>
            </a:r>
            <a:br>
              <a:rPr lang="ru-RU" b="0" i="0" dirty="0">
                <a:solidFill>
                  <a:srgbClr val="666666"/>
                </a:solidFill>
                <a:effectLst/>
                <a:latin typeface="Open Sans" panose="020B0606030504020204" pitchFamily="34" charset="0"/>
              </a:rPr>
            </a:br>
            <a:endParaRPr lang="en-US" dirty="0"/>
          </a:p>
        </p:txBody>
      </p:sp>
    </p:spTree>
    <p:extLst>
      <p:ext uri="{BB962C8B-B14F-4D97-AF65-F5344CB8AC3E}">
        <p14:creationId xmlns:p14="http://schemas.microsoft.com/office/powerpoint/2010/main" val="140365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0E076B-6A2F-FE79-75F9-209FFCA2CF18}"/>
              </a:ext>
            </a:extLst>
          </p:cNvPr>
          <p:cNvSpPr>
            <a:spLocks noGrp="1"/>
          </p:cNvSpPr>
          <p:nvPr>
            <p:ph type="title"/>
          </p:nvPr>
        </p:nvSpPr>
        <p:spPr/>
        <p:txBody>
          <a:bodyPr/>
          <a:lstStyle/>
          <a:p>
            <a:pPr algn="ctr"/>
            <a:r>
              <a:rPr lang="uk-UA" dirty="0"/>
              <a:t>Підготовка поверхні : </a:t>
            </a:r>
            <a:br>
              <a:rPr lang="uk-UA" dirty="0"/>
            </a:br>
            <a:r>
              <a:rPr lang="uk-UA" dirty="0" err="1"/>
              <a:t>Грунтування</a:t>
            </a:r>
            <a:r>
              <a:rPr lang="uk-UA" dirty="0"/>
              <a:t> ,шліфування</a:t>
            </a:r>
            <a:endParaRPr lang="en-US" dirty="0"/>
          </a:p>
        </p:txBody>
      </p:sp>
      <p:pic>
        <p:nvPicPr>
          <p:cNvPr id="5" name="Місце для вмісту 4">
            <a:extLst>
              <a:ext uri="{FF2B5EF4-FFF2-40B4-BE49-F238E27FC236}">
                <a16:creationId xmlns:a16="http://schemas.microsoft.com/office/drawing/2014/main" id="{70944066-0CD0-8198-B8AA-E965A37F995A}"/>
              </a:ext>
            </a:extLst>
          </p:cNvPr>
          <p:cNvPicPr>
            <a:picLocks noGrp="1" noChangeAspect="1"/>
          </p:cNvPicPr>
          <p:nvPr>
            <p:ph idx="1"/>
          </p:nvPr>
        </p:nvPicPr>
        <p:blipFill>
          <a:blip r:embed="rId2"/>
          <a:stretch>
            <a:fillRect/>
          </a:stretch>
        </p:blipFill>
        <p:spPr>
          <a:xfrm>
            <a:off x="237259" y="2358004"/>
            <a:ext cx="2911077" cy="3881437"/>
          </a:xfrm>
        </p:spPr>
      </p:pic>
      <p:pic>
        <p:nvPicPr>
          <p:cNvPr id="7" name="Рисунок 6">
            <a:extLst>
              <a:ext uri="{FF2B5EF4-FFF2-40B4-BE49-F238E27FC236}">
                <a16:creationId xmlns:a16="http://schemas.microsoft.com/office/drawing/2014/main" id="{7D14CFF8-1ED7-9A7E-6E3C-91848E60C9BD}"/>
              </a:ext>
            </a:extLst>
          </p:cNvPr>
          <p:cNvPicPr>
            <a:picLocks noChangeAspect="1"/>
          </p:cNvPicPr>
          <p:nvPr/>
        </p:nvPicPr>
        <p:blipFill>
          <a:blip r:embed="rId3"/>
          <a:stretch>
            <a:fillRect/>
          </a:stretch>
        </p:blipFill>
        <p:spPr>
          <a:xfrm>
            <a:off x="7822843" y="2081551"/>
            <a:ext cx="2713264" cy="3881436"/>
          </a:xfrm>
          <a:prstGeom prst="rect">
            <a:avLst/>
          </a:prstGeom>
        </p:spPr>
      </p:pic>
      <p:pic>
        <p:nvPicPr>
          <p:cNvPr id="2050" name="Picture 2">
            <a:extLst>
              <a:ext uri="{FF2B5EF4-FFF2-40B4-BE49-F238E27FC236}">
                <a16:creationId xmlns:a16="http://schemas.microsoft.com/office/drawing/2014/main" id="{A2D4E03A-23CC-9AEC-7474-5E5E875B0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587" y="2242455"/>
            <a:ext cx="3559629" cy="355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19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A27C8F-2703-7AA0-C7D2-91847A384AD9}"/>
              </a:ext>
            </a:extLst>
          </p:cNvPr>
          <p:cNvSpPr>
            <a:spLocks noGrp="1"/>
          </p:cNvSpPr>
          <p:nvPr>
            <p:ph type="title"/>
          </p:nvPr>
        </p:nvSpPr>
        <p:spPr/>
        <p:txBody>
          <a:bodyPr/>
          <a:lstStyle/>
          <a:p>
            <a:r>
              <a:rPr lang="uk-UA" dirty="0" err="1"/>
              <a:t>Ненесення</a:t>
            </a:r>
            <a:r>
              <a:rPr lang="uk-UA" dirty="0"/>
              <a:t> суміші ГРОТТО</a:t>
            </a:r>
            <a:endParaRPr lang="en-US" dirty="0"/>
          </a:p>
        </p:txBody>
      </p:sp>
      <p:pic>
        <p:nvPicPr>
          <p:cNvPr id="4098" name="Picture 2" descr="Grotto (гротто): спосіб нанесення декоративної штукатурки. Як самому  зробити «гротто»">
            <a:extLst>
              <a:ext uri="{FF2B5EF4-FFF2-40B4-BE49-F238E27FC236}">
                <a16:creationId xmlns:a16="http://schemas.microsoft.com/office/drawing/2014/main" id="{0A03B11D-461F-D930-AD8D-30A472831A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301" y="1670732"/>
            <a:ext cx="2868612" cy="28686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Декоративная штукатурка «гротто»">
            <a:extLst>
              <a:ext uri="{FF2B5EF4-FFF2-40B4-BE49-F238E27FC236}">
                <a16:creationId xmlns:a16="http://schemas.microsoft.com/office/drawing/2014/main" id="{0882D697-FDFE-BA79-902A-5AE624EFB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1447800"/>
            <a:ext cx="6592887" cy="4800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3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B9DD54-4F03-1307-B9ED-FECC71E69419}"/>
              </a:ext>
            </a:extLst>
          </p:cNvPr>
          <p:cNvSpPr>
            <a:spLocks noGrp="1"/>
          </p:cNvSpPr>
          <p:nvPr>
            <p:ph type="title"/>
          </p:nvPr>
        </p:nvSpPr>
        <p:spPr/>
        <p:txBody>
          <a:bodyPr/>
          <a:lstStyle/>
          <a:p>
            <a:pPr algn="ctr"/>
            <a:r>
              <a:rPr lang="uk-UA" dirty="0"/>
              <a:t>Фарбування ГРОТТО</a:t>
            </a:r>
            <a:endParaRPr lang="en-US" dirty="0"/>
          </a:p>
        </p:txBody>
      </p:sp>
      <p:pic>
        <p:nvPicPr>
          <p:cNvPr id="5" name="Місце для вмісту 4">
            <a:extLst>
              <a:ext uri="{FF2B5EF4-FFF2-40B4-BE49-F238E27FC236}">
                <a16:creationId xmlns:a16="http://schemas.microsoft.com/office/drawing/2014/main" id="{95B3324E-2A53-6F29-2C9E-2421F69314FA}"/>
              </a:ext>
            </a:extLst>
          </p:cNvPr>
          <p:cNvPicPr>
            <a:picLocks noGrp="1" noChangeAspect="1"/>
          </p:cNvPicPr>
          <p:nvPr>
            <p:ph idx="1"/>
          </p:nvPr>
        </p:nvPicPr>
        <p:blipFill>
          <a:blip r:embed="rId2"/>
          <a:stretch>
            <a:fillRect/>
          </a:stretch>
        </p:blipFill>
        <p:spPr>
          <a:xfrm>
            <a:off x="927704" y="2572655"/>
            <a:ext cx="2911077" cy="3881437"/>
          </a:xfrm>
        </p:spPr>
      </p:pic>
      <p:pic>
        <p:nvPicPr>
          <p:cNvPr id="3074" name="Picture 2" descr="Краска интерьерная латексная водоэмульсионная Ceresit IN 53 Lux База А мат белый 10 л - фото 1">
            <a:extLst>
              <a:ext uri="{FF2B5EF4-FFF2-40B4-BE49-F238E27FC236}">
                <a16:creationId xmlns:a16="http://schemas.microsoft.com/office/drawing/2014/main" id="{2F70A8B9-CA73-0278-D84D-9622F0E19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099" y="2572655"/>
            <a:ext cx="3266015" cy="37846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Пігмент Sniezka Colorex жовтий сонячний 100 мл - фото 1">
            <a:extLst>
              <a:ext uri="{FF2B5EF4-FFF2-40B4-BE49-F238E27FC236}">
                <a16:creationId xmlns:a16="http://schemas.microsoft.com/office/drawing/2014/main" id="{3B7D787E-D16E-8EA7-4D8A-A66E6B425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057" y="3682791"/>
            <a:ext cx="1588861" cy="248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82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F5A13-8EE1-7DC1-0E95-1672BE133F75}"/>
              </a:ext>
            </a:extLst>
          </p:cNvPr>
          <p:cNvSpPr>
            <a:spLocks noGrp="1"/>
          </p:cNvSpPr>
          <p:nvPr>
            <p:ph type="title"/>
          </p:nvPr>
        </p:nvSpPr>
        <p:spPr>
          <a:xfrm>
            <a:off x="677334" y="609600"/>
            <a:ext cx="10606758" cy="1320800"/>
          </a:xfrm>
        </p:spPr>
        <p:txBody>
          <a:bodyPr>
            <a:normAutofit fontScale="90000"/>
          </a:bodyPr>
          <a:lstStyle/>
          <a:p>
            <a:r>
              <a:rPr lang="uk-UA" dirty="0"/>
              <a:t>Технологічний процес нанесення </a:t>
            </a:r>
            <a:r>
              <a:rPr lang="ru-RU" dirty="0">
                <a:latin typeface="Google Sans"/>
              </a:rPr>
              <a:t>лаку акрилового CONTACT панельный </a:t>
            </a:r>
            <a:r>
              <a:rPr lang="uk-UA" dirty="0"/>
              <a:t> із додаванням блиску.</a:t>
            </a:r>
            <a:r>
              <a:rPr lang="ru-RU" dirty="0">
                <a:latin typeface="Google Sans"/>
              </a:rPr>
              <a:t> </a:t>
            </a:r>
            <a:br>
              <a:rPr lang="ru-RU" b="0" i="0" u="none" strike="noStrike" dirty="0">
                <a:effectLst/>
                <a:latin typeface="Google Sans"/>
              </a:rPr>
            </a:br>
            <a:endParaRPr lang="en-US" dirty="0"/>
          </a:p>
        </p:txBody>
      </p:sp>
      <p:pic>
        <p:nvPicPr>
          <p:cNvPr id="5" name="Місце для вмісту 4">
            <a:extLst>
              <a:ext uri="{FF2B5EF4-FFF2-40B4-BE49-F238E27FC236}">
                <a16:creationId xmlns:a16="http://schemas.microsoft.com/office/drawing/2014/main" id="{98E3943B-2AA2-9685-B5D5-5D1F0F01A5E6}"/>
              </a:ext>
            </a:extLst>
          </p:cNvPr>
          <p:cNvPicPr>
            <a:picLocks noGrp="1" noChangeAspect="1"/>
          </p:cNvPicPr>
          <p:nvPr>
            <p:ph idx="1"/>
          </p:nvPr>
        </p:nvPicPr>
        <p:blipFill>
          <a:blip r:embed="rId2"/>
          <a:stretch>
            <a:fillRect/>
          </a:stretch>
        </p:blipFill>
        <p:spPr>
          <a:xfrm>
            <a:off x="298308" y="2010511"/>
            <a:ext cx="2911077" cy="3881437"/>
          </a:xfrm>
        </p:spPr>
      </p:pic>
      <p:pic>
        <p:nvPicPr>
          <p:cNvPr id="7" name="Рисунок 6">
            <a:extLst>
              <a:ext uri="{FF2B5EF4-FFF2-40B4-BE49-F238E27FC236}">
                <a16:creationId xmlns:a16="http://schemas.microsoft.com/office/drawing/2014/main" id="{A7630495-5546-74BE-2E41-C0AAB6D5E4D4}"/>
              </a:ext>
            </a:extLst>
          </p:cNvPr>
          <p:cNvPicPr>
            <a:picLocks noChangeAspect="1"/>
          </p:cNvPicPr>
          <p:nvPr/>
        </p:nvPicPr>
        <p:blipFill>
          <a:blip r:embed="rId3"/>
          <a:stretch>
            <a:fillRect/>
          </a:stretch>
        </p:blipFill>
        <p:spPr>
          <a:xfrm>
            <a:off x="3592806" y="2010511"/>
            <a:ext cx="2177143" cy="1879601"/>
          </a:xfrm>
          <a:prstGeom prst="rect">
            <a:avLst/>
          </a:prstGeom>
        </p:spPr>
      </p:pic>
      <p:pic>
        <p:nvPicPr>
          <p:cNvPr id="9" name="Рисунок 8">
            <a:extLst>
              <a:ext uri="{FF2B5EF4-FFF2-40B4-BE49-F238E27FC236}">
                <a16:creationId xmlns:a16="http://schemas.microsoft.com/office/drawing/2014/main" id="{183D7765-10A5-69CE-4D89-DF15766A8B15}"/>
              </a:ext>
            </a:extLst>
          </p:cNvPr>
          <p:cNvPicPr>
            <a:picLocks noChangeAspect="1"/>
          </p:cNvPicPr>
          <p:nvPr/>
        </p:nvPicPr>
        <p:blipFill>
          <a:blip r:embed="rId4"/>
          <a:stretch>
            <a:fillRect/>
          </a:stretch>
        </p:blipFill>
        <p:spPr>
          <a:xfrm>
            <a:off x="8844177" y="2010511"/>
            <a:ext cx="2911077" cy="3881437"/>
          </a:xfrm>
          <a:prstGeom prst="rect">
            <a:avLst/>
          </a:prstGeom>
        </p:spPr>
      </p:pic>
      <p:pic>
        <p:nvPicPr>
          <p:cNvPr id="10" name="Рисунок 9">
            <a:extLst>
              <a:ext uri="{FF2B5EF4-FFF2-40B4-BE49-F238E27FC236}">
                <a16:creationId xmlns:a16="http://schemas.microsoft.com/office/drawing/2014/main" id="{873F62DE-7A8E-5C9A-89AF-5996D2E67245}"/>
              </a:ext>
            </a:extLst>
          </p:cNvPr>
          <p:cNvPicPr>
            <a:picLocks noChangeAspect="1"/>
          </p:cNvPicPr>
          <p:nvPr/>
        </p:nvPicPr>
        <p:blipFill>
          <a:blip r:embed="rId5"/>
          <a:stretch>
            <a:fillRect/>
          </a:stretch>
        </p:blipFill>
        <p:spPr>
          <a:xfrm>
            <a:off x="3464871" y="4235110"/>
            <a:ext cx="2305078" cy="2622890"/>
          </a:xfrm>
          <a:prstGeom prst="rect">
            <a:avLst/>
          </a:prstGeom>
        </p:spPr>
      </p:pic>
      <p:pic>
        <p:nvPicPr>
          <p:cNvPr id="11" name="Рисунок 10">
            <a:extLst>
              <a:ext uri="{FF2B5EF4-FFF2-40B4-BE49-F238E27FC236}">
                <a16:creationId xmlns:a16="http://schemas.microsoft.com/office/drawing/2014/main" id="{1A8F38E4-824D-652A-0AB8-03E2B15E5A0A}"/>
              </a:ext>
            </a:extLst>
          </p:cNvPr>
          <p:cNvPicPr>
            <a:picLocks noChangeAspect="1"/>
          </p:cNvPicPr>
          <p:nvPr/>
        </p:nvPicPr>
        <p:blipFill>
          <a:blip r:embed="rId6"/>
          <a:stretch>
            <a:fillRect/>
          </a:stretch>
        </p:blipFill>
        <p:spPr>
          <a:xfrm>
            <a:off x="6163512" y="2010511"/>
            <a:ext cx="2156474" cy="2719160"/>
          </a:xfrm>
          <a:prstGeom prst="rect">
            <a:avLst/>
          </a:prstGeom>
        </p:spPr>
      </p:pic>
      <p:pic>
        <p:nvPicPr>
          <p:cNvPr id="1026" name="Picture 2" descr="Лак акриловый CONTACT панельный 1 кг Прозрачный глянцевый (dc778) - фото 1">
            <a:extLst>
              <a:ext uri="{FF2B5EF4-FFF2-40B4-BE49-F238E27FC236}">
                <a16:creationId xmlns:a16="http://schemas.microsoft.com/office/drawing/2014/main" id="{6BD5C53B-0AD1-F63D-1FB3-2A319ED04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5435" y="4158342"/>
            <a:ext cx="3048932" cy="25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49870"/>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408</TotalTime>
  <Words>497</Words>
  <Application>Microsoft Office PowerPoint</Application>
  <PresentationFormat>Широкий екран</PresentationFormat>
  <Paragraphs>34</Paragraphs>
  <Slides>10</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10</vt:i4>
      </vt:variant>
    </vt:vector>
  </HeadingPairs>
  <TitlesOfParts>
    <vt:vector size="17" baseType="lpstr">
      <vt:lpstr>Arial</vt:lpstr>
      <vt:lpstr>Google Sans</vt:lpstr>
      <vt:lpstr>Open Sans</vt:lpstr>
      <vt:lpstr>Poppins</vt:lpstr>
      <vt:lpstr>Trebuchet MS</vt:lpstr>
      <vt:lpstr>Wingdings 3</vt:lpstr>
      <vt:lpstr>Грань</vt:lpstr>
      <vt:lpstr>Бердичівський професійний будівельний ліцей</vt:lpstr>
      <vt:lpstr>Презентація PowerPoint</vt:lpstr>
      <vt:lpstr>             Переваги методу нанесення Гротто      </vt:lpstr>
      <vt:lpstr>Як наносити декоративну штукатурку Гротто </vt:lpstr>
      <vt:lpstr>На цьому нанесення вважається завершеним. Але за бажанням на верхній шар можна нанести лак або віск, щоб надати йому необхідні декоративні властивості. Ось так, крок за кроком, наноситься декоративна штукатурка гротто. Якщо у вас немає досвіду, то краще цю справу довірити професіоналам. Інакше можна розчаруватися результатом. Хоча насправді виглядає це покриття досить ефектно. </vt:lpstr>
      <vt:lpstr>Підготовка поверхні :  Грунтування ,шліфування</vt:lpstr>
      <vt:lpstr>Ненесення суміші ГРОТТО</vt:lpstr>
      <vt:lpstr>Фарбування ГРОТТО</vt:lpstr>
      <vt:lpstr>Технологічний процес нанесення лаку акрилового CONTACT панельный  із додаванням блиску.  </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unicef</dc:creator>
  <cp:lastModifiedBy>unicef</cp:lastModifiedBy>
  <cp:revision>4</cp:revision>
  <dcterms:created xsi:type="dcterms:W3CDTF">2024-11-27T14:31:54Z</dcterms:created>
  <dcterms:modified xsi:type="dcterms:W3CDTF">2024-12-07T15:56:33Z</dcterms:modified>
</cp:coreProperties>
</file>