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</p:sldIdLst>
  <p:sldSz cx="18288000" cy="10287000"/>
  <p:notesSz cx="6858000" cy="9144000"/>
  <p:embeddedFontLst>
    <p:embeddedFont>
      <p:font typeface="Canva Sans Bold" panose="020B0604020202020204" charset="0"/>
      <p:regular r:id="rId12"/>
    </p:embeddedFont>
    <p:embeddedFont>
      <p:font typeface="Canva Sans Bold Italics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nva Sans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.png"/><Relationship Id="rId7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128D2">
                <a:alpha val="100000"/>
              </a:srgbClr>
            </a:gs>
            <a:gs pos="50000">
              <a:srgbClr val="738ADB">
                <a:alpha val="100000"/>
              </a:srgbClr>
            </a:gs>
            <a:gs pos="100000">
              <a:srgbClr val="C1D1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73330">
            <a:off x="6358062" y="5860201"/>
            <a:ext cx="3956283" cy="1038524"/>
          </a:xfrm>
          <a:custGeom>
            <a:avLst/>
            <a:gdLst/>
            <a:ahLst/>
            <a:cxnLst/>
            <a:rect l="l" t="t" r="r" b="b"/>
            <a:pathLst>
              <a:path w="3956283" h="1038524">
                <a:moveTo>
                  <a:pt x="0" y="0"/>
                </a:moveTo>
                <a:lnTo>
                  <a:pt x="3956283" y="0"/>
                </a:lnTo>
                <a:lnTo>
                  <a:pt x="3956283" y="1038524"/>
                </a:lnTo>
                <a:lnTo>
                  <a:pt x="0" y="1038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10541" y="1028700"/>
            <a:ext cx="2360394" cy="2198117"/>
          </a:xfrm>
          <a:custGeom>
            <a:avLst/>
            <a:gdLst/>
            <a:ahLst/>
            <a:cxnLst/>
            <a:rect l="l" t="t" r="r" b="b"/>
            <a:pathLst>
              <a:path w="2360394" h="2198117">
                <a:moveTo>
                  <a:pt x="0" y="0"/>
                </a:moveTo>
                <a:lnTo>
                  <a:pt x="2360394" y="0"/>
                </a:lnTo>
                <a:lnTo>
                  <a:pt x="2360394" y="2198117"/>
                </a:lnTo>
                <a:lnTo>
                  <a:pt x="0" y="2198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0565">
            <a:off x="251521" y="195309"/>
            <a:ext cx="6969955" cy="5000942"/>
          </a:xfrm>
          <a:custGeom>
            <a:avLst/>
            <a:gdLst/>
            <a:ahLst/>
            <a:cxnLst/>
            <a:rect l="l" t="t" r="r" b="b"/>
            <a:pathLst>
              <a:path w="6969955" h="5000942">
                <a:moveTo>
                  <a:pt x="0" y="0"/>
                </a:moveTo>
                <a:lnTo>
                  <a:pt x="6969954" y="0"/>
                </a:lnTo>
                <a:lnTo>
                  <a:pt x="6969954" y="5000942"/>
                </a:lnTo>
                <a:lnTo>
                  <a:pt x="0" y="5000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26296" y="4867592"/>
            <a:ext cx="14636440" cy="2538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Тема. Будова народної</a:t>
            </a:r>
          </a:p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казки «Яйце-райце»</a:t>
            </a:r>
          </a:p>
        </p:txBody>
      </p:sp>
      <p:sp>
        <p:nvSpPr>
          <p:cNvPr id="6" name="Freeform 6"/>
          <p:cNvSpPr/>
          <p:nvPr/>
        </p:nvSpPr>
        <p:spPr>
          <a:xfrm>
            <a:off x="11318045" y="142558"/>
            <a:ext cx="6969955" cy="5000942"/>
          </a:xfrm>
          <a:custGeom>
            <a:avLst/>
            <a:gdLst/>
            <a:ahLst/>
            <a:cxnLst/>
            <a:rect l="l" t="t" r="r" b="b"/>
            <a:pathLst>
              <a:path w="6969955" h="5000942">
                <a:moveTo>
                  <a:pt x="0" y="0"/>
                </a:moveTo>
                <a:lnTo>
                  <a:pt x="6969955" y="0"/>
                </a:lnTo>
                <a:lnTo>
                  <a:pt x="6969955" y="5000942"/>
                </a:lnTo>
                <a:lnTo>
                  <a:pt x="0" y="5000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128D2">
                <a:alpha val="100000"/>
              </a:srgbClr>
            </a:gs>
            <a:gs pos="50000">
              <a:srgbClr val="536DC9">
                <a:alpha val="100000"/>
              </a:srgbClr>
            </a:gs>
            <a:gs pos="100000">
              <a:srgbClr val="C1D1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94322" y="4886642"/>
            <a:ext cx="13899356" cy="105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  <a:spcBef>
                <a:spcPct val="0"/>
              </a:spcBef>
            </a:pPr>
            <a:r>
              <a:rPr lang="en-US" sz="6199">
                <a:solidFill>
                  <a:srgbClr val="FFE542"/>
                </a:solidFill>
                <a:latin typeface="Canva Sans"/>
                <a:ea typeface="Canva Sans"/>
                <a:cs typeface="Canva Sans"/>
                <a:sym typeface="Canva Sans"/>
              </a:rPr>
              <a:t>Використано матеріали з інтернету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128D2">
                <a:alpha val="100000"/>
              </a:srgbClr>
            </a:gs>
            <a:gs pos="50000">
              <a:srgbClr val="738ADB">
                <a:alpha val="100000"/>
              </a:srgbClr>
            </a:gs>
            <a:gs pos="100000">
              <a:srgbClr val="C1D1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2974" y="2086117"/>
            <a:ext cx="4802936" cy="6945265"/>
            <a:chOff x="0" y="0"/>
            <a:chExt cx="1264971" cy="18292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4971" cy="1829205"/>
            </a:xfrm>
            <a:custGeom>
              <a:avLst/>
              <a:gdLst/>
              <a:ahLst/>
              <a:cxnLst/>
              <a:rect l="l" t="t" r="r" b="b"/>
              <a:pathLst>
                <a:path w="1264971" h="1829205">
                  <a:moveTo>
                    <a:pt x="82208" y="0"/>
                  </a:moveTo>
                  <a:lnTo>
                    <a:pt x="1182763" y="0"/>
                  </a:lnTo>
                  <a:cubicBezTo>
                    <a:pt x="1228165" y="0"/>
                    <a:pt x="1264971" y="36806"/>
                    <a:pt x="1264971" y="82208"/>
                  </a:cubicBezTo>
                  <a:lnTo>
                    <a:pt x="1264971" y="1746998"/>
                  </a:lnTo>
                  <a:cubicBezTo>
                    <a:pt x="1264971" y="1792400"/>
                    <a:pt x="1228165" y="1829205"/>
                    <a:pt x="1182763" y="1829205"/>
                  </a:cubicBezTo>
                  <a:lnTo>
                    <a:pt x="82208" y="1829205"/>
                  </a:lnTo>
                  <a:cubicBezTo>
                    <a:pt x="36806" y="1829205"/>
                    <a:pt x="0" y="1792400"/>
                    <a:pt x="0" y="1746998"/>
                  </a:cubicBezTo>
                  <a:lnTo>
                    <a:pt x="0" y="82208"/>
                  </a:lnTo>
                  <a:cubicBezTo>
                    <a:pt x="0" y="36806"/>
                    <a:pt x="36806" y="0"/>
                    <a:pt x="822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72E75">
                    <a:alpha val="100000"/>
                  </a:srgbClr>
                </a:gs>
                <a:gs pos="100000">
                  <a:srgbClr val="772F70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64971" cy="1867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701" y="8032420"/>
            <a:ext cx="3012545" cy="2044765"/>
          </a:xfrm>
          <a:custGeom>
            <a:avLst/>
            <a:gdLst/>
            <a:ahLst/>
            <a:cxnLst/>
            <a:rect l="l" t="t" r="r" b="b"/>
            <a:pathLst>
              <a:path w="3012545" h="2044765">
                <a:moveTo>
                  <a:pt x="0" y="0"/>
                </a:moveTo>
                <a:lnTo>
                  <a:pt x="3012545" y="0"/>
                </a:lnTo>
                <a:lnTo>
                  <a:pt x="3012545" y="2044765"/>
                </a:lnTo>
                <a:lnTo>
                  <a:pt x="0" y="2044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561476" y="2109538"/>
            <a:ext cx="4600155" cy="7123273"/>
            <a:chOff x="0" y="0"/>
            <a:chExt cx="1211563" cy="18760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1563" cy="1876088"/>
            </a:xfrm>
            <a:custGeom>
              <a:avLst/>
              <a:gdLst/>
              <a:ahLst/>
              <a:cxnLst/>
              <a:rect l="l" t="t" r="r" b="b"/>
              <a:pathLst>
                <a:path w="1211563" h="1876088">
                  <a:moveTo>
                    <a:pt x="85831" y="0"/>
                  </a:moveTo>
                  <a:lnTo>
                    <a:pt x="1125732" y="0"/>
                  </a:lnTo>
                  <a:cubicBezTo>
                    <a:pt x="1148496" y="0"/>
                    <a:pt x="1170327" y="9043"/>
                    <a:pt x="1186424" y="25139"/>
                  </a:cubicBezTo>
                  <a:cubicBezTo>
                    <a:pt x="1202520" y="41236"/>
                    <a:pt x="1211563" y="63068"/>
                    <a:pt x="1211563" y="85831"/>
                  </a:cubicBezTo>
                  <a:lnTo>
                    <a:pt x="1211563" y="1790257"/>
                  </a:lnTo>
                  <a:cubicBezTo>
                    <a:pt x="1211563" y="1837660"/>
                    <a:pt x="1173135" y="1876088"/>
                    <a:pt x="1125732" y="1876088"/>
                  </a:cubicBezTo>
                  <a:lnTo>
                    <a:pt x="85831" y="1876088"/>
                  </a:lnTo>
                  <a:cubicBezTo>
                    <a:pt x="63068" y="1876088"/>
                    <a:pt x="41236" y="1867045"/>
                    <a:pt x="25139" y="1850949"/>
                  </a:cubicBezTo>
                  <a:cubicBezTo>
                    <a:pt x="9043" y="1834852"/>
                    <a:pt x="0" y="1813021"/>
                    <a:pt x="0" y="1790257"/>
                  </a:cubicBezTo>
                  <a:lnTo>
                    <a:pt x="0" y="85831"/>
                  </a:lnTo>
                  <a:cubicBezTo>
                    <a:pt x="0" y="63068"/>
                    <a:pt x="9043" y="41236"/>
                    <a:pt x="25139" y="25139"/>
                  </a:cubicBezTo>
                  <a:cubicBezTo>
                    <a:pt x="41236" y="9043"/>
                    <a:pt x="63068" y="0"/>
                    <a:pt x="8583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72E75">
                    <a:alpha val="100000"/>
                  </a:srgbClr>
                </a:gs>
                <a:gs pos="100000">
                  <a:srgbClr val="772F70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11563" cy="1914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65198" y="2192829"/>
            <a:ext cx="5079126" cy="6861973"/>
            <a:chOff x="0" y="0"/>
            <a:chExt cx="1337712" cy="18072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7712" cy="1807269"/>
            </a:xfrm>
            <a:custGeom>
              <a:avLst/>
              <a:gdLst/>
              <a:ahLst/>
              <a:cxnLst/>
              <a:rect l="l" t="t" r="r" b="b"/>
              <a:pathLst>
                <a:path w="1337712" h="1807269">
                  <a:moveTo>
                    <a:pt x="77737" y="0"/>
                  </a:moveTo>
                  <a:lnTo>
                    <a:pt x="1259975" y="0"/>
                  </a:lnTo>
                  <a:cubicBezTo>
                    <a:pt x="1302908" y="0"/>
                    <a:pt x="1337712" y="34804"/>
                    <a:pt x="1337712" y="77737"/>
                  </a:cubicBezTo>
                  <a:lnTo>
                    <a:pt x="1337712" y="1729531"/>
                  </a:lnTo>
                  <a:cubicBezTo>
                    <a:pt x="1337712" y="1772464"/>
                    <a:pt x="1302908" y="1807269"/>
                    <a:pt x="1259975" y="1807269"/>
                  </a:cubicBezTo>
                  <a:lnTo>
                    <a:pt x="77737" y="1807269"/>
                  </a:lnTo>
                  <a:cubicBezTo>
                    <a:pt x="34804" y="1807269"/>
                    <a:pt x="0" y="1772464"/>
                    <a:pt x="0" y="1729531"/>
                  </a:cubicBezTo>
                  <a:lnTo>
                    <a:pt x="0" y="77737"/>
                  </a:lnTo>
                  <a:cubicBezTo>
                    <a:pt x="0" y="34804"/>
                    <a:pt x="34804" y="0"/>
                    <a:pt x="777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72E75">
                    <a:alpha val="100000"/>
                  </a:srgbClr>
                </a:gs>
                <a:gs pos="100000">
                  <a:srgbClr val="772F70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37712" cy="1845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422618" y="370393"/>
            <a:ext cx="3349126" cy="2114135"/>
          </a:xfrm>
          <a:custGeom>
            <a:avLst/>
            <a:gdLst/>
            <a:ahLst/>
            <a:cxnLst/>
            <a:rect l="l" t="t" r="r" b="b"/>
            <a:pathLst>
              <a:path w="3349126" h="2114135">
                <a:moveTo>
                  <a:pt x="0" y="0"/>
                </a:moveTo>
                <a:lnTo>
                  <a:pt x="3349126" y="0"/>
                </a:lnTo>
                <a:lnTo>
                  <a:pt x="3349126" y="2114135"/>
                </a:lnTo>
                <a:lnTo>
                  <a:pt x="0" y="2114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55184" y="2256704"/>
            <a:ext cx="1194062" cy="1772263"/>
          </a:xfrm>
          <a:custGeom>
            <a:avLst/>
            <a:gdLst/>
            <a:ahLst/>
            <a:cxnLst/>
            <a:rect l="l" t="t" r="r" b="b"/>
            <a:pathLst>
              <a:path w="1194062" h="1772263">
                <a:moveTo>
                  <a:pt x="0" y="0"/>
                </a:moveTo>
                <a:lnTo>
                  <a:pt x="1194062" y="0"/>
                </a:lnTo>
                <a:lnTo>
                  <a:pt x="1194062" y="1772263"/>
                </a:lnTo>
                <a:lnTo>
                  <a:pt x="0" y="1772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944442" y="265618"/>
            <a:ext cx="8924001" cy="92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1"/>
              </a:lnSpc>
              <a:spcBef>
                <a:spcPct val="0"/>
              </a:spcBef>
            </a:pPr>
            <a:r>
              <a:rPr lang="en-US" sz="542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Завдання уроку 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2974" y="3223238"/>
            <a:ext cx="4802936" cy="4715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5401" lvl="1" indent="-477701" algn="ctr">
              <a:lnSpc>
                <a:spcPts val="6195"/>
              </a:lnSpc>
              <a:buFont typeface="Arial"/>
              <a:buChar char="•"/>
            </a:pPr>
            <a:r>
              <a:rPr lang="en-US" sz="442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Попрацюємо над казкою;</a:t>
            </a:r>
          </a:p>
          <a:p>
            <a:pPr algn="ctr">
              <a:lnSpc>
                <a:spcPts val="6195"/>
              </a:lnSpc>
            </a:pPr>
            <a:endParaRPr lang="en-US" sz="4425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978238" lvl="1" indent="-489119" algn="ctr">
              <a:lnSpc>
                <a:spcPts val="6343"/>
              </a:lnSpc>
              <a:buFont typeface="Arial"/>
              <a:buChar char="•"/>
            </a:pPr>
            <a:r>
              <a:rPr lang="en-US" sz="453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Замислимося над проблемою;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61476" y="3723157"/>
            <a:ext cx="4424597" cy="2130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3"/>
              </a:lnSpc>
              <a:spcBef>
                <a:spcPct val="0"/>
              </a:spcBef>
            </a:pPr>
            <a:r>
              <a:rPr lang="en-US" sz="613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Збагатимо нашу мову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67184" y="4130118"/>
            <a:ext cx="4875153" cy="2762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3"/>
              </a:lnSpc>
              <a:spcBef>
                <a:spcPct val="0"/>
              </a:spcBef>
            </a:pPr>
            <a:r>
              <a:rPr lang="en-US" sz="5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Дізнаємося багато нового і цікавого!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95853" y="4785043"/>
            <a:ext cx="1194062" cy="1772263"/>
          </a:xfrm>
          <a:custGeom>
            <a:avLst/>
            <a:gdLst/>
            <a:ahLst/>
            <a:cxnLst/>
            <a:rect l="l" t="t" r="r" b="b"/>
            <a:pathLst>
              <a:path w="1194062" h="1772263">
                <a:moveTo>
                  <a:pt x="0" y="0"/>
                </a:moveTo>
                <a:lnTo>
                  <a:pt x="1194062" y="0"/>
                </a:lnTo>
                <a:lnTo>
                  <a:pt x="1194062" y="1772263"/>
                </a:lnTo>
                <a:lnTo>
                  <a:pt x="0" y="1772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408523" y="2065195"/>
            <a:ext cx="1194062" cy="1772263"/>
          </a:xfrm>
          <a:custGeom>
            <a:avLst/>
            <a:gdLst/>
            <a:ahLst/>
            <a:cxnLst/>
            <a:rect l="l" t="t" r="r" b="b"/>
            <a:pathLst>
              <a:path w="1194062" h="1772263">
                <a:moveTo>
                  <a:pt x="0" y="0"/>
                </a:moveTo>
                <a:lnTo>
                  <a:pt x="1194062" y="0"/>
                </a:lnTo>
                <a:lnTo>
                  <a:pt x="1194062" y="1772262"/>
                </a:lnTo>
                <a:lnTo>
                  <a:pt x="0" y="17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228557" y="2192829"/>
            <a:ext cx="1194062" cy="1772263"/>
          </a:xfrm>
          <a:custGeom>
            <a:avLst/>
            <a:gdLst/>
            <a:ahLst/>
            <a:cxnLst/>
            <a:rect l="l" t="t" r="r" b="b"/>
            <a:pathLst>
              <a:path w="1194062" h="1772263">
                <a:moveTo>
                  <a:pt x="0" y="0"/>
                </a:moveTo>
                <a:lnTo>
                  <a:pt x="1194061" y="0"/>
                </a:lnTo>
                <a:lnTo>
                  <a:pt x="1194061" y="1772263"/>
                </a:lnTo>
                <a:lnTo>
                  <a:pt x="0" y="1772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128D2">
                <a:alpha val="100000"/>
              </a:srgbClr>
            </a:gs>
            <a:gs pos="50000">
              <a:srgbClr val="738ADB">
                <a:alpha val="100000"/>
              </a:srgbClr>
            </a:gs>
            <a:gs pos="100000">
              <a:srgbClr val="C1D1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73330">
            <a:off x="6614151" y="6111690"/>
            <a:ext cx="3956283" cy="1038524"/>
          </a:xfrm>
          <a:custGeom>
            <a:avLst/>
            <a:gdLst/>
            <a:ahLst/>
            <a:cxnLst/>
            <a:rect l="l" t="t" r="r" b="b"/>
            <a:pathLst>
              <a:path w="3956283" h="1038524">
                <a:moveTo>
                  <a:pt x="0" y="0"/>
                </a:moveTo>
                <a:lnTo>
                  <a:pt x="3956283" y="0"/>
                </a:lnTo>
                <a:lnTo>
                  <a:pt x="3956283" y="1038525"/>
                </a:lnTo>
                <a:lnTo>
                  <a:pt x="0" y="1038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82522" y="214661"/>
            <a:ext cx="2589788" cy="2411740"/>
          </a:xfrm>
          <a:custGeom>
            <a:avLst/>
            <a:gdLst/>
            <a:ahLst/>
            <a:cxnLst/>
            <a:rect l="l" t="t" r="r" b="b"/>
            <a:pathLst>
              <a:path w="2589788" h="2411740">
                <a:moveTo>
                  <a:pt x="0" y="0"/>
                </a:moveTo>
                <a:lnTo>
                  <a:pt x="2589788" y="0"/>
                </a:lnTo>
                <a:lnTo>
                  <a:pt x="2589788" y="2411740"/>
                </a:lnTo>
                <a:lnTo>
                  <a:pt x="0" y="2411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75873" y="-1712154"/>
            <a:ext cx="13313184" cy="9984888"/>
          </a:xfrm>
          <a:custGeom>
            <a:avLst/>
            <a:gdLst/>
            <a:ahLst/>
            <a:cxnLst/>
            <a:rect l="l" t="t" r="r" b="b"/>
            <a:pathLst>
              <a:path w="13313184" h="9984888">
                <a:moveTo>
                  <a:pt x="0" y="0"/>
                </a:moveTo>
                <a:lnTo>
                  <a:pt x="13313185" y="0"/>
                </a:lnTo>
                <a:lnTo>
                  <a:pt x="13313185" y="9984889"/>
                </a:lnTo>
                <a:lnTo>
                  <a:pt x="0" y="99848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15523" y="2057400"/>
            <a:ext cx="14233884" cy="8229600"/>
          </a:xfrm>
          <a:custGeom>
            <a:avLst/>
            <a:gdLst/>
            <a:ahLst/>
            <a:cxnLst/>
            <a:rect l="l" t="t" r="r" b="b"/>
            <a:pathLst>
              <a:path w="14233884" h="8229600">
                <a:moveTo>
                  <a:pt x="0" y="0"/>
                </a:moveTo>
                <a:lnTo>
                  <a:pt x="14233884" y="0"/>
                </a:lnTo>
                <a:lnTo>
                  <a:pt x="142338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859" b="-148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1545" y="6491764"/>
            <a:ext cx="3554520" cy="3561941"/>
          </a:xfrm>
          <a:custGeom>
            <a:avLst/>
            <a:gdLst/>
            <a:ahLst/>
            <a:cxnLst/>
            <a:rect l="l" t="t" r="r" b="b"/>
            <a:pathLst>
              <a:path w="3554520" h="3561941">
                <a:moveTo>
                  <a:pt x="0" y="0"/>
                </a:moveTo>
                <a:lnTo>
                  <a:pt x="3554520" y="0"/>
                </a:lnTo>
                <a:lnTo>
                  <a:pt x="3554520" y="3561941"/>
                </a:lnTo>
                <a:lnTo>
                  <a:pt x="0" y="35619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214661"/>
            <a:ext cx="2962656" cy="3086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44245" y="7361555"/>
            <a:ext cx="1798248" cy="27665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668464" y="6827423"/>
            <a:ext cx="3590836" cy="289062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046065" y="965199"/>
            <a:ext cx="10972800" cy="231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i="1">
                <a:solidFill>
                  <a:srgbClr val="FFFFF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Робота </a:t>
            </a:r>
          </a:p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i="1">
                <a:solidFill>
                  <a:srgbClr val="FFFFF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над змістом казки</a:t>
            </a:r>
          </a:p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 i="1">
                <a:solidFill>
                  <a:srgbClr val="FFFFF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1.Назвіть головних героїв казки.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99061" y="4905692"/>
            <a:ext cx="10689878" cy="887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b="1" i="1">
                <a:solidFill>
                  <a:srgbClr val="FFFFF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2. Хто є другорядними героями?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128D2">
                <a:alpha val="100000"/>
              </a:srgbClr>
            </a:gs>
            <a:gs pos="50000">
              <a:srgbClr val="738ADB">
                <a:alpha val="100000"/>
              </a:srgbClr>
            </a:gs>
            <a:gs pos="100000">
              <a:srgbClr val="C1D1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7327" y="736940"/>
            <a:ext cx="10872788" cy="9315228"/>
            <a:chOff x="0" y="0"/>
            <a:chExt cx="2863615" cy="2453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3615" cy="2453393"/>
            </a:xfrm>
            <a:custGeom>
              <a:avLst/>
              <a:gdLst/>
              <a:ahLst/>
              <a:cxnLst/>
              <a:rect l="l" t="t" r="r" b="b"/>
              <a:pathLst>
                <a:path w="2863615" h="2453393">
                  <a:moveTo>
                    <a:pt x="49843" y="0"/>
                  </a:moveTo>
                  <a:lnTo>
                    <a:pt x="2813772" y="0"/>
                  </a:lnTo>
                  <a:cubicBezTo>
                    <a:pt x="2826991" y="0"/>
                    <a:pt x="2839669" y="5251"/>
                    <a:pt x="2849016" y="14599"/>
                  </a:cubicBezTo>
                  <a:cubicBezTo>
                    <a:pt x="2858364" y="23946"/>
                    <a:pt x="2863615" y="36624"/>
                    <a:pt x="2863615" y="49843"/>
                  </a:cubicBezTo>
                  <a:lnTo>
                    <a:pt x="2863615" y="2403550"/>
                  </a:lnTo>
                  <a:cubicBezTo>
                    <a:pt x="2863615" y="2416770"/>
                    <a:pt x="2858364" y="2429447"/>
                    <a:pt x="2849016" y="2438795"/>
                  </a:cubicBezTo>
                  <a:cubicBezTo>
                    <a:pt x="2839669" y="2448142"/>
                    <a:pt x="2826991" y="2453393"/>
                    <a:pt x="2813772" y="2453393"/>
                  </a:cubicBezTo>
                  <a:lnTo>
                    <a:pt x="49843" y="2453393"/>
                  </a:lnTo>
                  <a:cubicBezTo>
                    <a:pt x="36624" y="2453393"/>
                    <a:pt x="23946" y="2448142"/>
                    <a:pt x="14599" y="2438795"/>
                  </a:cubicBezTo>
                  <a:cubicBezTo>
                    <a:pt x="5251" y="2429447"/>
                    <a:pt x="0" y="2416770"/>
                    <a:pt x="0" y="2403550"/>
                  </a:cubicBezTo>
                  <a:lnTo>
                    <a:pt x="0" y="49843"/>
                  </a:lnTo>
                  <a:cubicBezTo>
                    <a:pt x="0" y="36624"/>
                    <a:pt x="5251" y="23946"/>
                    <a:pt x="14599" y="14599"/>
                  </a:cubicBezTo>
                  <a:cubicBezTo>
                    <a:pt x="23946" y="5251"/>
                    <a:pt x="36624" y="0"/>
                    <a:pt x="4984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72E75">
                    <a:alpha val="100000"/>
                  </a:srgbClr>
                </a:gs>
                <a:gs pos="100000">
                  <a:srgbClr val="772F70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63615" cy="2491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373330">
            <a:off x="1991875" y="8739038"/>
            <a:ext cx="3956283" cy="1038524"/>
          </a:xfrm>
          <a:custGeom>
            <a:avLst/>
            <a:gdLst/>
            <a:ahLst/>
            <a:cxnLst/>
            <a:rect l="l" t="t" r="r" b="b"/>
            <a:pathLst>
              <a:path w="3956283" h="1038524">
                <a:moveTo>
                  <a:pt x="0" y="0"/>
                </a:moveTo>
                <a:lnTo>
                  <a:pt x="3956283" y="0"/>
                </a:lnTo>
                <a:lnTo>
                  <a:pt x="3956283" y="1038524"/>
                </a:lnTo>
                <a:lnTo>
                  <a:pt x="0" y="1038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59778" y="1878729"/>
            <a:ext cx="8164231" cy="7694787"/>
          </a:xfrm>
          <a:custGeom>
            <a:avLst/>
            <a:gdLst/>
            <a:ahLst/>
            <a:cxnLst/>
            <a:rect l="l" t="t" r="r" b="b"/>
            <a:pathLst>
              <a:path w="8164231" h="7694787">
                <a:moveTo>
                  <a:pt x="0" y="0"/>
                </a:moveTo>
                <a:lnTo>
                  <a:pt x="8164230" y="0"/>
                </a:lnTo>
                <a:lnTo>
                  <a:pt x="8164230" y="7694787"/>
                </a:lnTo>
                <a:lnTo>
                  <a:pt x="0" y="7694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90811" y="8026740"/>
            <a:ext cx="3901973" cy="2463121"/>
          </a:xfrm>
          <a:custGeom>
            <a:avLst/>
            <a:gdLst/>
            <a:ahLst/>
            <a:cxnLst/>
            <a:rect l="l" t="t" r="r" b="b"/>
            <a:pathLst>
              <a:path w="3901973" h="2463121">
                <a:moveTo>
                  <a:pt x="0" y="0"/>
                </a:moveTo>
                <a:lnTo>
                  <a:pt x="3901974" y="0"/>
                </a:lnTo>
                <a:lnTo>
                  <a:pt x="3901974" y="2463120"/>
                </a:lnTo>
                <a:lnTo>
                  <a:pt x="0" y="246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1306" y="915699"/>
            <a:ext cx="1365943" cy="226001"/>
          </a:xfrm>
          <a:custGeom>
            <a:avLst/>
            <a:gdLst/>
            <a:ahLst/>
            <a:cxnLst/>
            <a:rect l="l" t="t" r="r" b="b"/>
            <a:pathLst>
              <a:path w="1365943" h="226001">
                <a:moveTo>
                  <a:pt x="0" y="0"/>
                </a:moveTo>
                <a:lnTo>
                  <a:pt x="1365943" y="0"/>
                </a:lnTo>
                <a:lnTo>
                  <a:pt x="1365943" y="226002"/>
                </a:lnTo>
                <a:lnTo>
                  <a:pt x="0" y="226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588435" y="1545210"/>
            <a:ext cx="10331680" cy="8104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F0BA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Композиція казки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Композиційно казка складається зі</a:t>
            </a:r>
            <a:r>
              <a:rPr lang="en-US" sz="3899" b="1" i="1">
                <a:solidFill>
                  <a:srgbClr val="FEC9E4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 вступу і чотирьох сюжетних частин</a:t>
            </a:r>
            <a:r>
              <a:rPr lang="en-US" sz="38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кожна з яких 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містить </a:t>
            </a:r>
            <a:r>
              <a:rPr lang="en-US" sz="4699" b="1" i="1">
                <a:solidFill>
                  <a:srgbClr val="FF66C4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зав’язку, розвиток дій, кульмінаційний момент, розв’язку.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 i="1">
                <a:solidFill>
                  <a:srgbClr val="FFDE59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Вступ являє собою елементи космогонічного міфу про боротьбу між птахами і тваринами, в якій перемагають останні, але лишається живим лише мудрий Орел.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128D2">
                <a:alpha val="100000"/>
              </a:srgbClr>
            </a:gs>
            <a:gs pos="50000">
              <a:srgbClr val="536DC9">
                <a:alpha val="100000"/>
              </a:srgbClr>
            </a:gs>
            <a:gs pos="100000">
              <a:srgbClr val="C1D1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92332" y="729272"/>
            <a:ext cx="10966968" cy="9403961"/>
            <a:chOff x="0" y="0"/>
            <a:chExt cx="2888420" cy="24767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8420" cy="2476764"/>
            </a:xfrm>
            <a:custGeom>
              <a:avLst/>
              <a:gdLst/>
              <a:ahLst/>
              <a:cxnLst/>
              <a:rect l="l" t="t" r="r" b="b"/>
              <a:pathLst>
                <a:path w="2888420" h="2476764">
                  <a:moveTo>
                    <a:pt x="49415" y="0"/>
                  </a:moveTo>
                  <a:lnTo>
                    <a:pt x="2839004" y="0"/>
                  </a:lnTo>
                  <a:cubicBezTo>
                    <a:pt x="2852110" y="0"/>
                    <a:pt x="2864679" y="5206"/>
                    <a:pt x="2873946" y="14473"/>
                  </a:cubicBezTo>
                  <a:cubicBezTo>
                    <a:pt x="2883213" y="23741"/>
                    <a:pt x="2888420" y="36309"/>
                    <a:pt x="2888420" y="49415"/>
                  </a:cubicBezTo>
                  <a:lnTo>
                    <a:pt x="2888420" y="2427348"/>
                  </a:lnTo>
                  <a:cubicBezTo>
                    <a:pt x="2888420" y="2454640"/>
                    <a:pt x="2866296" y="2476764"/>
                    <a:pt x="2839004" y="2476764"/>
                  </a:cubicBezTo>
                  <a:lnTo>
                    <a:pt x="49415" y="2476764"/>
                  </a:lnTo>
                  <a:cubicBezTo>
                    <a:pt x="36309" y="2476764"/>
                    <a:pt x="23741" y="2471557"/>
                    <a:pt x="14473" y="2462290"/>
                  </a:cubicBezTo>
                  <a:cubicBezTo>
                    <a:pt x="5206" y="2453023"/>
                    <a:pt x="0" y="2440454"/>
                    <a:pt x="0" y="2427348"/>
                  </a:cubicBezTo>
                  <a:lnTo>
                    <a:pt x="0" y="49415"/>
                  </a:lnTo>
                  <a:cubicBezTo>
                    <a:pt x="0" y="22124"/>
                    <a:pt x="22124" y="0"/>
                    <a:pt x="494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72E75">
                    <a:alpha val="100000"/>
                  </a:srgbClr>
                </a:gs>
                <a:gs pos="100000">
                  <a:srgbClr val="772F70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88420" cy="2514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018948" y="138944"/>
            <a:ext cx="1953381" cy="1953381"/>
          </a:xfrm>
          <a:custGeom>
            <a:avLst/>
            <a:gdLst/>
            <a:ahLst/>
            <a:cxnLst/>
            <a:rect l="l" t="t" r="r" b="b"/>
            <a:pathLst>
              <a:path w="1953381" h="1953381">
                <a:moveTo>
                  <a:pt x="0" y="0"/>
                </a:moveTo>
                <a:lnTo>
                  <a:pt x="1953381" y="0"/>
                </a:lnTo>
                <a:lnTo>
                  <a:pt x="1953381" y="1953381"/>
                </a:lnTo>
                <a:lnTo>
                  <a:pt x="0" y="1953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2549" y="138944"/>
            <a:ext cx="6063055" cy="6280247"/>
          </a:xfrm>
          <a:custGeom>
            <a:avLst/>
            <a:gdLst/>
            <a:ahLst/>
            <a:cxnLst/>
            <a:rect l="l" t="t" r="r" b="b"/>
            <a:pathLst>
              <a:path w="6063055" h="6280247">
                <a:moveTo>
                  <a:pt x="0" y="0"/>
                </a:moveTo>
                <a:lnTo>
                  <a:pt x="6063056" y="0"/>
                </a:lnTo>
                <a:lnTo>
                  <a:pt x="6063056" y="6280247"/>
                </a:lnTo>
                <a:lnTo>
                  <a:pt x="0" y="6280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69606" y="1540509"/>
            <a:ext cx="9612419" cy="712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 b="1" i="1">
                <a:solidFill>
                  <a:srgbClr val="FF66C4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Композиція казки</a:t>
            </a:r>
          </a:p>
          <a:p>
            <a:pPr algn="ctr">
              <a:lnSpc>
                <a:spcPts val="6439"/>
              </a:lnSpc>
              <a:spcBef>
                <a:spcPct val="0"/>
              </a:spcBef>
            </a:pPr>
            <a:endParaRPr lang="en-US" sz="4599" b="1" i="1">
              <a:solidFill>
                <a:srgbClr val="FF66C4"/>
              </a:solidFill>
              <a:latin typeface="Canva Sans Bold Italics"/>
              <a:ea typeface="Canva Sans Bold Italics"/>
              <a:cs typeface="Canva Sans Bold Italics"/>
              <a:sym typeface="Canva Sans Bold Italics"/>
            </a:endParaRP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0CC0D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І – «Орел і Стрілець» («не роби іншому того, чого самому собі не бажаєш»).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ІІ – «Стрілець і Змія».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D2DD3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E998B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ІІІ – «Парубок, Змія, донька Змії».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D2DD3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D2DD3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ІV – «Парубок і дівчина-Зміючка».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128D2">
                <a:alpha val="100000"/>
              </a:srgbClr>
            </a:gs>
            <a:gs pos="50000">
              <a:srgbClr val="738ADB">
                <a:alpha val="100000"/>
              </a:srgbClr>
            </a:gs>
            <a:gs pos="100000">
              <a:srgbClr val="C1D1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8648" y="525369"/>
            <a:ext cx="13298200" cy="9761631"/>
            <a:chOff x="0" y="0"/>
            <a:chExt cx="3502407" cy="25709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02407" cy="2570965"/>
            </a:xfrm>
            <a:custGeom>
              <a:avLst/>
              <a:gdLst/>
              <a:ahLst/>
              <a:cxnLst/>
              <a:rect l="l" t="t" r="r" b="b"/>
              <a:pathLst>
                <a:path w="3502407" h="2570965">
                  <a:moveTo>
                    <a:pt x="40752" y="0"/>
                  </a:moveTo>
                  <a:lnTo>
                    <a:pt x="3461654" y="0"/>
                  </a:lnTo>
                  <a:cubicBezTo>
                    <a:pt x="3484161" y="0"/>
                    <a:pt x="3502407" y="18245"/>
                    <a:pt x="3502407" y="40752"/>
                  </a:cubicBezTo>
                  <a:lnTo>
                    <a:pt x="3502407" y="2530212"/>
                  </a:lnTo>
                  <a:cubicBezTo>
                    <a:pt x="3502407" y="2541020"/>
                    <a:pt x="3498113" y="2551386"/>
                    <a:pt x="3490471" y="2559028"/>
                  </a:cubicBezTo>
                  <a:cubicBezTo>
                    <a:pt x="3482828" y="2566671"/>
                    <a:pt x="3472462" y="2570965"/>
                    <a:pt x="3461654" y="2570965"/>
                  </a:cubicBezTo>
                  <a:lnTo>
                    <a:pt x="40752" y="2570965"/>
                  </a:lnTo>
                  <a:cubicBezTo>
                    <a:pt x="29944" y="2570965"/>
                    <a:pt x="19579" y="2566671"/>
                    <a:pt x="11936" y="2559028"/>
                  </a:cubicBezTo>
                  <a:cubicBezTo>
                    <a:pt x="4294" y="2551386"/>
                    <a:pt x="0" y="2541020"/>
                    <a:pt x="0" y="2530212"/>
                  </a:cubicBezTo>
                  <a:lnTo>
                    <a:pt x="0" y="40752"/>
                  </a:lnTo>
                  <a:cubicBezTo>
                    <a:pt x="0" y="29944"/>
                    <a:pt x="4294" y="19579"/>
                    <a:pt x="11936" y="11936"/>
                  </a:cubicBezTo>
                  <a:cubicBezTo>
                    <a:pt x="19579" y="4294"/>
                    <a:pt x="29944" y="0"/>
                    <a:pt x="4075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72E75">
                    <a:alpha val="100000"/>
                  </a:srgbClr>
                </a:gs>
                <a:gs pos="100000">
                  <a:srgbClr val="772F70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02407" cy="2609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130778" y="8853112"/>
            <a:ext cx="4279109" cy="1123266"/>
          </a:xfrm>
          <a:custGeom>
            <a:avLst/>
            <a:gdLst/>
            <a:ahLst/>
            <a:cxnLst/>
            <a:rect l="l" t="t" r="r" b="b"/>
            <a:pathLst>
              <a:path w="4279109" h="1123266">
                <a:moveTo>
                  <a:pt x="0" y="0"/>
                </a:moveTo>
                <a:lnTo>
                  <a:pt x="4279109" y="0"/>
                </a:lnTo>
                <a:lnTo>
                  <a:pt x="4279109" y="1123266"/>
                </a:lnTo>
                <a:lnTo>
                  <a:pt x="0" y="11232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28429">
            <a:off x="12977215" y="1187072"/>
            <a:ext cx="4865682" cy="1398883"/>
          </a:xfrm>
          <a:custGeom>
            <a:avLst/>
            <a:gdLst/>
            <a:ahLst/>
            <a:cxnLst/>
            <a:rect l="l" t="t" r="r" b="b"/>
            <a:pathLst>
              <a:path w="4865682" h="1398883">
                <a:moveTo>
                  <a:pt x="0" y="0"/>
                </a:moveTo>
                <a:lnTo>
                  <a:pt x="4865682" y="0"/>
                </a:lnTo>
                <a:lnTo>
                  <a:pt x="4865682" y="1398884"/>
                </a:lnTo>
                <a:lnTo>
                  <a:pt x="0" y="139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56835" y="1632369"/>
            <a:ext cx="11582917" cy="7625931"/>
          </a:xfrm>
          <a:custGeom>
            <a:avLst/>
            <a:gdLst/>
            <a:ahLst/>
            <a:cxnLst/>
            <a:rect l="l" t="t" r="r" b="b"/>
            <a:pathLst>
              <a:path w="11582917" h="7625931">
                <a:moveTo>
                  <a:pt x="0" y="0"/>
                </a:moveTo>
                <a:lnTo>
                  <a:pt x="11582917" y="0"/>
                </a:lnTo>
                <a:lnTo>
                  <a:pt x="11582917" y="7625931"/>
                </a:lnTo>
                <a:lnTo>
                  <a:pt x="0" y="7625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958" b="-695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9006" y="7482270"/>
            <a:ext cx="2455657" cy="2494108"/>
          </a:xfrm>
          <a:custGeom>
            <a:avLst/>
            <a:gdLst/>
            <a:ahLst/>
            <a:cxnLst/>
            <a:rect l="l" t="t" r="r" b="b"/>
            <a:pathLst>
              <a:path w="2455657" h="2494108">
                <a:moveTo>
                  <a:pt x="0" y="0"/>
                </a:moveTo>
                <a:lnTo>
                  <a:pt x="2455657" y="0"/>
                </a:lnTo>
                <a:lnTo>
                  <a:pt x="2455657" y="2494108"/>
                </a:lnTo>
                <a:lnTo>
                  <a:pt x="0" y="2494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36849" y="4892075"/>
            <a:ext cx="4246154" cy="4366225"/>
          </a:xfrm>
          <a:custGeom>
            <a:avLst/>
            <a:gdLst/>
            <a:ahLst/>
            <a:cxnLst/>
            <a:rect l="l" t="t" r="r" b="b"/>
            <a:pathLst>
              <a:path w="4246154" h="4366225">
                <a:moveTo>
                  <a:pt x="0" y="0"/>
                </a:moveTo>
                <a:lnTo>
                  <a:pt x="4246154" y="0"/>
                </a:lnTo>
                <a:lnTo>
                  <a:pt x="4246154" y="4366225"/>
                </a:lnTo>
                <a:lnTo>
                  <a:pt x="0" y="4366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128D2">
                <a:alpha val="100000"/>
              </a:srgbClr>
            </a:gs>
            <a:gs pos="50000">
              <a:srgbClr val="738ADB">
                <a:alpha val="100000"/>
              </a:srgbClr>
            </a:gs>
            <a:gs pos="100000">
              <a:srgbClr val="C1D1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5134" y="893895"/>
            <a:ext cx="14851623" cy="9332814"/>
            <a:chOff x="0" y="0"/>
            <a:chExt cx="3911539" cy="2458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11538" cy="2458025"/>
            </a:xfrm>
            <a:custGeom>
              <a:avLst/>
              <a:gdLst/>
              <a:ahLst/>
              <a:cxnLst/>
              <a:rect l="l" t="t" r="r" b="b"/>
              <a:pathLst>
                <a:path w="3911538" h="2458025">
                  <a:moveTo>
                    <a:pt x="36490" y="0"/>
                  </a:moveTo>
                  <a:lnTo>
                    <a:pt x="3875048" y="0"/>
                  </a:lnTo>
                  <a:cubicBezTo>
                    <a:pt x="3884726" y="0"/>
                    <a:pt x="3894008" y="3844"/>
                    <a:pt x="3900851" y="10688"/>
                  </a:cubicBezTo>
                  <a:cubicBezTo>
                    <a:pt x="3907694" y="17531"/>
                    <a:pt x="3911538" y="26812"/>
                    <a:pt x="3911538" y="36490"/>
                  </a:cubicBezTo>
                  <a:lnTo>
                    <a:pt x="3911538" y="2421535"/>
                  </a:lnTo>
                  <a:cubicBezTo>
                    <a:pt x="3911538" y="2431213"/>
                    <a:pt x="3907694" y="2440494"/>
                    <a:pt x="3900851" y="2447337"/>
                  </a:cubicBezTo>
                  <a:cubicBezTo>
                    <a:pt x="3894008" y="2454181"/>
                    <a:pt x="3884726" y="2458025"/>
                    <a:pt x="3875048" y="2458025"/>
                  </a:cubicBezTo>
                  <a:lnTo>
                    <a:pt x="36490" y="2458025"/>
                  </a:lnTo>
                  <a:cubicBezTo>
                    <a:pt x="26812" y="2458025"/>
                    <a:pt x="17531" y="2454181"/>
                    <a:pt x="10688" y="2447337"/>
                  </a:cubicBezTo>
                  <a:cubicBezTo>
                    <a:pt x="3844" y="2440494"/>
                    <a:pt x="0" y="2431213"/>
                    <a:pt x="0" y="2421535"/>
                  </a:cubicBezTo>
                  <a:lnTo>
                    <a:pt x="0" y="36490"/>
                  </a:lnTo>
                  <a:cubicBezTo>
                    <a:pt x="0" y="26812"/>
                    <a:pt x="3844" y="17531"/>
                    <a:pt x="10688" y="10688"/>
                  </a:cubicBezTo>
                  <a:cubicBezTo>
                    <a:pt x="17531" y="3844"/>
                    <a:pt x="26812" y="0"/>
                    <a:pt x="364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72E75">
                    <a:alpha val="100000"/>
                  </a:srgbClr>
                </a:gs>
                <a:gs pos="100000">
                  <a:srgbClr val="772F70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11539" cy="249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7564" y="1028700"/>
            <a:ext cx="13491076" cy="9063204"/>
          </a:xfrm>
          <a:custGeom>
            <a:avLst/>
            <a:gdLst/>
            <a:ahLst/>
            <a:cxnLst/>
            <a:rect l="l" t="t" r="r" b="b"/>
            <a:pathLst>
              <a:path w="13491076" h="9063204">
                <a:moveTo>
                  <a:pt x="0" y="0"/>
                </a:moveTo>
                <a:lnTo>
                  <a:pt x="13491076" y="0"/>
                </a:lnTo>
                <a:lnTo>
                  <a:pt x="13491076" y="9063204"/>
                </a:lnTo>
                <a:lnTo>
                  <a:pt x="0" y="9063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53" b="-4622"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364093">
            <a:off x="14911994" y="6683858"/>
            <a:ext cx="2394580" cy="23826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128D2">
                <a:alpha val="100000"/>
              </a:srgbClr>
            </a:gs>
            <a:gs pos="50000">
              <a:srgbClr val="738ADB">
                <a:alpha val="100000"/>
              </a:srgbClr>
            </a:gs>
            <a:gs pos="100000">
              <a:srgbClr val="C1D1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523" y="270790"/>
            <a:ext cx="9839115" cy="8135118"/>
            <a:chOff x="0" y="0"/>
            <a:chExt cx="2591372" cy="21425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1372" cy="2142582"/>
            </a:xfrm>
            <a:custGeom>
              <a:avLst/>
              <a:gdLst/>
              <a:ahLst/>
              <a:cxnLst/>
              <a:rect l="l" t="t" r="r" b="b"/>
              <a:pathLst>
                <a:path w="2591372" h="2142582">
                  <a:moveTo>
                    <a:pt x="55080" y="0"/>
                  </a:moveTo>
                  <a:lnTo>
                    <a:pt x="2536292" y="0"/>
                  </a:lnTo>
                  <a:cubicBezTo>
                    <a:pt x="2550900" y="0"/>
                    <a:pt x="2564910" y="5803"/>
                    <a:pt x="2575240" y="16132"/>
                  </a:cubicBezTo>
                  <a:cubicBezTo>
                    <a:pt x="2585569" y="26462"/>
                    <a:pt x="2591372" y="40472"/>
                    <a:pt x="2591372" y="55080"/>
                  </a:cubicBezTo>
                  <a:lnTo>
                    <a:pt x="2591372" y="2087503"/>
                  </a:lnTo>
                  <a:cubicBezTo>
                    <a:pt x="2591372" y="2117922"/>
                    <a:pt x="2566712" y="2142582"/>
                    <a:pt x="2536292" y="2142582"/>
                  </a:cubicBezTo>
                  <a:lnTo>
                    <a:pt x="55080" y="2142582"/>
                  </a:lnTo>
                  <a:cubicBezTo>
                    <a:pt x="24660" y="2142582"/>
                    <a:pt x="0" y="2117922"/>
                    <a:pt x="0" y="2087503"/>
                  </a:cubicBezTo>
                  <a:lnTo>
                    <a:pt x="0" y="55080"/>
                  </a:lnTo>
                  <a:cubicBezTo>
                    <a:pt x="0" y="24660"/>
                    <a:pt x="24660" y="0"/>
                    <a:pt x="5508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72E75">
                    <a:alpha val="100000"/>
                  </a:srgbClr>
                </a:gs>
                <a:gs pos="100000">
                  <a:srgbClr val="772F70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91372" cy="2180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67365" y="8971304"/>
            <a:ext cx="4279109" cy="1123266"/>
          </a:xfrm>
          <a:custGeom>
            <a:avLst/>
            <a:gdLst/>
            <a:ahLst/>
            <a:cxnLst/>
            <a:rect l="l" t="t" r="r" b="b"/>
            <a:pathLst>
              <a:path w="4279109" h="1123266">
                <a:moveTo>
                  <a:pt x="0" y="0"/>
                </a:moveTo>
                <a:lnTo>
                  <a:pt x="4279109" y="0"/>
                </a:lnTo>
                <a:lnTo>
                  <a:pt x="4279109" y="1123267"/>
                </a:lnTo>
                <a:lnTo>
                  <a:pt x="0" y="1123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07892" y="727399"/>
            <a:ext cx="8648192" cy="408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1"/>
              </a:lnSpc>
              <a:spcBef>
                <a:spcPct val="0"/>
              </a:spcBef>
            </a:pPr>
            <a:r>
              <a:rPr lang="en-US" sz="7779" b="1" i="1">
                <a:solidFill>
                  <a:srgbClr val="FFFFF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“Чого навчила мене казка “Яйце-райце”?”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128D2">
                <a:alpha val="100000"/>
              </a:srgbClr>
            </a:gs>
            <a:gs pos="50000">
              <a:srgbClr val="536DC9">
                <a:alpha val="100000"/>
              </a:srgbClr>
            </a:gs>
            <a:gs pos="100000">
              <a:srgbClr val="C1D1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4883" y="0"/>
            <a:ext cx="8236186" cy="10981581"/>
          </a:xfrm>
          <a:custGeom>
            <a:avLst/>
            <a:gdLst/>
            <a:ahLst/>
            <a:cxnLst/>
            <a:rect l="l" t="t" r="r" b="b"/>
            <a:pathLst>
              <a:path w="8236186" h="10981581">
                <a:moveTo>
                  <a:pt x="0" y="0"/>
                </a:moveTo>
                <a:lnTo>
                  <a:pt x="8236185" y="0"/>
                </a:lnTo>
                <a:lnTo>
                  <a:pt x="8236185" y="10981581"/>
                </a:lnTo>
                <a:lnTo>
                  <a:pt x="0" y="109815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79084" y="-1348358"/>
            <a:ext cx="8475739" cy="8475739"/>
          </a:xfrm>
          <a:custGeom>
            <a:avLst/>
            <a:gdLst/>
            <a:ahLst/>
            <a:cxnLst/>
            <a:rect l="l" t="t" r="r" b="b"/>
            <a:pathLst>
              <a:path w="8475739" h="8475739">
                <a:moveTo>
                  <a:pt x="0" y="0"/>
                </a:moveTo>
                <a:lnTo>
                  <a:pt x="8475739" y="0"/>
                </a:lnTo>
                <a:lnTo>
                  <a:pt x="8475739" y="8475739"/>
                </a:lnTo>
                <a:lnTo>
                  <a:pt x="0" y="8475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98329" y="3815128"/>
            <a:ext cx="5657755" cy="6111187"/>
          </a:xfrm>
          <a:custGeom>
            <a:avLst/>
            <a:gdLst/>
            <a:ahLst/>
            <a:cxnLst/>
            <a:rect l="l" t="t" r="r" b="b"/>
            <a:pathLst>
              <a:path w="5657755" h="6111187">
                <a:moveTo>
                  <a:pt x="0" y="0"/>
                </a:moveTo>
                <a:lnTo>
                  <a:pt x="5657755" y="0"/>
                </a:lnTo>
                <a:lnTo>
                  <a:pt x="5657755" y="6111188"/>
                </a:lnTo>
                <a:lnTo>
                  <a:pt x="0" y="6111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152" r="-14659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Microsoft Office PowerPoint</Application>
  <PresentationFormat>Произвольный</PresentationFormat>
  <Paragraphs>27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Canva Sans Bold</vt:lpstr>
      <vt:lpstr>Arial</vt:lpstr>
      <vt:lpstr>Canva Sans Bold Italics</vt:lpstr>
      <vt:lpstr>Calibri</vt:lpstr>
      <vt:lpstr>Canva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"Яйце -райце" </dc:title>
  <cp:lastModifiedBy>Учетная запись Майкрософт</cp:lastModifiedBy>
  <cp:revision>2</cp:revision>
  <dcterms:created xsi:type="dcterms:W3CDTF">2006-08-16T00:00:00Z</dcterms:created>
  <dcterms:modified xsi:type="dcterms:W3CDTF">2025-01-11T12:05:08Z</dcterms:modified>
  <dc:identifier>DAGV0zA9jgY</dc:identifier>
</cp:coreProperties>
</file>