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72" r:id="rId14"/>
    <p:sldId id="270" r:id="rId15"/>
    <p:sldId id="271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87824" y="1229360"/>
            <a:ext cx="532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Казки </a:t>
            </a:r>
            <a:r>
              <a:rPr lang="uk-UA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Івана Франка</a:t>
            </a:r>
            <a:r>
              <a:rPr lang="uk-UA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>. </a:t>
            </a:r>
            <a:r>
              <a:rPr lang="uk-UA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І.Франко </a:t>
            </a:r>
            <a:r>
              <a:rPr lang="uk-UA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>«Лисичка-кума».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34" y="677773"/>
            <a:ext cx="2066925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4221088"/>
            <a:ext cx="38539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i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Вчитель: </a:t>
            </a:r>
            <a:r>
              <a:rPr lang="uk-UA" sz="2800" i="1" dirty="0" err="1" smtClean="0">
                <a:solidFill>
                  <a:srgbClr val="00B050"/>
                </a:solidFill>
                <a:latin typeface="Georgia" panose="02040502050405020303" pitchFamily="18" charset="0"/>
              </a:rPr>
              <a:t>Майданюк</a:t>
            </a:r>
            <a:r>
              <a:rPr lang="uk-UA" sz="2800" i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uk-UA" sz="2800" i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Катерина Олексіївна</a:t>
            </a:r>
            <a:endParaRPr lang="uk-UA" sz="2800" i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312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484784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Не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мати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ніякої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спілки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                       </a:t>
            </a:r>
            <a:r>
              <a:rPr lang="ru-RU" sz="2400" b="1" dirty="0">
                <a:solidFill>
                  <a:srgbClr val="FF0066"/>
                </a:solidFill>
                <a:latin typeface="Georgia" panose="02040502050405020303" pitchFamily="18" charset="0"/>
              </a:rPr>
              <a:t>втекла</a:t>
            </a:r>
            <a:endParaRPr lang="uk-UA" sz="2400" b="1" dirty="0">
              <a:solidFill>
                <a:srgbClr val="FF0066"/>
              </a:solidFill>
              <a:latin typeface="Georgia" panose="02040502050405020303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ru-RU" sz="2400" b="1" dirty="0" err="1" smtClean="0">
                <a:solidFill>
                  <a:srgbClr val="0000FF"/>
                </a:solidFill>
                <a:latin typeface="Georgia" panose="02040502050405020303" pitchFamily="18" charset="0"/>
              </a:rPr>
              <a:t>Ані</a:t>
            </a:r>
            <a:r>
              <a:rPr lang="ru-RU" sz="24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Georgia" panose="02040502050405020303" pitchFamily="18" charset="0"/>
              </a:rPr>
              <a:t>пари з рота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                              </a:t>
            </a:r>
            <a:r>
              <a:rPr lang="ru-RU" sz="2400" b="1" dirty="0">
                <a:solidFill>
                  <a:srgbClr val="00FF00"/>
                </a:solidFill>
                <a:latin typeface="Georgia" panose="02040502050405020303" pitchFamily="18" charset="0"/>
              </a:rPr>
              <a:t> страшно, </a:t>
            </a:r>
            <a:r>
              <a:rPr lang="ru-RU" sz="2400" b="1" dirty="0" err="1">
                <a:solidFill>
                  <a:srgbClr val="00FF00"/>
                </a:solidFill>
                <a:latin typeface="Georgia" panose="02040502050405020303" pitchFamily="18" charset="0"/>
              </a:rPr>
              <a:t>лячно</a:t>
            </a:r>
            <a:endParaRPr lang="uk-UA" sz="2400" b="1" dirty="0">
              <a:solidFill>
                <a:srgbClr val="00FF00"/>
              </a:solidFill>
              <a:latin typeface="Georgia" panose="02040502050405020303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FF00"/>
                </a:solidFill>
                <a:latin typeface="Georgia" panose="02040502050405020303" pitchFamily="18" charset="0"/>
              </a:rPr>
              <a:t>Мурашки </a:t>
            </a:r>
            <a:r>
              <a:rPr lang="ru-RU" sz="2400" b="1" dirty="0">
                <a:solidFill>
                  <a:srgbClr val="00FF00"/>
                </a:solidFill>
                <a:latin typeface="Georgia" panose="02040502050405020303" pitchFamily="18" charset="0"/>
              </a:rPr>
              <a:t>за </a:t>
            </a:r>
            <a:r>
              <a:rPr lang="ru-RU" sz="2400" b="1" dirty="0" err="1">
                <a:solidFill>
                  <a:srgbClr val="00FF00"/>
                </a:solidFill>
                <a:latin typeface="Georgia" panose="02040502050405020303" pitchFamily="18" charset="0"/>
              </a:rPr>
              <a:t>плечима</a:t>
            </a:r>
            <a:r>
              <a:rPr lang="uk-UA" sz="2400" b="1" dirty="0">
                <a:solidFill>
                  <a:srgbClr val="00FF00"/>
                </a:solidFill>
                <a:latin typeface="Georgia" panose="02040502050405020303" pitchFamily="18" charset="0"/>
              </a:rPr>
              <a:t>                         </a:t>
            </a:r>
            <a:r>
              <a:rPr lang="ru-RU" sz="2400" b="1" dirty="0" err="1">
                <a:solidFill>
                  <a:srgbClr val="0000FF"/>
                </a:solidFill>
                <a:latin typeface="Georgia" panose="02040502050405020303" pitchFamily="18" charset="0"/>
              </a:rPr>
              <a:t>мовчати</a:t>
            </a:r>
            <a:endParaRPr lang="uk-UA" sz="2400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ru-RU" sz="2400" b="1" dirty="0" err="1" smtClean="0">
                <a:solidFill>
                  <a:srgbClr val="FF0066"/>
                </a:solidFill>
                <a:latin typeface="Georgia" panose="02040502050405020303" pitchFamily="18" charset="0"/>
              </a:rPr>
              <a:t>Накивала</a:t>
            </a:r>
            <a:r>
              <a:rPr lang="ru-RU" sz="2400" b="1" dirty="0" smtClean="0">
                <a:solidFill>
                  <a:srgbClr val="FF0066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rgbClr val="FF0066"/>
                </a:solidFill>
                <a:latin typeface="Georgia" panose="02040502050405020303" pitchFamily="18" charset="0"/>
              </a:rPr>
              <a:t>пятами                 </a:t>
            </a:r>
            <a:r>
              <a:rPr lang="ru-RU" sz="2400" b="1" dirty="0" smtClean="0">
                <a:solidFill>
                  <a:srgbClr val="FF0066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не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робити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</a:t>
            </a:r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нічого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разом</a:t>
            </a:r>
            <a:endParaRPr lang="uk-UA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55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71" y="1091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1720" y="908720"/>
            <a:ext cx="4725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Характеристика  героїв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92497" y="154708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          </a:t>
            </a:r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довірлив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…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                       </a:t>
            </a:r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хитр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...</a:t>
            </a: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                       </a:t>
            </a:r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підступн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...</a:t>
            </a: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                      </a:t>
            </a:r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злодійкуват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...         </a:t>
            </a: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                     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сором’язлив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...</a:t>
            </a: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                       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брехлив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...</a:t>
            </a: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                       </a:t>
            </a:r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дурн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...</a:t>
            </a: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                       </a:t>
            </a:r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жадібн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...</a:t>
            </a: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                       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працьовит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...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2295153" cy="27185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700" y="1844824"/>
            <a:ext cx="2718531" cy="271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038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79" y="1268760"/>
            <a:ext cx="7092788" cy="47285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15816" y="622429"/>
            <a:ext cx="3602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Гра «Суд іде».</a:t>
            </a:r>
            <a:endParaRPr lang="uk-UA" sz="36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5668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541537" cy="564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740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70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828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0664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1052736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Доброго ранку!- </a:t>
            </a:r>
            <a:r>
              <a:rPr lang="uk-UA" sz="32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мовим</a:t>
            </a:r>
            <a:r>
              <a:rPr lang="uk-UA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 за звичаєм.</a:t>
            </a:r>
          </a:p>
          <a:p>
            <a:r>
              <a:rPr lang="uk-UA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Доброго </a:t>
            </a:r>
            <a:r>
              <a:rPr lang="uk-UA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ранку!</a:t>
            </a:r>
            <a:r>
              <a:rPr lang="uk-UA" sz="32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-всі</a:t>
            </a:r>
            <a:r>
              <a:rPr lang="uk-UA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 ми вам зичимо.</a:t>
            </a:r>
          </a:p>
          <a:p>
            <a:r>
              <a:rPr lang="uk-UA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Щастя,здоров'я </a:t>
            </a:r>
            <a:r>
              <a:rPr lang="uk-UA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вам кожної днини</a:t>
            </a:r>
          </a:p>
          <a:p>
            <a:r>
              <a:rPr lang="uk-UA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Миру </a:t>
            </a:r>
            <a:r>
              <a:rPr lang="uk-UA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і злагоди вашій родині.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125560"/>
            <a:ext cx="3590247" cy="303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060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29" y="993587"/>
            <a:ext cx="4964275" cy="488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955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42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44517" y="836712"/>
            <a:ext cx="52549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Гра</a:t>
            </a:r>
            <a:r>
              <a:rPr lang="ru-RU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 «</a:t>
            </a:r>
            <a:r>
              <a:rPr lang="ru-RU" sz="40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Хто</a:t>
            </a:r>
            <a:r>
              <a:rPr lang="ru-RU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краще</a:t>
            </a:r>
            <a:r>
              <a:rPr lang="ru-RU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?» </a:t>
            </a:r>
            <a:endParaRPr lang="uk-UA" sz="40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30" y="1786674"/>
            <a:ext cx="7240178" cy="41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031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1640" y="908720"/>
            <a:ext cx="57961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      Декілька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слів про автора</a:t>
            </a:r>
            <a:b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</a:br>
            <a:endParaRPr lang="uk-UA" sz="2800" b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462718"/>
            <a:ext cx="55659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Продовжте </a:t>
            </a:r>
            <a:r>
              <a:rPr lang="uk-UA" sz="3600" b="1" i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речення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413337"/>
            <a:ext cx="54943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Georgia" panose="02040502050405020303" pitchFamily="18" charset="0"/>
                <a:cs typeface="Times New Roman" pitchFamily="18" charset="0"/>
              </a:rPr>
              <a:t>1.Народився І.Я.Франко...</a:t>
            </a:r>
          </a:p>
          <a:p>
            <a:r>
              <a:rPr lang="uk-UA" sz="2400" b="1" dirty="0">
                <a:latin typeface="Georgia" panose="02040502050405020303" pitchFamily="18" charset="0"/>
                <a:cs typeface="Times New Roman" pitchFamily="18" charset="0"/>
              </a:rPr>
              <a:t>2. Батько Франка був …</a:t>
            </a:r>
          </a:p>
          <a:p>
            <a:r>
              <a:rPr lang="uk-UA" sz="2400" b="1" dirty="0">
                <a:latin typeface="Georgia" panose="02040502050405020303" pitchFamily="18" charset="0"/>
                <a:cs typeface="Times New Roman" pitchFamily="18" charset="0"/>
              </a:rPr>
              <a:t>3. Значний внесок у виховання малого Івася зробив …</a:t>
            </a:r>
          </a:p>
          <a:p>
            <a:r>
              <a:rPr lang="uk-UA" sz="2400" b="1" dirty="0">
                <a:latin typeface="Georgia" panose="02040502050405020303" pitchFamily="18" charset="0"/>
                <a:cs typeface="Times New Roman" pitchFamily="18" charset="0"/>
              </a:rPr>
              <a:t>4. </a:t>
            </a:r>
            <a:r>
              <a:rPr lang="ru-RU" sz="2400" b="1" dirty="0" err="1">
                <a:latin typeface="Georgia" panose="02040502050405020303" pitchFamily="18" charset="0"/>
                <a:cs typeface="Times New Roman" pitchFamily="18" charset="0"/>
              </a:rPr>
              <a:t>Навчався</a:t>
            </a:r>
            <a:r>
              <a:rPr lang="ru-RU" sz="2400" b="1" dirty="0"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Georgia" panose="02040502050405020303" pitchFamily="18" charset="0"/>
                <a:cs typeface="Times New Roman" pitchFamily="18" charset="0"/>
              </a:rPr>
              <a:t>спочатку</a:t>
            </a:r>
            <a:r>
              <a:rPr lang="ru-RU" sz="2400" b="1" dirty="0">
                <a:latin typeface="Georgia" panose="02040502050405020303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latin typeface="Georgia" panose="02040502050405020303" pitchFamily="18" charset="0"/>
                <a:cs typeface="Times New Roman" pitchFamily="18" charset="0"/>
              </a:rPr>
              <a:t>школі</a:t>
            </a:r>
            <a:r>
              <a:rPr lang="ru-RU" sz="2400" b="1" dirty="0">
                <a:latin typeface="Georgia" panose="02040502050405020303" pitchFamily="18" charset="0"/>
                <a:cs typeface="Times New Roman" pitchFamily="18" charset="0"/>
              </a:rPr>
              <a:t> села…</a:t>
            </a:r>
          </a:p>
          <a:p>
            <a:r>
              <a:rPr lang="uk-UA" sz="2400" b="1" dirty="0">
                <a:latin typeface="Georgia" panose="02040502050405020303" pitchFamily="18" charset="0"/>
                <a:cs typeface="Times New Roman" pitchFamily="18" charset="0"/>
              </a:rPr>
              <a:t>5.І.Франко знав ……мов</a:t>
            </a:r>
          </a:p>
          <a:p>
            <a:r>
              <a:rPr lang="uk-UA" sz="2400" b="1" dirty="0">
                <a:latin typeface="Georgia" panose="02040502050405020303" pitchFamily="18" charset="0"/>
                <a:cs typeface="Times New Roman" pitchFamily="18" charset="0"/>
              </a:rPr>
              <a:t>6. Нам відомі такі твори автора , як…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1880" y="2204864"/>
            <a:ext cx="3146979" cy="4159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21432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" y="-1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1720" y="889185"/>
            <a:ext cx="5322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>К</a:t>
            </a:r>
            <a:r>
              <a:rPr lang="uk-UA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азки </a:t>
            </a:r>
            <a:r>
              <a:rPr lang="uk-UA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>Івана Франка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404">
            <a:off x="776621" y="1508927"/>
            <a:ext cx="2279526" cy="28202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53" y="1459315"/>
            <a:ext cx="2300692" cy="31864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8323">
            <a:off x="1209427" y="4531034"/>
            <a:ext cx="2362600" cy="17719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149">
            <a:off x="7234353" y="865927"/>
            <a:ext cx="1649731" cy="24196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2877">
            <a:off x="6290344" y="3900183"/>
            <a:ext cx="2143125" cy="2143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050" y="4376013"/>
            <a:ext cx="1318297" cy="181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157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15616" y="1102532"/>
            <a:ext cx="63001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>—</a:t>
            </a:r>
            <a:r>
              <a:rPr lang="ru-RU" sz="36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Вно</a:t>
            </a:r>
            <a:r>
              <a:rPr lang="uk-UA" sz="36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чі</a:t>
            </a:r>
            <a:r>
              <a:rPr lang="uk-UA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> руда дівчина.</a:t>
            </a:r>
          </a:p>
          <a:p>
            <a:r>
              <a:rPr lang="uk-UA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>Залізла тихо в двір,</a:t>
            </a:r>
          </a:p>
          <a:p>
            <a:r>
              <a:rPr lang="uk-UA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>Курей перелічила.</a:t>
            </a:r>
          </a:p>
          <a:p>
            <a:r>
              <a:rPr lang="uk-UA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>Та й понесла у бір</a:t>
            </a:r>
            <a:r>
              <a:rPr lang="uk-UA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.</a:t>
            </a:r>
            <a:endParaRPr lang="uk-UA" sz="36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004" y="3429000"/>
            <a:ext cx="2295153" cy="271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58415"/>
      </p:ext>
    </p:extLst>
  </p:cSld>
  <p:clrMapOvr>
    <a:masterClrMapping/>
  </p:clrMapOvr>
  <p:transition spd="slow" advTm="100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980728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uk-UA" dirty="0" smtClean="0"/>
              <a:t>                              </a:t>
            </a:r>
            <a:r>
              <a:rPr lang="uk-UA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Вдалині </a:t>
            </a:r>
            <a:r>
              <a:rPr lang="uk-UA" sz="3600" b="1" dirty="0">
                <a:solidFill>
                  <a:srgbClr val="002060"/>
                </a:solidFill>
                <a:latin typeface="Georgia" panose="02040502050405020303" pitchFamily="18" charset="0"/>
              </a:rPr>
              <a:t>посеред ночі</a:t>
            </a:r>
          </a:p>
          <a:p>
            <a:r>
              <a:rPr lang="uk-UA" sz="36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uk-UA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засвітились </a:t>
            </a:r>
            <a:r>
              <a:rPr lang="uk-UA" sz="3600" b="1" dirty="0">
                <a:solidFill>
                  <a:srgbClr val="002060"/>
                </a:solidFill>
                <a:latin typeface="Georgia" panose="02040502050405020303" pitchFamily="18" charset="0"/>
              </a:rPr>
              <a:t>хижі очі.</a:t>
            </a:r>
          </a:p>
          <a:p>
            <a:r>
              <a:rPr lang="uk-UA" sz="3600" b="1" dirty="0">
                <a:solidFill>
                  <a:srgbClr val="002060"/>
                </a:solidFill>
                <a:latin typeface="Georgia" panose="02040502050405020303" pitchFamily="18" charset="0"/>
              </a:rPr>
              <a:t>              Від його пісень у звірів</a:t>
            </a:r>
          </a:p>
          <a:p>
            <a:r>
              <a:rPr lang="uk-UA" sz="3600" b="1" dirty="0">
                <a:solidFill>
                  <a:srgbClr val="002060"/>
                </a:solidFill>
                <a:latin typeface="Georgia" panose="02040502050405020303" pitchFamily="18" charset="0"/>
              </a:rPr>
              <a:t>              морозець біжить по шкірі.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433068"/>
            <a:ext cx="2963096" cy="296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91868"/>
      </p:ext>
    </p:extLst>
  </p:cSld>
  <p:clrMapOvr>
    <a:masterClrMapping/>
  </p:clrMapOvr>
  <p:transition spd="slow" advTm="1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93171" y="836711"/>
            <a:ext cx="4557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latin typeface="Georgia" panose="02040502050405020303" pitchFamily="18" charset="0"/>
              </a:rPr>
              <a:t>Словникова</a:t>
            </a:r>
            <a:r>
              <a:rPr lang="ru-RU" sz="3200" b="1" dirty="0">
                <a:latin typeface="Georgia" panose="02040502050405020303" pitchFamily="18" charset="0"/>
              </a:rPr>
              <a:t> робота</a:t>
            </a:r>
            <a:r>
              <a:rPr lang="ru-RU" b="1" dirty="0"/>
              <a:t>.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1700808"/>
            <a:ext cx="20874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smtClean="0">
                <a:solidFill>
                  <a:srgbClr val="0000FF"/>
                </a:solidFill>
                <a:latin typeface="Georgia" panose="02040502050405020303" pitchFamily="18" charset="0"/>
              </a:rPr>
              <a:t>Корч</a:t>
            </a:r>
            <a:endParaRPr lang="uk-UA" sz="2400" b="1" dirty="0" smtClean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r>
              <a:rPr lang="uk-UA" sz="24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Полуденок </a:t>
            </a:r>
          </a:p>
          <a:p>
            <a:r>
              <a:rPr lang="uk-UA" sz="24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Горнятко </a:t>
            </a:r>
            <a:endParaRPr lang="uk-UA" sz="2400" b="1" dirty="0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8823" y="1700807"/>
            <a:ext cx="2366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FF00"/>
                </a:solidFill>
                <a:latin typeface="Georgia" panose="02040502050405020303" pitchFamily="18" charset="0"/>
              </a:rPr>
              <a:t>Похресники </a:t>
            </a:r>
          </a:p>
          <a:p>
            <a:r>
              <a:rPr lang="uk-UA" sz="2400" b="1" dirty="0" smtClean="0">
                <a:solidFill>
                  <a:srgbClr val="00FF00"/>
                </a:solidFill>
                <a:latin typeface="Georgia" panose="02040502050405020303" pitchFamily="18" charset="0"/>
              </a:rPr>
              <a:t>Чудернацькі </a:t>
            </a:r>
          </a:p>
          <a:p>
            <a:r>
              <a:rPr lang="uk-UA" sz="2400" b="1" dirty="0" err="1" smtClean="0">
                <a:solidFill>
                  <a:srgbClr val="00FF00"/>
                </a:solidFill>
                <a:latin typeface="Georgia" panose="02040502050405020303" pitchFamily="18" charset="0"/>
              </a:rPr>
              <a:t>Схамкаю</a:t>
            </a:r>
            <a:r>
              <a:rPr lang="uk-UA" sz="2400" b="1" dirty="0" smtClean="0">
                <a:solidFill>
                  <a:srgbClr val="00FF00"/>
                </a:solidFill>
                <a:latin typeface="Georgia" panose="02040502050405020303" pitchFamily="18" charset="0"/>
              </a:rPr>
              <a:t> </a:t>
            </a:r>
            <a:endParaRPr lang="uk-UA" sz="2400" b="1" dirty="0">
              <a:solidFill>
                <a:srgbClr val="00FF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6312" y="1700806"/>
            <a:ext cx="20890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Злосливий 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Досягну 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Схрупала </a:t>
            </a:r>
            <a:endParaRPr lang="uk-UA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6212" y="3789040"/>
            <a:ext cx="15440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66"/>
                </a:solidFill>
                <a:latin typeface="Georgia" panose="02040502050405020303" pitchFamily="18" charset="0"/>
              </a:rPr>
              <a:t>Мотика </a:t>
            </a:r>
          </a:p>
          <a:p>
            <a:r>
              <a:rPr lang="uk-UA" sz="2400" b="1" dirty="0" smtClean="0">
                <a:solidFill>
                  <a:srgbClr val="FF0066"/>
                </a:solidFill>
                <a:latin typeface="Georgia" panose="02040502050405020303" pitchFamily="18" charset="0"/>
              </a:rPr>
              <a:t>Гук </a:t>
            </a:r>
          </a:p>
          <a:p>
            <a:r>
              <a:rPr lang="uk-UA" sz="2400" b="1" dirty="0" smtClean="0">
                <a:solidFill>
                  <a:srgbClr val="FF0066"/>
                </a:solidFill>
                <a:latin typeface="Georgia" panose="02040502050405020303" pitchFamily="18" charset="0"/>
              </a:rPr>
              <a:t>Клюка </a:t>
            </a:r>
            <a:endParaRPr lang="uk-UA" sz="2400" b="1" dirty="0">
              <a:solidFill>
                <a:srgbClr val="FF006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13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182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Валентина</cp:lastModifiedBy>
  <cp:revision>19</cp:revision>
  <dcterms:created xsi:type="dcterms:W3CDTF">2020-01-25T06:24:02Z</dcterms:created>
  <dcterms:modified xsi:type="dcterms:W3CDTF">2020-01-27T17:08:37Z</dcterms:modified>
</cp:coreProperties>
</file>