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241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3678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6083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2230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0618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919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2965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862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3711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1597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3625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9EC1-9452-408E-9156-B25EDF48F00F}" type="datetimeFigureOut">
              <a:rPr lang="uk-UA" smtClean="0"/>
              <a:pPr/>
              <a:t>24.12.2024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FAE6-D7DC-4E2F-84AA-A51B25BFCA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0182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22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42" Type="http://schemas.openxmlformats.org/officeDocument/2006/relationships/image" Target="../media/image24.pn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43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42" Type="http://schemas.openxmlformats.org/officeDocument/2006/relationships/image" Target="../media/image23.sv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42" Type="http://schemas.openxmlformats.org/officeDocument/2006/relationships/image" Target="../media/image23.sv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9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42" Type="http://schemas.openxmlformats.org/officeDocument/2006/relationships/image" Target="../media/image28.pn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4" Type="http://schemas.openxmlformats.org/officeDocument/2006/relationships/image" Target="../media/image2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5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4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29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42" Type="http://schemas.openxmlformats.org/officeDocument/2006/relationships/image" Target="../media/image21.sv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4" Type="http://schemas.openxmlformats.org/officeDocument/2006/relationships/image" Target="../media/image2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4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4" Type="http://schemas.openxmlformats.org/officeDocument/2006/relationships/image" Target="../media/image45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42" Type="http://schemas.openxmlformats.org/officeDocument/2006/relationships/image" Target="../media/image33.pn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43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42" Type="http://schemas.openxmlformats.org/officeDocument/2006/relationships/hyperlink" Target="http://commons.wikimedia.org/wiki/File:Leonid_Kadenyuk.jpg?uselang=ru" TargetMode="External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41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1.svg"/><Relationship Id="rId45" Type="http://schemas.openxmlformats.org/officeDocument/2006/relationships/image" Target="../media/image23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4" Type="http://schemas.openxmlformats.org/officeDocument/2006/relationships/image" Target="../media/image24.pn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43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34" Type="http://schemas.openxmlformats.org/officeDocument/2006/relationships/image" Target="../media/image18.pn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7.svg"/><Relationship Id="rId25" Type="http://schemas.openxmlformats.org/officeDocument/2006/relationships/image" Target="../media/image11.svg"/><Relationship Id="rId33" Type="http://schemas.openxmlformats.org/officeDocument/2006/relationships/image" Target="../media/image14.svg"/><Relationship Id="rId38" Type="http://schemas.openxmlformats.org/officeDocument/2006/relationships/image" Target="../media/image15.svg"/><Relationship Id="rId2" Type="http://schemas.openxmlformats.org/officeDocument/2006/relationships/image" Target="../media/image2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svg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1.png"/><Relationship Id="rId40" Type="http://schemas.openxmlformats.org/officeDocument/2006/relationships/image" Target="../media/image23.svg"/><Relationship Id="rId5" Type="http://schemas.openxmlformats.org/officeDocument/2006/relationships/image" Target="../media/image2.png"/><Relationship Id="rId15" Type="http://schemas.openxmlformats.org/officeDocument/2006/relationships/image" Target="../media/image6.svg"/><Relationship Id="rId23" Type="http://schemas.openxmlformats.org/officeDocument/2006/relationships/image" Target="../media/image10.svg"/><Relationship Id="rId28" Type="http://schemas.openxmlformats.org/officeDocument/2006/relationships/image" Target="../media/image15.png"/><Relationship Id="rId36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8.svg"/><Relationship Id="rId31" Type="http://schemas.openxmlformats.org/officeDocument/2006/relationships/image" Target="../media/image13.svg"/><Relationship Id="rId4" Type="http://schemas.openxmlformats.org/officeDocument/2006/relationships/image" Target="../media/image1.svg"/><Relationship Id="rId9" Type="http://schemas.openxmlformats.org/officeDocument/2006/relationships/image" Target="../media/image3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34744" y="-557696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7786994" y="259378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372627" y="7663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7714731" y="280359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432724" y="1098348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2268729" y="-442258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965702" y="5577408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75279" y="800046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4067944" y="228633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Прямоугольник 60"/>
          <p:cNvSpPr/>
          <p:nvPr/>
        </p:nvSpPr>
        <p:spPr>
          <a:xfrm>
            <a:off x="1650177" y="2048217"/>
            <a:ext cx="60629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dirty="0" smtClean="0"/>
              <a:t>Досвід роботи</a:t>
            </a:r>
            <a:br>
              <a:rPr lang="uk-UA" sz="4000" dirty="0" smtClean="0"/>
            </a:br>
            <a:r>
              <a:rPr lang="uk-UA" sz="4000" dirty="0" smtClean="0"/>
              <a:t>вчителя фізики та інформатики</a:t>
            </a:r>
            <a:br>
              <a:rPr lang="uk-UA" sz="4000" dirty="0" smtClean="0"/>
            </a:br>
            <a:endParaRPr lang="uk-UA" sz="4000" dirty="0"/>
          </a:p>
        </p:txBody>
      </p:sp>
      <p:pic>
        <p:nvPicPr>
          <p:cNvPr id="62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4371752" y="-381057"/>
            <a:ext cx="1392453" cy="1622562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>
          <a:xfrm>
            <a:off x="1677406" y="1618496"/>
            <a:ext cx="1386799" cy="1675890"/>
          </a:xfrm>
          <a:prstGeom prst="rect">
            <a:avLst/>
          </a:prstGeom>
        </p:spPr>
      </p:pic>
      <p:pic>
        <p:nvPicPr>
          <p:cNvPr id="65" name="Picture 1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 rot="-873501">
            <a:off x="4238742" y="5436999"/>
            <a:ext cx="761296" cy="1261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1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-78448" y="-469356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34744" y="-557696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7786994" y="259378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372627" y="7663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7714731" y="280359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456304" y="-447150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871198" y="5667295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2130646" y="5973796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5982759" y="6125637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125347" y="-244342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840630" y="649182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pic>
        <p:nvPicPr>
          <p:cNvPr id="64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3692884" y="-297714"/>
            <a:ext cx="1175965" cy="1370298"/>
          </a:xfrm>
          <a:prstGeom prst="rect">
            <a:avLst/>
          </a:prstGeom>
        </p:spPr>
      </p:pic>
      <p:pic>
        <p:nvPicPr>
          <p:cNvPr id="65" name="Picture 1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 rot="-873501">
            <a:off x="4287011" y="5964089"/>
            <a:ext cx="761296" cy="1261182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1229821" y="1029284"/>
            <a:ext cx="473151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2018   </a:t>
            </a: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Нагороджено Дипломом  ІІ ступеня за участь у обласному</a:t>
            </a:r>
          </a:p>
          <a:p>
            <a:pPr>
              <a:spcBef>
                <a:spcPts val="300"/>
              </a:spcBef>
            </a:pP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 фестивалі «добрих практик»  освітян Харківщини «Майстри </a:t>
            </a:r>
          </a:p>
          <a:p>
            <a:pPr>
              <a:spcBef>
                <a:spcPts val="300"/>
              </a:spcBef>
            </a:pP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педагогічної справи презентують»</a:t>
            </a:r>
          </a:p>
        </p:txBody>
      </p:sp>
      <p:sp>
        <p:nvSpPr>
          <p:cNvPr id="68" name="Text Box 138"/>
          <p:cNvSpPr txBox="1">
            <a:spLocks noChangeArrowheads="1"/>
          </p:cNvSpPr>
          <p:nvPr/>
        </p:nvSpPr>
        <p:spPr bwMode="auto">
          <a:xfrm>
            <a:off x="2824998" y="2583556"/>
            <a:ext cx="5072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2021</a:t>
            </a: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     Подяка начальника відділу освіти, молоді та спорту </a:t>
            </a:r>
            <a:r>
              <a:rPr lang="uk-UA" b="1" dirty="0" err="1" smtClean="0">
                <a:solidFill>
                  <a:srgbClr val="990000"/>
                </a:solidFill>
                <a:latin typeface="Times New Roman" pitchFamily="18" charset="0"/>
              </a:rPr>
              <a:t>Кегичівської</a:t>
            </a: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 селищної ради за підготовку учасника І етапу Всеукраїнського конкурсу-захисту науково-дослідницьких робіт учнів-членів МАН України</a:t>
            </a:r>
            <a:endParaRPr lang="ru-RU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0" name="Text Box 138"/>
          <p:cNvSpPr txBox="1">
            <a:spLocks noChangeArrowheads="1"/>
          </p:cNvSpPr>
          <p:nvPr/>
        </p:nvSpPr>
        <p:spPr bwMode="auto">
          <a:xfrm>
            <a:off x="1224517" y="4461822"/>
            <a:ext cx="509203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2023 </a:t>
            </a: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Подяка </a:t>
            </a:r>
            <a:r>
              <a:rPr lang="uk-UA" b="1" dirty="0" err="1" smtClean="0">
                <a:solidFill>
                  <a:srgbClr val="990000"/>
                </a:solidFill>
                <a:latin typeface="Times New Roman" pitchFamily="18" charset="0"/>
              </a:rPr>
              <a:t>Кегичівського</a:t>
            </a: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 БДЮТ за належний рівень організації вихованців в </a:t>
            </a:r>
            <a:r>
              <a:rPr lang="uk-UA" b="1" dirty="0" err="1" smtClean="0">
                <a:solidFill>
                  <a:srgbClr val="990000"/>
                </a:solidFill>
                <a:latin typeface="Times New Roman" pitchFamily="18" charset="0"/>
              </a:rPr>
              <a:t>онлайн-фотовиставці</a:t>
            </a: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</a:rPr>
              <a:t>, відповідальне ставлення до своїх обов’язків 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0" y="-371041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34744" y="-557696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7786994" y="259378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372627" y="7663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7714731" y="280359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432724" y="1098348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456304" y="-447150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965702" y="5577408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75279" y="800046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125347" y="-244342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Прямоугольник 60"/>
          <p:cNvSpPr/>
          <p:nvPr/>
        </p:nvSpPr>
        <p:spPr>
          <a:xfrm>
            <a:off x="2824997" y="1401510"/>
            <a:ext cx="3002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>
                <a:solidFill>
                  <a:srgbClr val="993300"/>
                </a:solidFill>
              </a:rPr>
              <a:t>Фізика -</a:t>
            </a:r>
            <a:endParaRPr lang="uk-UA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584985" y="2616176"/>
            <a:ext cx="6325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найдивовижніша річ: вона цікава, навіть якщо нічого в ній не розумієш.</a:t>
            </a:r>
            <a:endParaRPr lang="uk-UA" sz="4400" b="1" i="1" dirty="0">
              <a:solidFill>
                <a:srgbClr val="0000FF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64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3692884" y="-297714"/>
            <a:ext cx="1175965" cy="1370298"/>
          </a:xfrm>
          <a:prstGeom prst="rect">
            <a:avLst/>
          </a:prstGeom>
        </p:spPr>
      </p:pic>
      <p:pic>
        <p:nvPicPr>
          <p:cNvPr id="65" name="Picture 1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 rot="-873501">
            <a:off x="4287011" y="5964089"/>
            <a:ext cx="761296" cy="1261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-937682" y="-4844071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34744" y="-557696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7998441" y="2536169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372627" y="7663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7714731" y="280359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456304" y="-447150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965702" y="5577408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75279" y="800046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Прямоугольник 60"/>
          <p:cNvSpPr/>
          <p:nvPr/>
        </p:nvSpPr>
        <p:spPr>
          <a:xfrm>
            <a:off x="948343" y="877811"/>
            <a:ext cx="6949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dirty="0" smtClean="0">
                <a:solidFill>
                  <a:srgbClr val="008080"/>
                </a:solidFill>
                <a:latin typeface="Times New Roman" pitchFamily="18" charset="0"/>
              </a:rPr>
              <a:t>Загальні відомості про вчителя</a:t>
            </a:r>
            <a:endParaRPr lang="ru-RU" sz="3600" b="1" dirty="0">
              <a:solidFill>
                <a:srgbClr val="008080"/>
              </a:solidFill>
              <a:latin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50177" y="1819779"/>
            <a:ext cx="6020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Освіта: повна вища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ХДПІ ім. Г.С.Сковороди, 1993 рік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Спеціальність за дипломом: вчитель 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фізики та інформатики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Посада: вчитель фізики та інформатики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Стаж роботи: 31 рік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Категорія: вища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Предмет, що викладає: фізика та інформатика</a:t>
            </a:r>
          </a:p>
          <a:p>
            <a:pPr>
              <a:buFont typeface="Arial" charset="0"/>
              <a:buChar char="•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Курси  підвищення кваліфікації: 2022 рік</a:t>
            </a:r>
            <a:endParaRPr lang="uk-UA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4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4077399" y="-428425"/>
            <a:ext cx="1180519" cy="1375605"/>
          </a:xfrm>
          <a:prstGeom prst="rect">
            <a:avLst/>
          </a:prstGeom>
        </p:spPr>
      </p:pic>
      <p:grpSp>
        <p:nvGrpSpPr>
          <p:cNvPr id="62" name="Group 3"/>
          <p:cNvGrpSpPr/>
          <p:nvPr/>
        </p:nvGrpSpPr>
        <p:grpSpPr>
          <a:xfrm>
            <a:off x="6274345" y="2275249"/>
            <a:ext cx="1593719" cy="1741182"/>
            <a:chOff x="0" y="0"/>
            <a:chExt cx="7171430" cy="5171509"/>
          </a:xfrm>
        </p:grpSpPr>
        <p:pic>
          <p:nvPicPr>
            <p:cNvPr id="65" name="Picture 4"/>
            <p:cNvPicPr>
              <a:picLocks noChangeAspect="1"/>
            </p:cNvPicPr>
            <p:nvPr/>
          </p:nvPicPr>
          <p:blipFill>
            <a:blip r:embed="rId41" cstate="print">
              <a:alphaModFix amt="57000"/>
            </a:blip>
            <a:srcRect/>
            <a:stretch>
              <a:fillRect/>
            </a:stretch>
          </p:blipFill>
          <p:spPr>
            <a:xfrm>
              <a:off x="0" y="3755151"/>
              <a:ext cx="7171430" cy="1416357"/>
            </a:xfrm>
            <a:prstGeom prst="rect">
              <a:avLst/>
            </a:prstGeom>
          </p:spPr>
        </p:pic>
        <p:pic>
          <p:nvPicPr>
            <p:cNvPr id="66" name="Picture 5"/>
            <p:cNvPicPr>
              <a:picLocks noChangeAspect="1"/>
            </p:cNvPicPr>
            <p:nvPr/>
          </p:nvPicPr>
          <p:blipFill>
            <a:blip r:embed="rId42" cstate="print"/>
            <a:srcRect r="31266"/>
            <a:stretch>
              <a:fillRect/>
            </a:stretch>
          </p:blipFill>
          <p:spPr>
            <a:xfrm>
              <a:off x="68507" y="0"/>
              <a:ext cx="6741119" cy="4891526"/>
            </a:xfrm>
            <a:prstGeom prst="rect">
              <a:avLst/>
            </a:prstGeom>
          </p:spPr>
        </p:pic>
      </p:grpSp>
      <p:pic>
        <p:nvPicPr>
          <p:cNvPr id="67" name="Picture 17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rcRect/>
          <a:stretch>
            <a:fillRect/>
          </a:stretch>
        </p:blipFill>
        <p:spPr>
          <a:xfrm rot="-873501">
            <a:off x="4341319" y="5635111"/>
            <a:ext cx="761296" cy="1261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64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34744" y="-557696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7786994" y="259378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372627" y="7663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7714731" y="280359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432724" y="1098348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456304" y="-447150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965702" y="5577408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75279" y="800046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2" name="Прямоугольник 61"/>
          <p:cNvSpPr/>
          <p:nvPr/>
        </p:nvSpPr>
        <p:spPr>
          <a:xfrm>
            <a:off x="2357422" y="2071678"/>
            <a:ext cx="457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</a:rPr>
              <a:t>Моє педагогічне кредо: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3600" b="1" i="1" dirty="0" smtClean="0">
                <a:solidFill>
                  <a:schemeClr val="accent3">
                    <a:lumMod val="75000"/>
                  </a:schemeClr>
                </a:solidFill>
              </a:rPr>
              <a:t>“Виховую і навчаю”</a:t>
            </a:r>
            <a:endParaRPr lang="ru-RU" sz="36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6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-534495" y="-2636912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34744" y="-557696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475032">
            <a:off x="8114044" y="2593781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372627" y="7663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5297" y="4214946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7714731" y="280359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432724" y="1098348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456304" y="-447150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965702" y="5577408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75279" y="800046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Прямоугольник 60"/>
          <p:cNvSpPr/>
          <p:nvPr/>
        </p:nvSpPr>
        <p:spPr>
          <a:xfrm>
            <a:off x="1428728" y="2428868"/>
            <a:ext cx="645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Методична тема: </a:t>
            </a:r>
          </a:p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“Формування ключових компетентностей здобувачів освіти”</a:t>
            </a:r>
            <a:endParaRPr lang="uk-UA" sz="3200" dirty="0"/>
          </a:p>
        </p:txBody>
      </p:sp>
      <p:pic>
        <p:nvPicPr>
          <p:cNvPr id="66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 rot="542064">
            <a:off x="4090072" y="-303677"/>
            <a:ext cx="1155175" cy="1346073"/>
          </a:xfrm>
          <a:prstGeom prst="rect">
            <a:avLst/>
          </a:prstGeom>
        </p:spPr>
      </p:pic>
      <p:pic>
        <p:nvPicPr>
          <p:cNvPr id="67" name="Picture 17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rcRect/>
          <a:stretch>
            <a:fillRect/>
          </a:stretch>
        </p:blipFill>
        <p:spPr>
          <a:xfrm rot="-873501">
            <a:off x="4395651" y="5915314"/>
            <a:ext cx="761296" cy="1261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71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-483255" y="-1087159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08799" y="-517482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8071790" y="219125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551104" y="20820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8031078" y="223528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031228" y="1690775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271910" y="-559093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965702" y="5577408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782788" y="-63877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570920" y="687134"/>
            <a:ext cx="7658680" cy="730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Формування ключових </a:t>
            </a:r>
            <a:r>
              <a:rPr lang="uk-UA" sz="4000" dirty="0" err="1" smtClean="0">
                <a:solidFill>
                  <a:srgbClr val="FF0000"/>
                </a:solidFill>
              </a:rPr>
              <a:t>компетентностей</a:t>
            </a:r>
            <a:r>
              <a:rPr lang="ru-RU" sz="4000" dirty="0" smtClean="0">
                <a:solidFill>
                  <a:srgbClr val="FF0000"/>
                </a:solidFill>
              </a:rPr>
              <a:t> 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50177" y="1478061"/>
            <a:ext cx="5973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endParaRPr lang="ru-RU" sz="3000" dirty="0" smtClean="0"/>
          </a:p>
        </p:txBody>
      </p:sp>
      <p:pic>
        <p:nvPicPr>
          <p:cNvPr id="63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3789339" y="-537086"/>
            <a:ext cx="1208528" cy="1408242"/>
          </a:xfrm>
          <a:prstGeom prst="rect">
            <a:avLst/>
          </a:prstGeom>
        </p:spPr>
      </p:pic>
      <p:sp>
        <p:nvSpPr>
          <p:cNvPr id="69" name="Горизонтальный свиток 68"/>
          <p:cNvSpPr/>
          <p:nvPr/>
        </p:nvSpPr>
        <p:spPr>
          <a:xfrm>
            <a:off x="1445518" y="1227720"/>
            <a:ext cx="4689834" cy="88471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спілкування </a:t>
            </a:r>
            <a:r>
              <a:rPr lang="uk-UA" dirty="0"/>
              <a:t>рідною / державною мовою</a:t>
            </a:r>
          </a:p>
        </p:txBody>
      </p:sp>
      <p:sp>
        <p:nvSpPr>
          <p:cNvPr id="71" name="Горизонтальный свиток 70"/>
          <p:cNvSpPr/>
          <p:nvPr/>
        </p:nvSpPr>
        <p:spPr>
          <a:xfrm>
            <a:off x="3948387" y="2337674"/>
            <a:ext cx="3239473" cy="88471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спілкування </a:t>
            </a:r>
            <a:r>
              <a:rPr lang="uk-UA" dirty="0"/>
              <a:t>іноземними мовами</a:t>
            </a:r>
          </a:p>
        </p:txBody>
      </p:sp>
      <p:sp>
        <p:nvSpPr>
          <p:cNvPr id="73" name="Горизонтальный свиток 72"/>
          <p:cNvSpPr/>
          <p:nvPr/>
        </p:nvSpPr>
        <p:spPr>
          <a:xfrm>
            <a:off x="4393604" y="3473869"/>
            <a:ext cx="3329520" cy="88471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математична </a:t>
            </a:r>
            <a:r>
              <a:rPr lang="uk-UA" dirty="0"/>
              <a:t>компетентність</a:t>
            </a:r>
          </a:p>
        </p:txBody>
      </p:sp>
      <p:pic>
        <p:nvPicPr>
          <p:cNvPr id="75" name="Picture 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rcRect/>
          <a:stretch>
            <a:fillRect/>
          </a:stretch>
        </p:blipFill>
        <p:spPr>
          <a:xfrm>
            <a:off x="2625195" y="5079202"/>
            <a:ext cx="1245472" cy="996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3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-1730987" y="-1350691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08799" y="-517482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8071790" y="219125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505543" y="-16649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8067616" y="251925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598744" y="1340849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310345" y="-718766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3424621" y="5892662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5200929" y="6236848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71495" y="-42906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570920" y="687134"/>
            <a:ext cx="7658680" cy="730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>
                <a:solidFill>
                  <a:srgbClr val="FF0000"/>
                </a:solidFill>
              </a:rPr>
              <a:t>Формування ключових </a:t>
            </a:r>
            <a:r>
              <a:rPr lang="uk-UA" sz="4000" dirty="0" err="1">
                <a:solidFill>
                  <a:srgbClr val="FF0000"/>
                </a:solidFill>
              </a:rPr>
              <a:t>компетентностей</a:t>
            </a:r>
            <a:r>
              <a:rPr lang="ru-RU" sz="4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50177" y="1478061"/>
            <a:ext cx="5973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endParaRPr lang="ru-RU" sz="3000" dirty="0" smtClean="0"/>
          </a:p>
        </p:txBody>
      </p:sp>
      <p:pic>
        <p:nvPicPr>
          <p:cNvPr id="63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3789339" y="-537086"/>
            <a:ext cx="1208528" cy="1408242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1269508" y="1415913"/>
            <a:ext cx="2046035" cy="156689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основні </a:t>
            </a:r>
            <a:r>
              <a:rPr lang="uk-UA" dirty="0"/>
              <a:t>компетентності в природничих науках і технологіях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410273" y="2983291"/>
            <a:ext cx="1966659" cy="175988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інформаційно-цифрова </a:t>
            </a:r>
            <a:r>
              <a:rPr lang="uk-UA" dirty="0"/>
              <a:t>компетентність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21292" y="4524175"/>
            <a:ext cx="1966659" cy="175988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уміння </a:t>
            </a:r>
            <a:r>
              <a:rPr lang="uk-UA" dirty="0"/>
              <a:t>вчитися впродовж життя</a:t>
            </a:r>
          </a:p>
        </p:txBody>
      </p:sp>
      <p:pic>
        <p:nvPicPr>
          <p:cNvPr id="74" name="Picture 6"/>
          <p:cNvPicPr>
            <a:picLocks noChangeAspect="1"/>
          </p:cNvPicPr>
          <p:nvPr/>
        </p:nvPicPr>
        <p:blipFill>
          <a:blip r:embed="rId41" cstate="print"/>
          <a:srcRect b="11200"/>
          <a:stretch>
            <a:fillRect/>
          </a:stretch>
        </p:blipFill>
        <p:spPr>
          <a:xfrm>
            <a:off x="1374296" y="3133760"/>
            <a:ext cx="1598828" cy="1118052"/>
          </a:xfrm>
          <a:prstGeom prst="rect">
            <a:avLst/>
          </a:prstGeom>
        </p:spPr>
      </p:pic>
      <p:grpSp>
        <p:nvGrpSpPr>
          <p:cNvPr id="75" name="Group 4"/>
          <p:cNvGrpSpPr/>
          <p:nvPr/>
        </p:nvGrpSpPr>
        <p:grpSpPr>
          <a:xfrm>
            <a:off x="747395" y="3298265"/>
            <a:ext cx="4128446" cy="2979278"/>
            <a:chOff x="0" y="5362809"/>
            <a:chExt cx="8777503" cy="5604909"/>
          </a:xfrm>
        </p:grpSpPr>
        <p:pic>
          <p:nvPicPr>
            <p:cNvPr id="76" name="Picture 5"/>
            <p:cNvPicPr>
              <a:picLocks noChangeAspect="1"/>
            </p:cNvPicPr>
            <p:nvPr/>
          </p:nvPicPr>
          <p:blipFill>
            <a:blip r:embed="rId42" cstate="print">
              <a:alphaModFix amt="23000"/>
            </a:blip>
            <a:srcRect/>
            <a:stretch>
              <a:fillRect/>
            </a:stretch>
          </p:blipFill>
          <p:spPr>
            <a:xfrm>
              <a:off x="0" y="5362809"/>
              <a:ext cx="6153700" cy="2135847"/>
            </a:xfrm>
            <a:prstGeom prst="rect">
              <a:avLst/>
            </a:prstGeom>
          </p:spPr>
        </p:pic>
        <p:pic>
          <p:nvPicPr>
            <p:cNvPr id="77" name="Picture 6"/>
            <p:cNvPicPr>
              <a:picLocks noChangeAspect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>
            <a:xfrm rot="1116532">
              <a:off x="6831349" y="8452493"/>
              <a:ext cx="1946154" cy="251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798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-2872374" y="-1294688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08799" y="-517482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8071790" y="219125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529588" y="-317346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280881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8031077" y="289306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230518" y="1709424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288519" y="-718766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544606" y="5806629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37408" y="6282995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436595" y="-178928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570920" y="687134"/>
            <a:ext cx="7658680" cy="730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>
                <a:solidFill>
                  <a:srgbClr val="FF0000"/>
                </a:solidFill>
              </a:rPr>
              <a:t>Формування ключових </a:t>
            </a:r>
            <a:r>
              <a:rPr lang="uk-UA" sz="4000" dirty="0" err="1">
                <a:solidFill>
                  <a:srgbClr val="FF0000"/>
                </a:solidFill>
              </a:rPr>
              <a:t>компетентностей</a:t>
            </a:r>
            <a:r>
              <a:rPr lang="ru-RU" sz="4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50177" y="1478061"/>
            <a:ext cx="5973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endParaRPr lang="ru-RU" sz="3000" dirty="0" smtClean="0"/>
          </a:p>
        </p:txBody>
      </p:sp>
      <p:pic>
        <p:nvPicPr>
          <p:cNvPr id="63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3789339" y="-537086"/>
            <a:ext cx="1208528" cy="1408242"/>
          </a:xfrm>
          <a:prstGeom prst="rect">
            <a:avLst/>
          </a:prstGeom>
        </p:spPr>
      </p:pic>
      <p:sp>
        <p:nvSpPr>
          <p:cNvPr id="75" name="Вертикальный свиток 74"/>
          <p:cNvSpPr/>
          <p:nvPr/>
        </p:nvSpPr>
        <p:spPr>
          <a:xfrm>
            <a:off x="1549802" y="1401510"/>
            <a:ext cx="2324184" cy="2163188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 соціальні </a:t>
            </a:r>
            <a:r>
              <a:rPr lang="uk-UA" dirty="0"/>
              <a:t>та громадянські компетентності</a:t>
            </a:r>
          </a:p>
        </p:txBody>
      </p:sp>
      <p:sp>
        <p:nvSpPr>
          <p:cNvPr id="76" name="Вертикальный свиток 75"/>
          <p:cNvSpPr/>
          <p:nvPr/>
        </p:nvSpPr>
        <p:spPr>
          <a:xfrm>
            <a:off x="5181328" y="3856411"/>
            <a:ext cx="2416417" cy="2237111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- ініціативність і підприємливість</a:t>
            </a:r>
          </a:p>
        </p:txBody>
      </p:sp>
      <p:pic>
        <p:nvPicPr>
          <p:cNvPr id="78" name="Рисунок 1" descr="Опис : http://www.novoselica-rda.cv.ua/uploads/posts/2011-06/1308994032_612254_3.jp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>
          <a:xfrm>
            <a:off x="1980090" y="3968190"/>
            <a:ext cx="2656665" cy="2125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98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-2872374" y="-1323940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08799" y="-517482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8071790" y="219125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477806" y="-22790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8199444" y="227170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058080" y="1491051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331430" y="-590231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2232826" y="5862774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507204" y="-85794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570920" y="687134"/>
            <a:ext cx="7658680" cy="730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>
                <a:solidFill>
                  <a:srgbClr val="FF0000"/>
                </a:solidFill>
              </a:rPr>
              <a:t>Формування ключових </a:t>
            </a:r>
            <a:r>
              <a:rPr lang="uk-UA" sz="4000" dirty="0" err="1">
                <a:solidFill>
                  <a:srgbClr val="FF0000"/>
                </a:solidFill>
              </a:rPr>
              <a:t>компетентностей</a:t>
            </a:r>
            <a:r>
              <a:rPr lang="ru-RU" sz="4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50177" y="1478061"/>
            <a:ext cx="5973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endParaRPr lang="ru-RU" sz="3000" dirty="0" smtClean="0"/>
          </a:p>
        </p:txBody>
      </p:sp>
      <p:pic>
        <p:nvPicPr>
          <p:cNvPr id="63" name="Picture 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542064">
            <a:off x="3789339" y="-537086"/>
            <a:ext cx="1208528" cy="1408242"/>
          </a:xfrm>
          <a:prstGeom prst="rect">
            <a:avLst/>
          </a:prstGeom>
        </p:spPr>
      </p:pic>
      <p:sp>
        <p:nvSpPr>
          <p:cNvPr id="71" name="Волна 70"/>
          <p:cNvSpPr/>
          <p:nvPr/>
        </p:nvSpPr>
        <p:spPr>
          <a:xfrm>
            <a:off x="1485508" y="1478061"/>
            <a:ext cx="2914752" cy="1251233"/>
          </a:xfrm>
          <a:prstGeom prst="wave">
            <a:avLst>
              <a:gd name="adj1" fmla="val 12500"/>
              <a:gd name="adj2" fmla="val 59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загальнокультурна </a:t>
            </a:r>
            <a:r>
              <a:rPr lang="uk-UA" dirty="0"/>
              <a:t>грамотність</a:t>
            </a:r>
          </a:p>
        </p:txBody>
      </p:sp>
      <p:sp>
        <p:nvSpPr>
          <p:cNvPr id="72" name="Волна 71"/>
          <p:cNvSpPr/>
          <p:nvPr/>
        </p:nvSpPr>
        <p:spPr>
          <a:xfrm>
            <a:off x="4986067" y="4229388"/>
            <a:ext cx="2966367" cy="1260686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екологічна </a:t>
            </a:r>
            <a:r>
              <a:rPr lang="uk-UA" dirty="0"/>
              <a:t>грамотність і здорове життя.</a:t>
            </a:r>
          </a:p>
        </p:txBody>
      </p:sp>
      <p:pic>
        <p:nvPicPr>
          <p:cNvPr id="73" name="Picture 2" descr="http://images.unian.net/photos/2015_09/1443531815-9858-musor.jp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411772" y="3741699"/>
            <a:ext cx="3127569" cy="1916897"/>
          </a:xfrm>
          <a:prstGeom prst="rect">
            <a:avLst/>
          </a:prstGeom>
          <a:noFill/>
        </p:spPr>
      </p:pic>
      <p:pic>
        <p:nvPicPr>
          <p:cNvPr id="74" name="Рисунок 2" descr="Опис : Л. К. Каденюк. На левом плече флаг США, на правом плече флаг  Украины.">
            <a:hlinkClick r:id="rId42" tooltip="&quot;Л. К. Каденюк. На левом плече флаг США, на правом плече флаг  Украины.&quot;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>
          <a:xfrm>
            <a:off x="5314594" y="1513521"/>
            <a:ext cx="1766326" cy="2190127"/>
          </a:xfrm>
          <a:prstGeom prst="rect">
            <a:avLst/>
          </a:prstGeom>
        </p:spPr>
      </p:pic>
      <p:pic>
        <p:nvPicPr>
          <p:cNvPr id="75" name="Picture 1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rcRect/>
          <a:stretch>
            <a:fillRect/>
          </a:stretch>
        </p:blipFill>
        <p:spPr>
          <a:xfrm rot="-873501">
            <a:off x="4442060" y="6015574"/>
            <a:ext cx="761296" cy="1261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24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l="-25046" t="21875" r="-25046" b="21875"/>
          <a:stretch>
            <a:fillRect/>
          </a:stretch>
        </p:blipFill>
        <p:spPr>
          <a:xfrm>
            <a:off x="235883" y="250644"/>
            <a:ext cx="9144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34744" y="-557696"/>
            <a:ext cx="10043186" cy="8004484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1568"/>
                  </a:lnSpc>
                </a:pPr>
                <a:endParaRPr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590959">
            <a:off x="7786994" y="2593780"/>
            <a:ext cx="1692621" cy="12694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25232" flipV="1">
            <a:off x="-372627" y="76637"/>
            <a:ext cx="1474170" cy="19655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49497">
            <a:off x="62525" y="4438240"/>
            <a:ext cx="1026778" cy="19557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45013">
            <a:off x="570604" y="1590811"/>
            <a:ext cx="440304" cy="1227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54325">
            <a:off x="-1231" y="3323036"/>
            <a:ext cx="1144303" cy="4521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78392" y="4271369"/>
            <a:ext cx="1065608" cy="13872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52783">
            <a:off x="7714731" y="280359"/>
            <a:ext cx="585987" cy="13685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12873">
            <a:off x="8289393" y="1410486"/>
            <a:ext cx="539173" cy="12754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92486" y="4229388"/>
            <a:ext cx="232031" cy="3145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01352" y="5930448"/>
            <a:ext cx="216749" cy="274286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8645751" y="572556"/>
            <a:ext cx="256249" cy="179994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5445" y="3069290"/>
            <a:ext cx="114826" cy="15310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9729" y="2341841"/>
            <a:ext cx="119101" cy="15735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07343" y="979538"/>
            <a:ext cx="225961" cy="27005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47321" y="2056878"/>
            <a:ext cx="210226" cy="28496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245347" y="6250879"/>
            <a:ext cx="114826" cy="15310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71795">
            <a:off x="1432724" y="1098348"/>
            <a:ext cx="216856" cy="2744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7543452" y="284580"/>
            <a:ext cx="288999" cy="205715"/>
          </a:xfrm>
          <a:prstGeom prst="rect">
            <a:avLst/>
          </a:prstGeom>
        </p:spPr>
      </p:pic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1685427" y="6316455"/>
            <a:ext cx="249210" cy="175049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74176" y="5258765"/>
            <a:ext cx="119101" cy="157358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7085002" y="409968"/>
            <a:ext cx="126197" cy="16826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51088" y="1324960"/>
            <a:ext cx="114826" cy="15310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8270399" y="6372350"/>
            <a:ext cx="273889" cy="192385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432686">
            <a:off x="1456304" y="-447150"/>
            <a:ext cx="1112536" cy="143753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153974">
            <a:off x="7709085" y="5621534"/>
            <a:ext cx="317958" cy="1564893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42482">
            <a:off x="1965702" y="5577408"/>
            <a:ext cx="527452" cy="138142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24997" y="6231384"/>
            <a:ext cx="232031" cy="314521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84765">
            <a:off x="6666733" y="5971814"/>
            <a:ext cx="425078" cy="1005559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0178" y="6093522"/>
            <a:ext cx="119101" cy="15735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75279" y="800046"/>
            <a:ext cx="232031" cy="314521"/>
          </a:xfrm>
          <a:prstGeom prst="rect">
            <a:avLst/>
          </a:prstGeom>
        </p:spPr>
      </p:pic>
      <p:grpSp>
        <p:nvGrpSpPr>
          <p:cNvPr id="53" name="Group 53"/>
          <p:cNvGrpSpPr/>
          <p:nvPr/>
        </p:nvGrpSpPr>
        <p:grpSpPr>
          <a:xfrm>
            <a:off x="8687064" y="3859606"/>
            <a:ext cx="104035" cy="138713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299547" y="5903798"/>
            <a:ext cx="274096" cy="32758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414156">
            <a:off x="6450580" y="-436784"/>
            <a:ext cx="469319" cy="130862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82932" y="250644"/>
            <a:ext cx="274096" cy="32758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4678159">
            <a:off x="6114320" y="6394483"/>
            <a:ext cx="288999" cy="205715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6009436" y="241706"/>
            <a:ext cx="126197" cy="168262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id="61" name="Овал 60"/>
          <p:cNvSpPr/>
          <p:nvPr/>
        </p:nvSpPr>
        <p:spPr>
          <a:xfrm>
            <a:off x="3563888" y="2472429"/>
            <a:ext cx="2016224" cy="1895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Принципи педагогічної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діяльності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815916" y="467653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/>
          <p:cNvSpPr/>
          <p:nvPr/>
        </p:nvSpPr>
        <p:spPr>
          <a:xfrm>
            <a:off x="3883315" y="4894613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/>
          <p:cNvSpPr/>
          <p:nvPr/>
        </p:nvSpPr>
        <p:spPr>
          <a:xfrm>
            <a:off x="1473344" y="2663877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/>
          <p:cNvSpPr/>
          <p:nvPr/>
        </p:nvSpPr>
        <p:spPr>
          <a:xfrm>
            <a:off x="6266725" y="2588272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object 19"/>
          <p:cNvSpPr txBox="1"/>
          <p:nvPr/>
        </p:nvSpPr>
        <p:spPr>
          <a:xfrm>
            <a:off x="1549802" y="3061487"/>
            <a:ext cx="1324208" cy="71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55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Урок </a:t>
            </a: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повинен</a:t>
            </a:r>
            <a:r>
              <a:rPr sz="13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 err="1" smtClean="0">
                <a:solidFill>
                  <a:srgbClr val="FFFFFF"/>
                </a:solidFill>
                <a:latin typeface="Lucida Sans Unicode"/>
                <a:cs typeface="Lucida Sans Unicode"/>
              </a:rPr>
              <a:t>бути</a:t>
            </a:r>
            <a:endParaRPr lang="uk-UA" sz="1300" spc="-5" dirty="0" smtClean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12700" marR="5080" indent="-1270" algn="ctr">
              <a:lnSpc>
                <a:spcPct val="115500"/>
              </a:lnSpc>
              <a:spcBef>
                <a:spcPts val="100"/>
              </a:spcBef>
            </a:pPr>
            <a:r>
              <a:rPr sz="1300" spc="-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39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цікавим</a:t>
            </a:r>
            <a:endParaRPr sz="1300" dirty="0">
              <a:latin typeface="Lucida Sans Unicode"/>
              <a:cs typeface="Lucida Sans Unicode"/>
            </a:endParaRPr>
          </a:p>
        </p:txBody>
      </p:sp>
      <p:sp>
        <p:nvSpPr>
          <p:cNvPr id="67" name="object 4"/>
          <p:cNvSpPr txBox="1"/>
          <p:nvPr/>
        </p:nvSpPr>
        <p:spPr>
          <a:xfrm>
            <a:off x="3937253" y="692696"/>
            <a:ext cx="1282819" cy="703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Зробити</a:t>
            </a:r>
            <a:r>
              <a:rPr sz="13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все</a:t>
            </a:r>
            <a:r>
              <a:rPr sz="1300" spc="-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lang="uk-UA" sz="1300" spc="-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 err="1" smtClean="0">
                <a:solidFill>
                  <a:srgbClr val="FFFFFF"/>
                </a:solidFill>
                <a:latin typeface="Lucida Sans Unicode"/>
                <a:cs typeface="Lucida Sans Unicode"/>
              </a:rPr>
              <a:t>щоб</a:t>
            </a:r>
            <a:r>
              <a:rPr sz="1300" spc="-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39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 err="1" smtClean="0">
                <a:solidFill>
                  <a:srgbClr val="FFFFFF"/>
                </a:solidFill>
                <a:latin typeface="Lucida Sans Unicode"/>
                <a:cs typeface="Lucida Sans Unicode"/>
              </a:rPr>
              <a:t>сам</a:t>
            </a:r>
            <a:r>
              <a:rPr lang="uk-UA" sz="1300" spc="-1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ому</a:t>
            </a:r>
            <a:r>
              <a:rPr sz="130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знати </a:t>
            </a:r>
            <a:r>
              <a:rPr sz="1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більше</a:t>
            </a:r>
            <a:endParaRPr sz="1300" dirty="0">
              <a:latin typeface="Lucida Sans Unicode"/>
              <a:cs typeface="Lucida Sans Unicode"/>
            </a:endParaRPr>
          </a:p>
        </p:txBody>
      </p:sp>
      <p:sp>
        <p:nvSpPr>
          <p:cNvPr id="71" name="object 9"/>
          <p:cNvSpPr txBox="1"/>
          <p:nvPr/>
        </p:nvSpPr>
        <p:spPr>
          <a:xfrm>
            <a:off x="6515126" y="2988438"/>
            <a:ext cx="117282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>
              <a:lnSpc>
                <a:spcPct val="1155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Не</a:t>
            </a:r>
            <a:r>
              <a:rPr sz="13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втрачати </a:t>
            </a:r>
            <a:r>
              <a:rPr sz="1300" spc="-3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почуття </a:t>
            </a: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гумору</a:t>
            </a:r>
            <a:endParaRPr sz="1300" dirty="0">
              <a:latin typeface="Lucida Sans Unicode"/>
              <a:cs typeface="Lucida Sans Unicode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4056126" y="5256113"/>
            <a:ext cx="11042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 algn="just">
              <a:lnSpc>
                <a:spcPct val="115399"/>
              </a:lnSpc>
              <a:spcBef>
                <a:spcPts val="100"/>
              </a:spcBef>
            </a:pPr>
            <a:r>
              <a:rPr sz="13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Фізика – </a:t>
            </a: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це,в </a:t>
            </a:r>
            <a:r>
              <a:rPr sz="1300" spc="-4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першу чергу, </a:t>
            </a:r>
            <a:r>
              <a:rPr sz="1300" spc="-4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експеримент</a:t>
            </a:r>
            <a:endParaRPr sz="1300" dirty="0">
              <a:latin typeface="Lucida Sans Unicode"/>
              <a:cs typeface="Lucida Sans Unicode"/>
            </a:endParaRPr>
          </a:p>
        </p:txBody>
      </p:sp>
      <p:sp>
        <p:nvSpPr>
          <p:cNvPr id="73" name="Стрелка влево 72"/>
          <p:cNvSpPr/>
          <p:nvPr/>
        </p:nvSpPr>
        <p:spPr>
          <a:xfrm>
            <a:off x="3057028" y="3010214"/>
            <a:ext cx="348407" cy="765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Стрелка влево 73"/>
          <p:cNvSpPr/>
          <p:nvPr/>
        </p:nvSpPr>
        <p:spPr>
          <a:xfrm rot="10800000">
            <a:off x="5724128" y="3027813"/>
            <a:ext cx="348407" cy="765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Стрелка влево 74"/>
          <p:cNvSpPr/>
          <p:nvPr/>
        </p:nvSpPr>
        <p:spPr>
          <a:xfrm rot="5400000">
            <a:off x="4397796" y="1853319"/>
            <a:ext cx="348407" cy="765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Стрелка влево 75"/>
          <p:cNvSpPr/>
          <p:nvPr/>
        </p:nvSpPr>
        <p:spPr>
          <a:xfrm rot="16200000">
            <a:off x="4465195" y="4204870"/>
            <a:ext cx="348407" cy="765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7" name="Picture 1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rcRect/>
          <a:stretch>
            <a:fillRect/>
          </a:stretch>
        </p:blipFill>
        <p:spPr>
          <a:xfrm rot="-873501">
            <a:off x="3264703" y="6065526"/>
            <a:ext cx="672033" cy="1113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9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2023-03-09T14:33:59Z</dcterms:created>
  <dcterms:modified xsi:type="dcterms:W3CDTF">2024-12-24T18:11:55Z</dcterms:modified>
</cp:coreProperties>
</file>