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6858000" cx="12192000"/>
  <p:notesSz cx="6858000" cy="9144000"/>
  <p:embeddedFontLst>
    <p:embeddedFont>
      <p:font typeface="Montserrat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59" roundtripDataSignature="AMtx7mjgNELAm8aRRIb0HNo556bo6Hig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6D338DD-B044-467E-B09B-09F49A03BF43}">
  <a:tblStyle styleId="{16D338DD-B044-467E-B09B-09F49A03BF4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Montserrat-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bold.fntdata"/><Relationship Id="rId15" Type="http://schemas.openxmlformats.org/officeDocument/2006/relationships/slide" Target="slides/slide10.xml"/><Relationship Id="rId59" Type="http://customschemas.google.com/relationships/presentationmetadata" Target="metadata"/><Relationship Id="rId14" Type="http://schemas.openxmlformats.org/officeDocument/2006/relationships/slide" Target="slides/slide9.xml"/><Relationship Id="rId58" Type="http://schemas.openxmlformats.org/officeDocument/2006/relationships/font" Target="fonts/Montserra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5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5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5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5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nhd.org/library-congress-tps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3.jpg"/><Relationship Id="rId5" Type="http://schemas.openxmlformats.org/officeDocument/2006/relationships/image" Target="../media/image1.jpg"/><Relationship Id="rId6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jpg"/><Relationship Id="rId5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9.jpg"/><Relationship Id="rId5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35.jpg"/><Relationship Id="rId5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2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3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3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3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jpg"/><Relationship Id="rId4" Type="http://schemas.openxmlformats.org/officeDocument/2006/relationships/image" Target="../media/image3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image" Target="../media/image4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image" Target="../media/image39.png"/><Relationship Id="rId5" Type="http://schemas.openxmlformats.org/officeDocument/2006/relationships/image" Target="../media/image42.png"/><Relationship Id="rId6" Type="http://schemas.openxmlformats.org/officeDocument/2006/relationships/image" Target="../media/image4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Relationship Id="rId4" Type="http://schemas.openxmlformats.org/officeDocument/2006/relationships/image" Target="../media/image4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Relationship Id="rId4" Type="http://schemas.openxmlformats.org/officeDocument/2006/relationships/image" Target="../media/image5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Relationship Id="rId4" Type="http://schemas.openxmlformats.org/officeDocument/2006/relationships/image" Target="../media/image52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image" Target="../media/image49.jpg"/><Relationship Id="rId5" Type="http://schemas.openxmlformats.org/officeDocument/2006/relationships/image" Target="../media/image5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Relationship Id="rId4" Type="http://schemas.openxmlformats.org/officeDocument/2006/relationships/image" Target="../media/image53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Relationship Id="rId4" Type="http://schemas.openxmlformats.org/officeDocument/2006/relationships/image" Target="../media/image55.png"/><Relationship Id="rId5" Type="http://schemas.openxmlformats.org/officeDocument/2006/relationships/image" Target="../media/image5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image" Target="../media/image6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Relationship Id="rId4" Type="http://schemas.openxmlformats.org/officeDocument/2006/relationships/image" Target="../media/image56.png"/><Relationship Id="rId5" Type="http://schemas.openxmlformats.org/officeDocument/2006/relationships/image" Target="../media/image5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.png"/><Relationship Id="rId4" Type="http://schemas.openxmlformats.org/officeDocument/2006/relationships/image" Target="../media/image58.png"/><Relationship Id="rId5" Type="http://schemas.openxmlformats.org/officeDocument/2006/relationships/image" Target="../media/image5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796385" y="2032181"/>
            <a:ext cx="9873989" cy="4385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Please access a copy of NHD’s new teacher guide on the flash drive OR at </a:t>
            </a:r>
            <a:r>
              <a:rPr b="1" i="0" lang="en-US" sz="4000" u="sng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www.nhd.org/library-congress-tps</a:t>
            </a:r>
            <a:r>
              <a:rPr b="1" i="0" lang="en-US" sz="40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. </a:t>
            </a:r>
            <a:endParaRPr/>
          </a:p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All materials from today’s workshop are posted at: </a:t>
            </a:r>
            <a:r>
              <a:rPr b="1" i="0" lang="en-US" sz="4000" u="none" cap="none" strike="noStrik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tinyurl.com/NHD-RhodeIsland-21</a:t>
            </a:r>
            <a:r>
              <a:rPr b="1" i="0" lang="en-US" sz="4000" u="none" cap="none" strike="noStrike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endParaRPr b="1" i="0" sz="40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0926" y="378819"/>
            <a:ext cx="4878023" cy="2096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79836" y="572230"/>
            <a:ext cx="1944626" cy="1903283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115705" y="3178873"/>
            <a:ext cx="11785600" cy="750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04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Engaging Students in the NHD Process</a:t>
            </a:r>
            <a:endParaRPr b="1" i="0" sz="35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337896" y="5204024"/>
            <a:ext cx="9448623" cy="75822"/>
          </a:xfrm>
          <a:prstGeom prst="rect">
            <a:avLst/>
          </a:pr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863" y="5261426"/>
            <a:ext cx="1599399" cy="1340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b="4466" l="2901" r="0" t="4467"/>
          <a:stretch/>
        </p:blipFill>
        <p:spPr>
          <a:xfrm>
            <a:off x="1" y="0"/>
            <a:ext cx="12311967" cy="3058878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644703" y="5604217"/>
            <a:ext cx="9592955" cy="3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7" u="none" cap="none" strike="noStrike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Lynne O’Hara, Director of Programs, NHD</a:t>
            </a:r>
            <a:endParaRPr b="0" i="0" sz="1867" u="none" cap="none" strike="noStrike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522919" y="442663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Welcome / Introductions</a:t>
            </a:r>
            <a:endParaRPr b="1" i="0" sz="32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619" y="1762333"/>
            <a:ext cx="5904762" cy="3333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522919" y="442663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Agenda – Wednesday, October 27, 2021</a:t>
            </a:r>
            <a:endParaRPr b="1" i="0" sz="32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graphicFrame>
        <p:nvGraphicFramePr>
          <p:cNvPr id="114" name="Google Shape;114;p4"/>
          <p:cNvGraphicFramePr/>
          <p:nvPr/>
        </p:nvGraphicFramePr>
        <p:xfrm>
          <a:off x="618312" y="10837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{16D338DD-B044-467E-B09B-09F49A03BF43}</a:tableStyleId>
              </a:tblPr>
              <a:tblGrid>
                <a:gridCol w="1773250"/>
                <a:gridCol w="7410450"/>
              </a:tblGrid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Time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Goal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4:30-4:45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Welcome,</a:t>
                      </a:r>
                      <a:r>
                        <a:rPr lang="en-US" sz="1800"/>
                        <a:t> orientation, introductions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4:45-5:00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What is NHD? Why</a:t>
                      </a:r>
                      <a:r>
                        <a:rPr lang="en-US" sz="1800"/>
                        <a:t> should you use this in your classroom?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5:00-5:30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Theme 2022 Deep Dive:</a:t>
                      </a:r>
                      <a:r>
                        <a:rPr lang="en-US" sz="1800"/>
                        <a:t>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i="1" lang="en-US" sz="1800"/>
                        <a:t>Debate &amp; Diplomacy in History: Successes, Failures, Consequences</a:t>
                      </a:r>
                      <a:endParaRPr i="1"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5:30-5:40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Break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5:40-6:00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Selecting</a:t>
                      </a:r>
                      <a:r>
                        <a:rPr lang="en-US" sz="1800"/>
                        <a:t> a Topic and </a:t>
                      </a:r>
                      <a:r>
                        <a:rPr lang="en-US" sz="1800"/>
                        <a:t>Building a Research Plan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44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6:00-6:20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Tips for Researching at the Library of Congress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**Guided Research Homework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6:20-6:30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Shameless</a:t>
                      </a:r>
                      <a:r>
                        <a:rPr lang="en-US" sz="1800"/>
                        <a:t> Plugs and Upcoming Opportunities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522919" y="442663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Agenda – Wednesday, November 3, 2021</a:t>
            </a:r>
            <a:endParaRPr/>
          </a:p>
        </p:txBody>
      </p:sp>
      <p:graphicFrame>
        <p:nvGraphicFramePr>
          <p:cNvPr id="121" name="Google Shape;121;p5"/>
          <p:cNvGraphicFramePr/>
          <p:nvPr/>
        </p:nvGraphicFramePr>
        <p:xfrm>
          <a:off x="618312" y="10837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{16D338DD-B044-467E-B09B-09F49A03BF43}</a:tableStyleId>
              </a:tblPr>
              <a:tblGrid>
                <a:gridCol w="1773250"/>
                <a:gridCol w="7410450"/>
              </a:tblGrid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Time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Goal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4:30-4:45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Welcome back,</a:t>
                      </a:r>
                      <a:r>
                        <a:rPr lang="en-US" sz="1800"/>
                        <a:t> questions on searching the Library of Congress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4:45-5:30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Primary</a:t>
                      </a:r>
                      <a:r>
                        <a:rPr lang="en-US" sz="1800"/>
                        <a:t> Source Analysis (O-R-Q method)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5:30-5:40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Break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5:40-6:00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Setting</a:t>
                      </a:r>
                      <a:r>
                        <a:rPr lang="en-US" sz="1800"/>
                        <a:t> up a Historical Claim or Thesis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6:00-6:20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A-R</a:t>
                      </a:r>
                      <a:r>
                        <a:rPr lang="en-US" sz="1800"/>
                        <a:t>-E Triangles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4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6:20-6:30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1800"/>
                        <a:t>Questions &amp; Answers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"/>
          <p:cNvSpPr txBox="1"/>
          <p:nvPr/>
        </p:nvSpPr>
        <p:spPr>
          <a:xfrm>
            <a:off x="1454411" y="724675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 One: What is National History Day? </a:t>
            </a:r>
            <a:endParaRPr/>
          </a:p>
        </p:txBody>
      </p:sp>
      <p:pic>
        <p:nvPicPr>
          <p:cNvPr id="128" name="Google Shape;1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9731" y="1905000"/>
            <a:ext cx="3490040" cy="320173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"/>
          <p:cNvSpPr txBox="1"/>
          <p:nvPr/>
        </p:nvSpPr>
        <p:spPr>
          <a:xfrm>
            <a:off x="1454411" y="724675"/>
            <a:ext cx="4435815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Papers</a:t>
            </a:r>
            <a:endParaRPr/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226" y="3545778"/>
            <a:ext cx="4185266" cy="279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9977" y="415872"/>
            <a:ext cx="4165600" cy="2780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1195" y="3216071"/>
            <a:ext cx="4613972" cy="3116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"/>
          <p:cNvSpPr txBox="1"/>
          <p:nvPr/>
        </p:nvSpPr>
        <p:spPr>
          <a:xfrm>
            <a:off x="7010400" y="764132"/>
            <a:ext cx="4435815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Exhibits</a:t>
            </a:r>
            <a:endParaRPr/>
          </a:p>
        </p:txBody>
      </p:sp>
      <p:pic>
        <p:nvPicPr>
          <p:cNvPr id="145" name="Google Shape;14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2811" y="1606588"/>
            <a:ext cx="5577319" cy="3723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2177" y="708944"/>
            <a:ext cx="3647686" cy="5464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1848871" y="1447801"/>
            <a:ext cx="4435815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Documentaries</a:t>
            </a:r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4412" y="2908818"/>
            <a:ext cx="4844789" cy="3234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9200" y="940960"/>
            <a:ext cx="4775200" cy="31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"/>
          <p:cNvSpPr txBox="1"/>
          <p:nvPr/>
        </p:nvSpPr>
        <p:spPr>
          <a:xfrm>
            <a:off x="1270001" y="673267"/>
            <a:ext cx="4435815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Websites</a:t>
            </a:r>
            <a:endParaRPr/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" y="2413000"/>
            <a:ext cx="5486400" cy="364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6770948" y="1666477"/>
            <a:ext cx="4025221" cy="2673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"/>
          <p:cNvSpPr txBox="1"/>
          <p:nvPr/>
        </p:nvSpPr>
        <p:spPr>
          <a:xfrm>
            <a:off x="1454411" y="724675"/>
            <a:ext cx="4435815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Performances </a:t>
            </a:r>
            <a:endParaRPr/>
          </a:p>
        </p:txBody>
      </p:sp>
      <p:pic>
        <p:nvPicPr>
          <p:cNvPr id="172" name="Google Shape;17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817" y="3153382"/>
            <a:ext cx="4522213" cy="3018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57690" y="514003"/>
            <a:ext cx="5765354" cy="3848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9250" y="442912"/>
            <a:ext cx="8953500" cy="597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3"/>
          <p:cNvSpPr txBox="1"/>
          <p:nvPr/>
        </p:nvSpPr>
        <p:spPr>
          <a:xfrm>
            <a:off x="400364" y="296684"/>
            <a:ext cx="10464800" cy="998717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6"/>
              <a:buFont typeface="Calibri"/>
              <a:buNone/>
            </a:pPr>
            <a:r>
              <a:rPr b="0" i="0" lang="en-US" sz="34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Two: 2022 NHD Theme Deep Dive</a:t>
            </a:r>
            <a:endParaRPr b="0" i="0" sz="346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497941" y="5718206"/>
            <a:ext cx="3920150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NHD.org/theme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2375" y="1250526"/>
            <a:ext cx="5046923" cy="5046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4"/>
          <p:cNvSpPr txBox="1"/>
          <p:nvPr/>
        </p:nvSpPr>
        <p:spPr>
          <a:xfrm>
            <a:off x="400364" y="296684"/>
            <a:ext cx="10464800" cy="998717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6"/>
              <a:buFont typeface="Calibri"/>
              <a:buNone/>
            </a:pPr>
            <a:r>
              <a:rPr lang="en-US" sz="34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 Theme Resources</a:t>
            </a:r>
            <a:endParaRPr sz="346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497941" y="5718206"/>
            <a:ext cx="3920150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NHD.org/theme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6426" y="925772"/>
            <a:ext cx="3688386" cy="473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4749" y="1114436"/>
            <a:ext cx="5474711" cy="3145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5"/>
          <p:cNvSpPr txBox="1"/>
          <p:nvPr/>
        </p:nvSpPr>
        <p:spPr>
          <a:xfrm>
            <a:off x="400364" y="296684"/>
            <a:ext cx="10464800" cy="998717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6"/>
              <a:buFont typeface="Calibri"/>
              <a:buNone/>
            </a:pPr>
            <a:r>
              <a:rPr lang="en-US" sz="34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 Theme Resources</a:t>
            </a:r>
            <a:endParaRPr sz="346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5"/>
          <p:cNvSpPr txBox="1"/>
          <p:nvPr/>
        </p:nvSpPr>
        <p:spPr>
          <a:xfrm>
            <a:off x="497941" y="5718206"/>
            <a:ext cx="3920150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NHD.org/theme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240" y="1041659"/>
            <a:ext cx="5629510" cy="411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2572" y="525430"/>
            <a:ext cx="5505450" cy="288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6"/>
          <p:cNvSpPr txBox="1"/>
          <p:nvPr/>
        </p:nvSpPr>
        <p:spPr>
          <a:xfrm>
            <a:off x="400364" y="296684"/>
            <a:ext cx="10464800" cy="998717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6"/>
              <a:buFont typeface="Calibri"/>
              <a:buNone/>
            </a:pPr>
            <a:r>
              <a:rPr lang="en-US" sz="346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 National Theme Resources</a:t>
            </a:r>
            <a:endParaRPr sz="346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"/>
          <p:cNvSpPr txBox="1"/>
          <p:nvPr/>
        </p:nvSpPr>
        <p:spPr>
          <a:xfrm>
            <a:off x="497941" y="5718206"/>
            <a:ext cx="3920150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NHD.org/theme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4892" y="2054288"/>
            <a:ext cx="5676900" cy="32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4050" y="1007079"/>
            <a:ext cx="5600700" cy="30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0" y="895350"/>
            <a:ext cx="7620000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1162" y="2357878"/>
            <a:ext cx="4967175" cy="388448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8"/>
          <p:cNvSpPr txBox="1"/>
          <p:nvPr/>
        </p:nvSpPr>
        <p:spPr>
          <a:xfrm>
            <a:off x="3895703" y="790051"/>
            <a:ext cx="4418091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Debate</a:t>
            </a:r>
            <a:endParaRPr sz="7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9"/>
          <p:cNvSpPr txBox="1"/>
          <p:nvPr/>
        </p:nvSpPr>
        <p:spPr>
          <a:xfrm>
            <a:off x="3895703" y="790051"/>
            <a:ext cx="4418091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Diplomacy</a:t>
            </a:r>
            <a:endParaRPr sz="7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2866" y="2770083"/>
            <a:ext cx="5003737" cy="3661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0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0"/>
          <p:cNvSpPr txBox="1"/>
          <p:nvPr/>
        </p:nvSpPr>
        <p:spPr>
          <a:xfrm>
            <a:off x="382959" y="365022"/>
            <a:ext cx="896927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Who’s at the table?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6" name="Google Shape;25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1"/>
          <p:cNvSpPr/>
          <p:nvPr/>
        </p:nvSpPr>
        <p:spPr>
          <a:xfrm>
            <a:off x="2951430" y="4409038"/>
            <a:ext cx="1828800" cy="1638677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7528003" y="4409037"/>
            <a:ext cx="1828800" cy="1638677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2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7" name="Google Shape;267;p22"/>
          <p:cNvGraphicFramePr/>
          <p:nvPr/>
        </p:nvGraphicFramePr>
        <p:xfrm>
          <a:off x="612585" y="37996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{16D338DD-B044-467E-B09B-09F49A03BF43}</a:tableStyleId>
              </a:tblPr>
              <a:tblGrid>
                <a:gridCol w="1569200"/>
                <a:gridCol w="1569200"/>
                <a:gridCol w="1569200"/>
                <a:gridCol w="1569200"/>
                <a:gridCol w="1569200"/>
                <a:gridCol w="1569200"/>
                <a:gridCol w="1569200"/>
              </a:tblGrid>
              <a:tr h="67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Political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Economic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Religious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Social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Intellectual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Artistic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Military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67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3"/>
          <p:cNvSpPr/>
          <p:nvPr/>
        </p:nvSpPr>
        <p:spPr>
          <a:xfrm>
            <a:off x="624689" y="1294646"/>
            <a:ext cx="3213980" cy="39695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Debate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8599283" y="1294646"/>
            <a:ext cx="3213980" cy="39695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Diplomacy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4"/>
          <p:cNvSpPr/>
          <p:nvPr/>
        </p:nvSpPr>
        <p:spPr>
          <a:xfrm>
            <a:off x="624689" y="1294646"/>
            <a:ext cx="3213980" cy="39695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Diplomatic Action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8599283" y="1294646"/>
            <a:ext cx="3213980" cy="39695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Debate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5"/>
          <p:cNvPicPr preferRelativeResize="0"/>
          <p:nvPr/>
        </p:nvPicPr>
        <p:blipFill rotWithShape="1">
          <a:blip r:embed="rId4">
            <a:alphaModFix/>
          </a:blip>
          <a:srcRect b="14345" l="0" r="0" t="12878"/>
          <a:stretch/>
        </p:blipFill>
        <p:spPr>
          <a:xfrm>
            <a:off x="3998877" y="1611517"/>
            <a:ext cx="3885747" cy="480739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5"/>
          <p:cNvSpPr/>
          <p:nvPr/>
        </p:nvSpPr>
        <p:spPr>
          <a:xfrm>
            <a:off x="592316" y="165094"/>
            <a:ext cx="2893268" cy="33657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Debate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8599283" y="1294646"/>
            <a:ext cx="3213980" cy="39695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Bigger Debate?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592316" y="3492242"/>
            <a:ext cx="2893268" cy="33657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Diplomacy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941560" y="3014804"/>
            <a:ext cx="905347" cy="1104523"/>
          </a:xfrm>
          <a:prstGeom prst="mathPlus">
            <a:avLst>
              <a:gd fmla="val 23520" name="adj1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3701" y="1058966"/>
            <a:ext cx="4005129" cy="4005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7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8" name="Google Shape;30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463" y="762890"/>
            <a:ext cx="7284831" cy="496279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/>
          <p:nvPr/>
        </p:nvSpPr>
        <p:spPr>
          <a:xfrm>
            <a:off x="6640336" y="5787704"/>
            <a:ext cx="5088047" cy="642796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Lewis Hine, </a:t>
            </a: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Breaker boys working in…, </a:t>
            </a: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January 1911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Library of Congress (2018676223)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8"/>
          <p:cNvSpPr txBox="1"/>
          <p:nvPr/>
        </p:nvSpPr>
        <p:spPr>
          <a:xfrm>
            <a:off x="634014" y="545658"/>
            <a:ext cx="11090816" cy="974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 Three: Selecting a Topic and Building a Research Plan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9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9"/>
          <p:cNvSpPr txBox="1"/>
          <p:nvPr/>
        </p:nvSpPr>
        <p:spPr>
          <a:xfrm>
            <a:off x="634014" y="545658"/>
            <a:ext cx="11090816" cy="974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 Three: Selecting a Topic and Building a Research Plan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22" name="Google Shape;32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622" y="1904999"/>
            <a:ext cx="4124325" cy="41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08088" y="2227915"/>
            <a:ext cx="600075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0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0"/>
          <p:cNvSpPr txBox="1"/>
          <p:nvPr/>
        </p:nvSpPr>
        <p:spPr>
          <a:xfrm>
            <a:off x="634014" y="545658"/>
            <a:ext cx="11090816" cy="974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Part Three: Selecting a Topic and Building a Research Plan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30" name="Google Shape;33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6126" y="1520284"/>
            <a:ext cx="7606592" cy="4842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1"/>
          <p:cNvSpPr txBox="1"/>
          <p:nvPr/>
        </p:nvSpPr>
        <p:spPr>
          <a:xfrm>
            <a:off x="634014" y="545658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Building a Research Plan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37" name="Google Shape;33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0111" y="1583959"/>
            <a:ext cx="6110243" cy="344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2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2"/>
          <p:cNvSpPr txBox="1"/>
          <p:nvPr/>
        </p:nvSpPr>
        <p:spPr>
          <a:xfrm>
            <a:off x="634014" y="545658"/>
            <a:ext cx="9873989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Building a Research Plan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44" name="Google Shape;34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8852" y="433273"/>
            <a:ext cx="4169810" cy="5793113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2"/>
          <p:cNvSpPr txBox="1"/>
          <p:nvPr/>
        </p:nvSpPr>
        <p:spPr>
          <a:xfrm>
            <a:off x="634014" y="1683521"/>
            <a:ext cx="645045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858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🡪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Page 64 in the Teacher’s Guide (PDF page 66)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endParaRPr/>
          </a:p>
          <a:p>
            <a:pPr indent="-6858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🡪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Rhode Island resource folder (</a:t>
            </a:r>
            <a:r>
              <a:rPr b="1" lang="en-US" sz="3200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tinyurl.com/NHD-RhodeIsland-21)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826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3"/>
          <p:cNvGrpSpPr/>
          <p:nvPr/>
        </p:nvGrpSpPr>
        <p:grpSpPr>
          <a:xfrm>
            <a:off x="-138987" y="725308"/>
            <a:ext cx="8970860" cy="1784105"/>
            <a:chOff x="0" y="0"/>
            <a:chExt cx="17941721" cy="3568209"/>
          </a:xfrm>
        </p:grpSpPr>
        <p:sp>
          <p:nvSpPr>
            <p:cNvPr id="351" name="Google Shape;351;p33"/>
            <p:cNvSpPr/>
            <p:nvPr/>
          </p:nvSpPr>
          <p:spPr>
            <a:xfrm>
              <a:off x="0" y="0"/>
              <a:ext cx="17941721" cy="35682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3"/>
            <p:cNvSpPr txBox="1"/>
            <p:nvPr/>
          </p:nvSpPr>
          <p:spPr>
            <a:xfrm>
              <a:off x="1801976" y="552998"/>
              <a:ext cx="14963634" cy="2462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222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What can I find in the Library?</a:t>
              </a:r>
              <a:endParaRPr/>
            </a:p>
          </p:txBody>
        </p:sp>
      </p:grpSp>
      <p:pic>
        <p:nvPicPr>
          <p:cNvPr id="353" name="Google Shape;35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7325" y="5800799"/>
            <a:ext cx="955937" cy="801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ought Bubble Means Think About It And Blank 3d Rendering - Nohat - Free  for designer" id="354" name="Google Shape;35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9522" y="2927892"/>
            <a:ext cx="3273557" cy="3273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0" name="Google Shape;36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Problem with the Primacy of Primary Sources | Studying Religion in  Culture" id="361" name="Google Shape;36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400" y="736600"/>
            <a:ext cx="4521200" cy="2482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imary and Secondary Sources - English 300 - Research Guides at Western  Kentucky University Libraries" id="362" name="Google Shape;36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51800" y="3429000"/>
            <a:ext cx="4013200" cy="21986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eptual Illustration Of Globe In Hourglass Photograph by Fanatic Studio  / Science Photo Library" id="363" name="Google Shape;36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3600" y="571500"/>
            <a:ext cx="38862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35"/>
          <p:cNvGrpSpPr/>
          <p:nvPr/>
        </p:nvGrpSpPr>
        <p:grpSpPr>
          <a:xfrm>
            <a:off x="-138987" y="725308"/>
            <a:ext cx="8970860" cy="1784105"/>
            <a:chOff x="0" y="0"/>
            <a:chExt cx="17941721" cy="3568209"/>
          </a:xfrm>
        </p:grpSpPr>
        <p:sp>
          <p:nvSpPr>
            <p:cNvPr id="369" name="Google Shape;369;p35"/>
            <p:cNvSpPr/>
            <p:nvPr/>
          </p:nvSpPr>
          <p:spPr>
            <a:xfrm>
              <a:off x="0" y="0"/>
              <a:ext cx="17941721" cy="35682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5"/>
            <p:cNvSpPr txBox="1"/>
            <p:nvPr/>
          </p:nvSpPr>
          <p:spPr>
            <a:xfrm>
              <a:off x="1801976" y="1168552"/>
              <a:ext cx="14963634" cy="1231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222222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Tips for Searching</a:t>
              </a:r>
              <a:endParaRPr/>
            </a:p>
          </p:txBody>
        </p:sp>
      </p:grpSp>
      <p:pic>
        <p:nvPicPr>
          <p:cNvPr id="371" name="Google Shape;3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7325" y="5800799"/>
            <a:ext cx="955937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7" name="Google Shape;37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n (an acrostic poem) – Never Short On Words" id="378" name="Google Shape;37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7651" y="1214405"/>
            <a:ext cx="4394200" cy="43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7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4" name="Google Shape;3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 Tips That Will Help You Optimize Your Keyword List for SEO" id="385" name="Google Shape;38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89200" y="1000055"/>
            <a:ext cx="8314787" cy="4376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8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1" name="Google Shape;39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rite It Down | Haypeep&amp;#39;s Artist Shop" id="392" name="Google Shape;39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0800" y="871505"/>
            <a:ext cx="5080000" cy="5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9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8" name="Google Shape;39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TDNA" id="399" name="Google Shape;39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9797" y="1020680"/>
            <a:ext cx="7668683" cy="478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0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5" name="Google Shape;40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to Sort in Excel: A Simple Guide to Organizing Data" id="406" name="Google Shape;40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3600" y="1337650"/>
            <a:ext cx="6231987" cy="414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2" name="Google Shape;41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1"/>
          <p:cNvSpPr/>
          <p:nvPr/>
        </p:nvSpPr>
        <p:spPr>
          <a:xfrm>
            <a:off x="1212581" y="1713555"/>
            <a:ext cx="9784340" cy="1734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sort by </a:t>
            </a:r>
            <a:r>
              <a:rPr b="1"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relevance </a:t>
            </a:r>
            <a: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will give you the sources most likely to be helpful. </a:t>
            </a:r>
            <a:b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6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sort by </a:t>
            </a:r>
            <a:r>
              <a:rPr b="1"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date </a:t>
            </a:r>
            <a: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1"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</a:t>
            </a:r>
            <a:r>
              <a:rPr lang="en-US" sz="26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will put the sources in chronological or alphabetical order, which is less helpful when you begin searching.</a:t>
            </a:r>
            <a:endParaRPr sz="2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2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9" name="Google Shape;41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per Seal® Air Filter, Oversized 14 Inch x 4 Inch - Walmart.com" id="420" name="Google Shape;42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353" y="1063503"/>
            <a:ext cx="3816594" cy="3816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6.googleusercontent.com/s2rZPz7fYz35a1lCmQ690p-HvbPj6CSMaMe31cb9IOCvz5Yk092vo-hlGAg4pXA3YkDviPKkx7zHAI5GrRtWesJitUekHMHilchh6tCxzIbbG3zmXUreS-0TdRIR7UQXm9BE5zD3=s0" id="421" name="Google Shape;42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78400" y="1139613"/>
            <a:ext cx="6184737" cy="432138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2"/>
          <p:cNvSpPr/>
          <p:nvPr/>
        </p:nvSpPr>
        <p:spPr>
          <a:xfrm>
            <a:off x="3809999" y="2971799"/>
            <a:ext cx="1168400" cy="1219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8" name="Google Shape;42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5376258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k An Archivist | UTA Libraries" id="429" name="Google Shape;42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0" y="889000"/>
            <a:ext cx="6350000" cy="476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5" name="Google Shape;43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3870" y="643449"/>
            <a:ext cx="4318000" cy="553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2800" y="635000"/>
            <a:ext cx="4216400" cy="5543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5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3" name="Google Shape;44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3247" y="5981013"/>
            <a:ext cx="450859" cy="377926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5"/>
          <p:cNvSpPr txBox="1"/>
          <p:nvPr/>
        </p:nvSpPr>
        <p:spPr>
          <a:xfrm>
            <a:off x="542613" y="435871"/>
            <a:ext cx="10530634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Student &amp; Teacher Institutes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45" name="Google Shape;44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548" y="1001559"/>
            <a:ext cx="5269194" cy="526919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5"/>
          <p:cNvSpPr txBox="1"/>
          <p:nvPr/>
        </p:nvSpPr>
        <p:spPr>
          <a:xfrm>
            <a:off x="8246691" y="5170205"/>
            <a:ext cx="36661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NHD.org/SSF2022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2" name="Google Shape;45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3247" y="5981013"/>
            <a:ext cx="450859" cy="377926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6"/>
          <p:cNvSpPr txBox="1"/>
          <p:nvPr/>
        </p:nvSpPr>
        <p:spPr>
          <a:xfrm>
            <a:off x="496794" y="449266"/>
            <a:ext cx="9809434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Historical Argumentation Webinar Series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454" name="Google Shape;45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452" y="1093149"/>
            <a:ext cx="49530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46"/>
          <p:cNvSpPr txBox="1"/>
          <p:nvPr/>
        </p:nvSpPr>
        <p:spPr>
          <a:xfrm>
            <a:off x="8246691" y="5170205"/>
            <a:ext cx="36661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NHD.org/PD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7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1" name="Google Shape;46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3247" y="5981013"/>
            <a:ext cx="450859" cy="37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121" y="1065841"/>
            <a:ext cx="4184527" cy="481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874" y="610644"/>
            <a:ext cx="3788705" cy="4858663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7"/>
          <p:cNvSpPr txBox="1"/>
          <p:nvPr/>
        </p:nvSpPr>
        <p:spPr>
          <a:xfrm>
            <a:off x="695122" y="440721"/>
            <a:ext cx="5569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Classroom Materials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65" name="Google Shape;465;p47"/>
          <p:cNvSpPr txBox="1"/>
          <p:nvPr/>
        </p:nvSpPr>
        <p:spPr>
          <a:xfrm>
            <a:off x="854579" y="5888052"/>
            <a:ext cx="36661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NHD.org/WWI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47"/>
          <p:cNvSpPr txBox="1"/>
          <p:nvPr/>
        </p:nvSpPr>
        <p:spPr>
          <a:xfrm>
            <a:off x="6614445" y="5480911"/>
            <a:ext cx="432805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NHD.org/women-history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8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2" name="Google Shape;47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3247" y="5981013"/>
            <a:ext cx="450859" cy="377926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8"/>
          <p:cNvSpPr txBox="1"/>
          <p:nvPr/>
        </p:nvSpPr>
        <p:spPr>
          <a:xfrm>
            <a:off x="695122" y="440721"/>
            <a:ext cx="5569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Classroom Materials</a:t>
            </a:r>
            <a:endParaRPr b="1" sz="3200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74" name="Google Shape;474;p48"/>
          <p:cNvSpPr txBox="1"/>
          <p:nvPr/>
        </p:nvSpPr>
        <p:spPr>
          <a:xfrm>
            <a:off x="854579" y="5888052"/>
            <a:ext cx="36661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NHD.org/250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48"/>
          <p:cNvSpPr txBox="1"/>
          <p:nvPr/>
        </p:nvSpPr>
        <p:spPr>
          <a:xfrm>
            <a:off x="5811140" y="5774164"/>
            <a:ext cx="5148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NHD.org/library-congress-tps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6" name="Google Shape;47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569" y="928034"/>
            <a:ext cx="3871244" cy="494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45045" y="589660"/>
            <a:ext cx="3857355" cy="488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9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3" name="Google Shape;48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9389" y="1184388"/>
            <a:ext cx="5370721" cy="4998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2021-09-23T17:12:29Z</dcterms:created>
  <dc:creator>Ashley F Dabbraccio</dc:creator>
</cp:coreProperties>
</file>