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0"/>
  </p:notesMasterIdLst>
  <p:sldIdLst>
    <p:sldId id="258" r:id="rId3"/>
    <p:sldId id="257" r:id="rId4"/>
    <p:sldId id="291" r:id="rId5"/>
    <p:sldId id="334" r:id="rId6"/>
    <p:sldId id="352" r:id="rId7"/>
    <p:sldId id="287" r:id="rId8"/>
    <p:sldId id="288" r:id="rId9"/>
    <p:sldId id="289" r:id="rId10"/>
    <p:sldId id="290" r:id="rId11"/>
    <p:sldId id="275" r:id="rId12"/>
    <p:sldId id="353" r:id="rId13"/>
    <p:sldId id="312" r:id="rId14"/>
    <p:sldId id="313" r:id="rId15"/>
    <p:sldId id="314" r:id="rId16"/>
    <p:sldId id="315" r:id="rId17"/>
    <p:sldId id="316" r:id="rId18"/>
    <p:sldId id="332" r:id="rId19"/>
    <p:sldId id="356" r:id="rId20"/>
    <p:sldId id="357" r:id="rId21"/>
    <p:sldId id="358" r:id="rId22"/>
    <p:sldId id="359" r:id="rId23"/>
    <p:sldId id="360" r:id="rId24"/>
    <p:sldId id="361" r:id="rId25"/>
    <p:sldId id="362" r:id="rId26"/>
    <p:sldId id="363" r:id="rId27"/>
    <p:sldId id="364" r:id="rId28"/>
    <p:sldId id="365" r:id="rId29"/>
    <p:sldId id="366" r:id="rId30"/>
    <p:sldId id="367" r:id="rId31"/>
    <p:sldId id="368" r:id="rId32"/>
    <p:sldId id="369" r:id="rId33"/>
    <p:sldId id="370" r:id="rId34"/>
    <p:sldId id="371" r:id="rId35"/>
    <p:sldId id="381" r:id="rId36"/>
    <p:sldId id="383" r:id="rId37"/>
    <p:sldId id="384" r:id="rId38"/>
    <p:sldId id="385" r:id="rId39"/>
    <p:sldId id="386" r:id="rId40"/>
    <p:sldId id="388" r:id="rId41"/>
    <p:sldId id="378" r:id="rId42"/>
    <p:sldId id="379" r:id="rId43"/>
    <p:sldId id="380" r:id="rId44"/>
    <p:sldId id="355" r:id="rId45"/>
    <p:sldId id="269" r:id="rId46"/>
    <p:sldId id="268" r:id="rId47"/>
    <p:sldId id="276" r:id="rId48"/>
    <p:sldId id="27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74" autoAdjust="0"/>
    <p:restoredTop sz="94660"/>
  </p:normalViewPr>
  <p:slideViewPr>
    <p:cSldViewPr snapToGrid="0">
      <p:cViewPr varScale="1">
        <p:scale>
          <a:sx n="112" d="100"/>
          <a:sy n="112" d="100"/>
        </p:scale>
        <p:origin x="43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BE5FCA-4335-4DE0-87E1-E35AC7DF93D1}" type="doc">
      <dgm:prSet loTypeId="urn:microsoft.com/office/officeart/2005/8/layout/process1" loCatId="process" qsTypeId="urn:microsoft.com/office/officeart/2005/8/quickstyle/simple1" qsCatId="simple" csTypeId="urn:microsoft.com/office/officeart/2005/8/colors/accent1_2" csCatId="accent1" phldr="1"/>
      <dgm:spPr/>
    </dgm:pt>
    <dgm:pt modelId="{FE0CE232-C7CA-4E50-80EC-03AB484CD2C0}">
      <dgm:prSet phldrT="[Text]"/>
      <dgm:spPr/>
      <dgm:t>
        <a:bodyPr/>
        <a:lstStyle/>
        <a:p>
          <a:r>
            <a:rPr lang="en-US" dirty="0" smtClean="0"/>
            <a:t>Observe</a:t>
          </a:r>
          <a:endParaRPr lang="en-US" dirty="0"/>
        </a:p>
      </dgm:t>
    </dgm:pt>
    <dgm:pt modelId="{7626BEBF-D086-4DE0-848E-63F03EC3EF58}" type="parTrans" cxnId="{A63B8F88-E20B-485C-96BE-D7787218AE4A}">
      <dgm:prSet/>
      <dgm:spPr/>
      <dgm:t>
        <a:bodyPr/>
        <a:lstStyle/>
        <a:p>
          <a:endParaRPr lang="en-US"/>
        </a:p>
      </dgm:t>
    </dgm:pt>
    <dgm:pt modelId="{AF758431-D704-4992-929E-392411F12D01}" type="sibTrans" cxnId="{A63B8F88-E20B-485C-96BE-D7787218AE4A}">
      <dgm:prSet/>
      <dgm:spPr/>
      <dgm:t>
        <a:bodyPr/>
        <a:lstStyle/>
        <a:p>
          <a:endParaRPr lang="en-US"/>
        </a:p>
      </dgm:t>
    </dgm:pt>
    <dgm:pt modelId="{E6FE2644-2C69-4FFE-AAF2-428B77719297}">
      <dgm:prSet phldrT="[Text]"/>
      <dgm:spPr/>
      <dgm:t>
        <a:bodyPr/>
        <a:lstStyle/>
        <a:p>
          <a:r>
            <a:rPr lang="en-US" dirty="0" smtClean="0"/>
            <a:t>Reflect</a:t>
          </a:r>
          <a:endParaRPr lang="en-US" dirty="0"/>
        </a:p>
      </dgm:t>
    </dgm:pt>
    <dgm:pt modelId="{527AA62A-C156-493B-A501-A84F76AAFB02}" type="parTrans" cxnId="{2A16074A-486C-4B85-BBDD-02D6F0F62253}">
      <dgm:prSet/>
      <dgm:spPr/>
      <dgm:t>
        <a:bodyPr/>
        <a:lstStyle/>
        <a:p>
          <a:endParaRPr lang="en-US"/>
        </a:p>
      </dgm:t>
    </dgm:pt>
    <dgm:pt modelId="{5DCE3728-9CA5-4E14-B590-5C6CBE03F3FC}" type="sibTrans" cxnId="{2A16074A-486C-4B85-BBDD-02D6F0F62253}">
      <dgm:prSet/>
      <dgm:spPr/>
      <dgm:t>
        <a:bodyPr/>
        <a:lstStyle/>
        <a:p>
          <a:endParaRPr lang="en-US"/>
        </a:p>
      </dgm:t>
    </dgm:pt>
    <dgm:pt modelId="{5CAA7FD6-FD51-4D4E-9D09-89C64090C00A}">
      <dgm:prSet phldrT="[Text]"/>
      <dgm:spPr/>
      <dgm:t>
        <a:bodyPr/>
        <a:lstStyle/>
        <a:p>
          <a:r>
            <a:rPr lang="en-US" dirty="0" smtClean="0"/>
            <a:t>Question</a:t>
          </a:r>
          <a:endParaRPr lang="en-US" dirty="0"/>
        </a:p>
      </dgm:t>
    </dgm:pt>
    <dgm:pt modelId="{FDB10408-EC19-470C-B1ED-625752945317}" type="parTrans" cxnId="{D803C5BD-0D13-42FE-AAA4-D59360E2FF30}">
      <dgm:prSet/>
      <dgm:spPr/>
      <dgm:t>
        <a:bodyPr/>
        <a:lstStyle/>
        <a:p>
          <a:endParaRPr lang="en-US"/>
        </a:p>
      </dgm:t>
    </dgm:pt>
    <dgm:pt modelId="{EAA261D7-374A-4422-9266-F9A68CD56784}" type="sibTrans" cxnId="{D803C5BD-0D13-42FE-AAA4-D59360E2FF30}">
      <dgm:prSet/>
      <dgm:spPr/>
      <dgm:t>
        <a:bodyPr/>
        <a:lstStyle/>
        <a:p>
          <a:endParaRPr lang="en-US"/>
        </a:p>
      </dgm:t>
    </dgm:pt>
    <dgm:pt modelId="{A904041A-A031-4B89-80A8-957E4BA06DC6}" type="pres">
      <dgm:prSet presAssocID="{2FBE5FCA-4335-4DE0-87E1-E35AC7DF93D1}" presName="Name0" presStyleCnt="0">
        <dgm:presLayoutVars>
          <dgm:dir/>
          <dgm:resizeHandles val="exact"/>
        </dgm:presLayoutVars>
      </dgm:prSet>
      <dgm:spPr/>
    </dgm:pt>
    <dgm:pt modelId="{B1D1FCE3-CEE8-4505-81CB-99CBE70C9EF2}" type="pres">
      <dgm:prSet presAssocID="{FE0CE232-C7CA-4E50-80EC-03AB484CD2C0}" presName="node" presStyleLbl="node1" presStyleIdx="0" presStyleCnt="3">
        <dgm:presLayoutVars>
          <dgm:bulletEnabled val="1"/>
        </dgm:presLayoutVars>
      </dgm:prSet>
      <dgm:spPr/>
      <dgm:t>
        <a:bodyPr/>
        <a:lstStyle/>
        <a:p>
          <a:endParaRPr lang="en-US"/>
        </a:p>
      </dgm:t>
    </dgm:pt>
    <dgm:pt modelId="{B785E6CF-D4A2-418A-82EF-EFE939D7BB9D}" type="pres">
      <dgm:prSet presAssocID="{AF758431-D704-4992-929E-392411F12D01}" presName="sibTrans" presStyleLbl="sibTrans2D1" presStyleIdx="0" presStyleCnt="2"/>
      <dgm:spPr/>
    </dgm:pt>
    <dgm:pt modelId="{5DE5A77B-433B-48AC-B0D6-56884E7EBE3A}" type="pres">
      <dgm:prSet presAssocID="{AF758431-D704-4992-929E-392411F12D01}" presName="connectorText" presStyleLbl="sibTrans2D1" presStyleIdx="0" presStyleCnt="2"/>
      <dgm:spPr/>
    </dgm:pt>
    <dgm:pt modelId="{A68A9B60-F01F-4D4C-9293-AF961C2FB8FD}" type="pres">
      <dgm:prSet presAssocID="{E6FE2644-2C69-4FFE-AAF2-428B77719297}" presName="node" presStyleLbl="node1" presStyleIdx="1" presStyleCnt="3">
        <dgm:presLayoutVars>
          <dgm:bulletEnabled val="1"/>
        </dgm:presLayoutVars>
      </dgm:prSet>
      <dgm:spPr/>
    </dgm:pt>
    <dgm:pt modelId="{19E56BB1-8B32-4755-B69E-7E968ED0C6DC}" type="pres">
      <dgm:prSet presAssocID="{5DCE3728-9CA5-4E14-B590-5C6CBE03F3FC}" presName="sibTrans" presStyleLbl="sibTrans2D1" presStyleIdx="1" presStyleCnt="2"/>
      <dgm:spPr/>
    </dgm:pt>
    <dgm:pt modelId="{F6BA2D0E-7E9E-454B-BA76-EA9124BCA137}" type="pres">
      <dgm:prSet presAssocID="{5DCE3728-9CA5-4E14-B590-5C6CBE03F3FC}" presName="connectorText" presStyleLbl="sibTrans2D1" presStyleIdx="1" presStyleCnt="2"/>
      <dgm:spPr/>
    </dgm:pt>
    <dgm:pt modelId="{728E3441-8392-4096-B091-103A4E19D5E2}" type="pres">
      <dgm:prSet presAssocID="{5CAA7FD6-FD51-4D4E-9D09-89C64090C00A}" presName="node" presStyleLbl="node1" presStyleIdx="2" presStyleCnt="3">
        <dgm:presLayoutVars>
          <dgm:bulletEnabled val="1"/>
        </dgm:presLayoutVars>
      </dgm:prSet>
      <dgm:spPr/>
    </dgm:pt>
  </dgm:ptLst>
  <dgm:cxnLst>
    <dgm:cxn modelId="{1E67C7E7-7920-44C2-A854-EADD21B68630}" type="presOf" srcId="{5DCE3728-9CA5-4E14-B590-5C6CBE03F3FC}" destId="{19E56BB1-8B32-4755-B69E-7E968ED0C6DC}" srcOrd="0" destOrd="0" presId="urn:microsoft.com/office/officeart/2005/8/layout/process1"/>
    <dgm:cxn modelId="{EB47EB32-B543-4435-A707-056D968F4A9A}" type="presOf" srcId="{AF758431-D704-4992-929E-392411F12D01}" destId="{B785E6CF-D4A2-418A-82EF-EFE939D7BB9D}" srcOrd="0" destOrd="0" presId="urn:microsoft.com/office/officeart/2005/8/layout/process1"/>
    <dgm:cxn modelId="{A63B8F88-E20B-485C-96BE-D7787218AE4A}" srcId="{2FBE5FCA-4335-4DE0-87E1-E35AC7DF93D1}" destId="{FE0CE232-C7CA-4E50-80EC-03AB484CD2C0}" srcOrd="0" destOrd="0" parTransId="{7626BEBF-D086-4DE0-848E-63F03EC3EF58}" sibTransId="{AF758431-D704-4992-929E-392411F12D01}"/>
    <dgm:cxn modelId="{9A2D4221-8405-4008-A5BA-B57695A2DF9E}" type="presOf" srcId="{5CAA7FD6-FD51-4D4E-9D09-89C64090C00A}" destId="{728E3441-8392-4096-B091-103A4E19D5E2}" srcOrd="0" destOrd="0" presId="urn:microsoft.com/office/officeart/2005/8/layout/process1"/>
    <dgm:cxn modelId="{C202FD7F-80D0-4BC7-B0DF-D9CE2A57BBF0}" type="presOf" srcId="{2FBE5FCA-4335-4DE0-87E1-E35AC7DF93D1}" destId="{A904041A-A031-4B89-80A8-957E4BA06DC6}" srcOrd="0" destOrd="0" presId="urn:microsoft.com/office/officeart/2005/8/layout/process1"/>
    <dgm:cxn modelId="{D803C5BD-0D13-42FE-AAA4-D59360E2FF30}" srcId="{2FBE5FCA-4335-4DE0-87E1-E35AC7DF93D1}" destId="{5CAA7FD6-FD51-4D4E-9D09-89C64090C00A}" srcOrd="2" destOrd="0" parTransId="{FDB10408-EC19-470C-B1ED-625752945317}" sibTransId="{EAA261D7-374A-4422-9266-F9A68CD56784}"/>
    <dgm:cxn modelId="{24B62963-4665-458C-877E-9DCD6D2360B1}" type="presOf" srcId="{FE0CE232-C7CA-4E50-80EC-03AB484CD2C0}" destId="{B1D1FCE3-CEE8-4505-81CB-99CBE70C9EF2}" srcOrd="0" destOrd="0" presId="urn:microsoft.com/office/officeart/2005/8/layout/process1"/>
    <dgm:cxn modelId="{2A16074A-486C-4B85-BBDD-02D6F0F62253}" srcId="{2FBE5FCA-4335-4DE0-87E1-E35AC7DF93D1}" destId="{E6FE2644-2C69-4FFE-AAF2-428B77719297}" srcOrd="1" destOrd="0" parTransId="{527AA62A-C156-493B-A501-A84F76AAFB02}" sibTransId="{5DCE3728-9CA5-4E14-B590-5C6CBE03F3FC}"/>
    <dgm:cxn modelId="{20BAF7A7-6A04-4903-8389-3D6806E5F152}" type="presOf" srcId="{E6FE2644-2C69-4FFE-AAF2-428B77719297}" destId="{A68A9B60-F01F-4D4C-9293-AF961C2FB8FD}" srcOrd="0" destOrd="0" presId="urn:microsoft.com/office/officeart/2005/8/layout/process1"/>
    <dgm:cxn modelId="{498A5399-083E-43E9-BEA9-09614759E297}" type="presOf" srcId="{AF758431-D704-4992-929E-392411F12D01}" destId="{5DE5A77B-433B-48AC-B0D6-56884E7EBE3A}" srcOrd="1" destOrd="0" presId="urn:microsoft.com/office/officeart/2005/8/layout/process1"/>
    <dgm:cxn modelId="{841A19E3-3AD8-43AE-9852-06DBE9A0222E}" type="presOf" srcId="{5DCE3728-9CA5-4E14-B590-5C6CBE03F3FC}" destId="{F6BA2D0E-7E9E-454B-BA76-EA9124BCA137}" srcOrd="1" destOrd="0" presId="urn:microsoft.com/office/officeart/2005/8/layout/process1"/>
    <dgm:cxn modelId="{AEE84DE2-BF6E-4505-B2C6-32657741BADA}" type="presParOf" srcId="{A904041A-A031-4B89-80A8-957E4BA06DC6}" destId="{B1D1FCE3-CEE8-4505-81CB-99CBE70C9EF2}" srcOrd="0" destOrd="0" presId="urn:microsoft.com/office/officeart/2005/8/layout/process1"/>
    <dgm:cxn modelId="{78C28C8A-5BB9-495C-AC51-F59FABD93A74}" type="presParOf" srcId="{A904041A-A031-4B89-80A8-957E4BA06DC6}" destId="{B785E6CF-D4A2-418A-82EF-EFE939D7BB9D}" srcOrd="1" destOrd="0" presId="urn:microsoft.com/office/officeart/2005/8/layout/process1"/>
    <dgm:cxn modelId="{D74CC2E7-5015-45A7-BE18-A73F522EDD1D}" type="presParOf" srcId="{B785E6CF-D4A2-418A-82EF-EFE939D7BB9D}" destId="{5DE5A77B-433B-48AC-B0D6-56884E7EBE3A}" srcOrd="0" destOrd="0" presId="urn:microsoft.com/office/officeart/2005/8/layout/process1"/>
    <dgm:cxn modelId="{6841A112-2A8A-4D31-BE7A-D4B769CE7F90}" type="presParOf" srcId="{A904041A-A031-4B89-80A8-957E4BA06DC6}" destId="{A68A9B60-F01F-4D4C-9293-AF961C2FB8FD}" srcOrd="2" destOrd="0" presId="urn:microsoft.com/office/officeart/2005/8/layout/process1"/>
    <dgm:cxn modelId="{C2D80495-3C1B-43A0-BBA9-09C04CA4C8D9}" type="presParOf" srcId="{A904041A-A031-4B89-80A8-957E4BA06DC6}" destId="{19E56BB1-8B32-4755-B69E-7E968ED0C6DC}" srcOrd="3" destOrd="0" presId="urn:microsoft.com/office/officeart/2005/8/layout/process1"/>
    <dgm:cxn modelId="{2D97BB23-51F0-4273-83C8-60198E929C89}" type="presParOf" srcId="{19E56BB1-8B32-4755-B69E-7E968ED0C6DC}" destId="{F6BA2D0E-7E9E-454B-BA76-EA9124BCA137}" srcOrd="0" destOrd="0" presId="urn:microsoft.com/office/officeart/2005/8/layout/process1"/>
    <dgm:cxn modelId="{88F6EE2A-5D3C-49A6-9101-D89A606FB231}" type="presParOf" srcId="{A904041A-A031-4B89-80A8-957E4BA06DC6}" destId="{728E3441-8392-4096-B091-103A4E19D5E2}"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D1FCE3-CEE8-4505-81CB-99CBE70C9EF2}">
      <dsp:nvSpPr>
        <dsp:cNvPr id="0" name=""/>
        <dsp:cNvSpPr/>
      </dsp:nvSpPr>
      <dsp:spPr>
        <a:xfrm>
          <a:off x="9650" y="1844037"/>
          <a:ext cx="2884321" cy="1730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n-US" sz="5100" kern="1200" dirty="0" smtClean="0"/>
            <a:t>Observe</a:t>
          </a:r>
          <a:endParaRPr lang="en-US" sz="5100" kern="1200" dirty="0"/>
        </a:p>
      </dsp:txBody>
      <dsp:txXfrm>
        <a:off x="60337" y="1894724"/>
        <a:ext cx="2782947" cy="1629218"/>
      </dsp:txXfrm>
    </dsp:sp>
    <dsp:sp modelId="{B785E6CF-D4A2-418A-82EF-EFE939D7BB9D}">
      <dsp:nvSpPr>
        <dsp:cNvPr id="0" name=""/>
        <dsp:cNvSpPr/>
      </dsp:nvSpPr>
      <dsp:spPr>
        <a:xfrm>
          <a:off x="3182403" y="2351677"/>
          <a:ext cx="611476" cy="7153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en-US" sz="3000" kern="1200"/>
        </a:p>
      </dsp:txBody>
      <dsp:txXfrm>
        <a:off x="3182403" y="2494739"/>
        <a:ext cx="428033" cy="429187"/>
      </dsp:txXfrm>
    </dsp:sp>
    <dsp:sp modelId="{A68A9B60-F01F-4D4C-9293-AF961C2FB8FD}">
      <dsp:nvSpPr>
        <dsp:cNvPr id="0" name=""/>
        <dsp:cNvSpPr/>
      </dsp:nvSpPr>
      <dsp:spPr>
        <a:xfrm>
          <a:off x="4047699" y="1844037"/>
          <a:ext cx="2884321" cy="1730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n-US" sz="5100" kern="1200" dirty="0" smtClean="0"/>
            <a:t>Reflect</a:t>
          </a:r>
          <a:endParaRPr lang="en-US" sz="5100" kern="1200" dirty="0"/>
        </a:p>
      </dsp:txBody>
      <dsp:txXfrm>
        <a:off x="4098386" y="1894724"/>
        <a:ext cx="2782947" cy="1629218"/>
      </dsp:txXfrm>
    </dsp:sp>
    <dsp:sp modelId="{19E56BB1-8B32-4755-B69E-7E968ED0C6DC}">
      <dsp:nvSpPr>
        <dsp:cNvPr id="0" name=""/>
        <dsp:cNvSpPr/>
      </dsp:nvSpPr>
      <dsp:spPr>
        <a:xfrm>
          <a:off x="7220453" y="2351677"/>
          <a:ext cx="611476" cy="7153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en-US" sz="3000" kern="1200"/>
        </a:p>
      </dsp:txBody>
      <dsp:txXfrm>
        <a:off x="7220453" y="2494739"/>
        <a:ext cx="428033" cy="429187"/>
      </dsp:txXfrm>
    </dsp:sp>
    <dsp:sp modelId="{728E3441-8392-4096-B091-103A4E19D5E2}">
      <dsp:nvSpPr>
        <dsp:cNvPr id="0" name=""/>
        <dsp:cNvSpPr/>
      </dsp:nvSpPr>
      <dsp:spPr>
        <a:xfrm>
          <a:off x="8085749" y="1844037"/>
          <a:ext cx="2884321" cy="1730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n-US" sz="5100" kern="1200" dirty="0" smtClean="0"/>
            <a:t>Question</a:t>
          </a:r>
          <a:endParaRPr lang="en-US" sz="5100" kern="1200" dirty="0"/>
        </a:p>
      </dsp:txBody>
      <dsp:txXfrm>
        <a:off x="8136436" y="1894724"/>
        <a:ext cx="2782947" cy="162921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E7D963-BCE8-47A5-8178-0E093825B809}" type="datetimeFigureOut">
              <a:rPr lang="en-US" smtClean="0"/>
              <a:t>11/2/2021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09E87D-74DF-4BA0-9B2A-B520B155D5CD}" type="slidenum">
              <a:rPr lang="en-US" smtClean="0"/>
              <a:t>‹#›</a:t>
            </a:fld>
            <a:endParaRPr lang="en-US"/>
          </a:p>
        </p:txBody>
      </p:sp>
    </p:spTree>
    <p:extLst>
      <p:ext uri="{BB962C8B-B14F-4D97-AF65-F5344CB8AC3E}">
        <p14:creationId xmlns:p14="http://schemas.microsoft.com/office/powerpoint/2010/main" val="2559418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AB8080-4F90-4C33-AE3B-3480741DB11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12FEF-BC28-493C-8726-9269BBB88614}" type="slidenum">
              <a:rPr lang="en-US" smtClean="0"/>
              <a:t>‹#›</a:t>
            </a:fld>
            <a:endParaRPr lang="en-US"/>
          </a:p>
        </p:txBody>
      </p:sp>
    </p:spTree>
    <p:extLst>
      <p:ext uri="{BB962C8B-B14F-4D97-AF65-F5344CB8AC3E}">
        <p14:creationId xmlns:p14="http://schemas.microsoft.com/office/powerpoint/2010/main" val="2323821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AB8080-4F90-4C33-AE3B-3480741DB11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12FEF-BC28-493C-8726-9269BBB88614}" type="slidenum">
              <a:rPr lang="en-US" smtClean="0"/>
              <a:t>‹#›</a:t>
            </a:fld>
            <a:endParaRPr lang="en-US"/>
          </a:p>
        </p:txBody>
      </p:sp>
    </p:spTree>
    <p:extLst>
      <p:ext uri="{BB962C8B-B14F-4D97-AF65-F5344CB8AC3E}">
        <p14:creationId xmlns:p14="http://schemas.microsoft.com/office/powerpoint/2010/main" val="2293134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2AB8080-4F90-4C33-AE3B-3480741DB11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12FEF-BC28-493C-8726-9269BBB88614}" type="slidenum">
              <a:rPr lang="en-US" smtClean="0"/>
              <a:t>‹#›</a:t>
            </a:fld>
            <a:endParaRPr lang="en-US"/>
          </a:p>
        </p:txBody>
      </p:sp>
    </p:spTree>
    <p:extLst>
      <p:ext uri="{BB962C8B-B14F-4D97-AF65-F5344CB8AC3E}">
        <p14:creationId xmlns:p14="http://schemas.microsoft.com/office/powerpoint/2010/main" val="2280475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AB8080-4F90-4C33-AE3B-3480741DB110}" type="datetimeFigureOut">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12FEF-BC28-493C-8726-9269BBB88614}" type="slidenum">
              <a:rPr lang="en-US" smtClean="0"/>
              <a:t>‹#›</a:t>
            </a:fld>
            <a:endParaRPr lang="en-US"/>
          </a:p>
        </p:txBody>
      </p:sp>
    </p:spTree>
    <p:extLst>
      <p:ext uri="{BB962C8B-B14F-4D97-AF65-F5344CB8AC3E}">
        <p14:creationId xmlns:p14="http://schemas.microsoft.com/office/powerpoint/2010/main" val="1616780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AB8080-4F90-4C33-AE3B-3480741DB110}" type="datetimeFigureOut">
              <a:rPr lang="en-US" smtClean="0"/>
              <a:t>11/2/2021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912FEF-BC28-493C-8726-9269BBB88614}" type="slidenum">
              <a:rPr lang="en-US" smtClean="0"/>
              <a:t>‹#›</a:t>
            </a:fld>
            <a:endParaRPr lang="en-US"/>
          </a:p>
        </p:txBody>
      </p:sp>
    </p:spTree>
    <p:extLst>
      <p:ext uri="{BB962C8B-B14F-4D97-AF65-F5344CB8AC3E}">
        <p14:creationId xmlns:p14="http://schemas.microsoft.com/office/powerpoint/2010/main" val="2598212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AB8080-4F90-4C33-AE3B-3480741DB110}" type="datetimeFigureOut">
              <a:rPr lang="en-US" smtClean="0"/>
              <a:t>11/2/2021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912FEF-BC28-493C-8726-9269BBB88614}" type="slidenum">
              <a:rPr lang="en-US" smtClean="0"/>
              <a:t>‹#›</a:t>
            </a:fld>
            <a:endParaRPr lang="en-US"/>
          </a:p>
        </p:txBody>
      </p:sp>
    </p:spTree>
    <p:extLst>
      <p:ext uri="{BB962C8B-B14F-4D97-AF65-F5344CB8AC3E}">
        <p14:creationId xmlns:p14="http://schemas.microsoft.com/office/powerpoint/2010/main" val="2394463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AB8080-4F90-4C33-AE3B-3480741DB110}" type="datetimeFigureOut">
              <a:rPr lang="en-US" smtClean="0"/>
              <a:t>11/2/2021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912FEF-BC28-493C-8726-9269BBB88614}" type="slidenum">
              <a:rPr lang="en-US" smtClean="0"/>
              <a:t>‹#›</a:t>
            </a:fld>
            <a:endParaRPr lang="en-US"/>
          </a:p>
        </p:txBody>
      </p:sp>
    </p:spTree>
    <p:extLst>
      <p:ext uri="{BB962C8B-B14F-4D97-AF65-F5344CB8AC3E}">
        <p14:creationId xmlns:p14="http://schemas.microsoft.com/office/powerpoint/2010/main" val="959076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2AB8080-4F90-4C33-AE3B-3480741DB110}" type="datetimeFigureOut">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12FEF-BC28-493C-8726-9269BBB88614}" type="slidenum">
              <a:rPr lang="en-US" smtClean="0"/>
              <a:t>‹#›</a:t>
            </a:fld>
            <a:endParaRPr lang="en-US"/>
          </a:p>
        </p:txBody>
      </p:sp>
    </p:spTree>
    <p:extLst>
      <p:ext uri="{BB962C8B-B14F-4D97-AF65-F5344CB8AC3E}">
        <p14:creationId xmlns:p14="http://schemas.microsoft.com/office/powerpoint/2010/main" val="281538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2AB8080-4F90-4C33-AE3B-3480741DB110}" type="datetimeFigureOut">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12FEF-BC28-493C-8726-9269BBB88614}" type="slidenum">
              <a:rPr lang="en-US" smtClean="0"/>
              <a:t>‹#›</a:t>
            </a:fld>
            <a:endParaRPr lang="en-US"/>
          </a:p>
        </p:txBody>
      </p:sp>
    </p:spTree>
    <p:extLst>
      <p:ext uri="{BB962C8B-B14F-4D97-AF65-F5344CB8AC3E}">
        <p14:creationId xmlns:p14="http://schemas.microsoft.com/office/powerpoint/2010/main" val="3615618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AB8080-4F90-4C33-AE3B-3480741DB11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12FEF-BC28-493C-8726-9269BBB88614}" type="slidenum">
              <a:rPr lang="en-US" smtClean="0"/>
              <a:t>‹#›</a:t>
            </a:fld>
            <a:endParaRPr lang="en-US"/>
          </a:p>
        </p:txBody>
      </p:sp>
    </p:spTree>
    <p:extLst>
      <p:ext uri="{BB962C8B-B14F-4D97-AF65-F5344CB8AC3E}">
        <p14:creationId xmlns:p14="http://schemas.microsoft.com/office/powerpoint/2010/main" val="1990490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AB8080-4F90-4C33-AE3B-3480741DB11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12FEF-BC28-493C-8726-9269BBB88614}" type="slidenum">
              <a:rPr lang="en-US" smtClean="0"/>
              <a:t>‹#›</a:t>
            </a:fld>
            <a:endParaRPr lang="en-US"/>
          </a:p>
        </p:txBody>
      </p:sp>
    </p:spTree>
    <p:extLst>
      <p:ext uri="{BB962C8B-B14F-4D97-AF65-F5344CB8AC3E}">
        <p14:creationId xmlns:p14="http://schemas.microsoft.com/office/powerpoint/2010/main" val="1740431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3023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82225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2257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9173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97306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7029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27659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4657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55106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70039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7409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AB8080-4F90-4C33-AE3B-3480741DB110}" type="datetimeFigureOut">
              <a:rPr lang="en-US" smtClean="0"/>
              <a:t>11/2/2021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12FEF-BC28-493C-8726-9269BBB88614}" type="slidenum">
              <a:rPr lang="en-US" smtClean="0"/>
              <a:t>‹#›</a:t>
            </a:fld>
            <a:endParaRPr lang="en-US"/>
          </a:p>
        </p:txBody>
      </p:sp>
    </p:spTree>
    <p:extLst>
      <p:ext uri="{BB962C8B-B14F-4D97-AF65-F5344CB8AC3E}">
        <p14:creationId xmlns:p14="http://schemas.microsoft.com/office/powerpoint/2010/main" val="1258492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BAF8226B-2515-4C0B-88CB-80391E1D42C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11/2/2021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D18EA954-7FEE-405A-80F3-65C6818131D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14123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nhd.org/library-congress-tps"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loc.gov/resource/cph.3a24566/" TargetMode="External"/><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hyperlink" Target="https://loc.gov/item/2004665381"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loc.gov/item/2017744878" TargetMode="External"/><Relationship Id="rId2" Type="http://schemas.openxmlformats.org/officeDocument/2006/relationships/hyperlink" Target="https://www.loc.gov/resource/cph.3a24566/" TargetMode="Externa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18.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sp>
        <p:nvSpPr>
          <p:cNvPr id="5" name="TextBox 5"/>
          <p:cNvSpPr txBox="1"/>
          <p:nvPr/>
        </p:nvSpPr>
        <p:spPr>
          <a:xfrm>
            <a:off x="796385" y="2032181"/>
            <a:ext cx="9873989" cy="4385816"/>
          </a:xfrm>
          <a:prstGeom prst="rect">
            <a:avLst/>
          </a:prstGeom>
        </p:spPr>
        <p:txBody>
          <a:bodyPr wrap="square" lIns="0" tIns="0" rIns="0" bIns="0" rtlCol="0" anchor="t">
            <a:spAutoFit/>
          </a:bodyPr>
          <a:lstStyle/>
          <a:p>
            <a:pPr>
              <a:lnSpc>
                <a:spcPts val="3840"/>
              </a:lnSpc>
            </a:pPr>
            <a:endParaRPr lang="en-US" sz="3200" b="1" spc="192" dirty="0">
              <a:solidFill>
                <a:srgbClr val="222222"/>
              </a:solidFill>
              <a:latin typeface="Bookman Old Style" panose="02050604050505020204" pitchFamily="18" charset="0"/>
            </a:endParaRPr>
          </a:p>
          <a:p>
            <a:pPr>
              <a:lnSpc>
                <a:spcPts val="3840"/>
              </a:lnSpc>
            </a:pPr>
            <a:r>
              <a:rPr lang="en-US" sz="4000" b="1" spc="192" dirty="0">
                <a:solidFill>
                  <a:srgbClr val="222222"/>
                </a:solidFill>
                <a:latin typeface="Bookman Old Style" panose="02050604050505020204" pitchFamily="18" charset="0"/>
              </a:rPr>
              <a:t>P</a:t>
            </a:r>
            <a:r>
              <a:rPr lang="en-US" sz="4000" b="1" spc="192" dirty="0" smtClean="0">
                <a:solidFill>
                  <a:srgbClr val="222222"/>
                </a:solidFill>
                <a:latin typeface="Bookman Old Style" panose="02050604050505020204" pitchFamily="18" charset="0"/>
              </a:rPr>
              <a:t>lease access a copy of NHD’s new teacher guide on the flash drive OR at </a:t>
            </a:r>
            <a:r>
              <a:rPr lang="en-US" sz="4000" b="1" spc="192" dirty="0" smtClean="0">
                <a:solidFill>
                  <a:srgbClr val="222222"/>
                </a:solidFill>
                <a:latin typeface="Bookman Old Style" panose="02050604050505020204" pitchFamily="18" charset="0"/>
                <a:hlinkClick r:id="rId2"/>
              </a:rPr>
              <a:t>www.nhd.org/library-congress-tps</a:t>
            </a:r>
            <a:r>
              <a:rPr lang="en-US" sz="4000" b="1" spc="192" dirty="0" smtClean="0">
                <a:solidFill>
                  <a:srgbClr val="222222"/>
                </a:solidFill>
                <a:latin typeface="Bookman Old Style" panose="02050604050505020204" pitchFamily="18" charset="0"/>
              </a:rPr>
              <a:t>. </a:t>
            </a:r>
          </a:p>
          <a:p>
            <a:pPr>
              <a:lnSpc>
                <a:spcPts val="3840"/>
              </a:lnSpc>
            </a:pPr>
            <a:endParaRPr lang="en-US" sz="4000" b="1" spc="192" dirty="0">
              <a:solidFill>
                <a:srgbClr val="222222"/>
              </a:solidFill>
              <a:latin typeface="Bookman Old Style" panose="02050604050505020204" pitchFamily="18" charset="0"/>
            </a:endParaRPr>
          </a:p>
          <a:p>
            <a:pPr>
              <a:lnSpc>
                <a:spcPts val="3840"/>
              </a:lnSpc>
            </a:pPr>
            <a:r>
              <a:rPr lang="en-US" sz="4000" b="1" spc="192" dirty="0" smtClean="0">
                <a:solidFill>
                  <a:srgbClr val="222222"/>
                </a:solidFill>
                <a:latin typeface="Bookman Old Style" panose="02050604050505020204" pitchFamily="18" charset="0"/>
              </a:rPr>
              <a:t>All materials from today’s workshop are posted at: </a:t>
            </a:r>
            <a:r>
              <a:rPr lang="en-US" sz="4000" b="1" spc="192" dirty="0" smtClean="0">
                <a:solidFill>
                  <a:schemeClr val="tx2"/>
                </a:solidFill>
                <a:latin typeface="Bookman Old Style" panose="02050604050505020204" pitchFamily="18" charset="0"/>
              </a:rPr>
              <a:t>tinyurl.com/NHD-RhodeIsland-21</a:t>
            </a:r>
            <a:r>
              <a:rPr lang="en-US" sz="4000" b="1" spc="192" dirty="0" smtClean="0">
                <a:solidFill>
                  <a:srgbClr val="FF0000"/>
                </a:solidFill>
                <a:latin typeface="Bookman Old Style" panose="02050604050505020204" pitchFamily="18" charset="0"/>
              </a:rPr>
              <a:t> </a:t>
            </a:r>
            <a:endParaRPr lang="en-US" sz="4000" b="1" spc="192" dirty="0">
              <a:solidFill>
                <a:srgbClr val="222222"/>
              </a:solidFill>
              <a:latin typeface="Bookman Old Style" panose="02050604050505020204" pitchFamily="18"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926" y="378819"/>
            <a:ext cx="4878023" cy="2096694"/>
          </a:xfrm>
          <a:prstGeom prst="rect">
            <a:avLst/>
          </a:prstGeom>
        </p:spPr>
      </p:pic>
      <p:pic>
        <p:nvPicPr>
          <p:cNvPr id="8" name="Shape 56"/>
          <p:cNvPicPr preferRelativeResize="0"/>
          <p:nvPr/>
        </p:nvPicPr>
        <p:blipFill>
          <a:blip r:embed="rId4">
            <a:alphaModFix/>
          </a:blip>
          <a:stretch>
            <a:fillRect/>
          </a:stretch>
        </p:blipFill>
        <p:spPr>
          <a:xfrm>
            <a:off x="9579836" y="572230"/>
            <a:ext cx="1944626" cy="1903283"/>
          </a:xfrm>
          <a:prstGeom prst="rect">
            <a:avLst/>
          </a:prstGeom>
          <a:noFill/>
          <a:ln w="38100" cap="flat" cmpd="sng">
            <a:solidFill>
              <a:schemeClr val="tx1"/>
            </a:solidFill>
            <a:prstDash val="solid"/>
            <a:round/>
            <a:headEnd type="none" w="med" len="med"/>
            <a:tailEnd type="none" w="med" len="med"/>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20534324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5705" y="3178873"/>
            <a:ext cx="11785600" cy="1718419"/>
          </a:xfrm>
          <a:prstGeom prst="rect">
            <a:avLst/>
          </a:prstGeom>
        </p:spPr>
        <p:txBody>
          <a:bodyPr wrap="square" lIns="0" tIns="0" rIns="0" bIns="0" rtlCol="0" anchor="t">
            <a:spAutoFit/>
          </a:bodyPr>
          <a:lstStyle/>
          <a:p>
            <a:pPr>
              <a:lnSpc>
                <a:spcPts val="6667"/>
              </a:lnSpc>
            </a:pPr>
            <a:r>
              <a:rPr lang="en-US" sz="3500" b="1" spc="67" dirty="0" smtClean="0">
                <a:solidFill>
                  <a:srgbClr val="222222"/>
                </a:solidFill>
                <a:latin typeface="Bookman Old Style" panose="02050604050505020204" pitchFamily="18" charset="0"/>
              </a:rPr>
              <a:t>Engaging Students in the NHD </a:t>
            </a:r>
            <a:r>
              <a:rPr lang="en-US" sz="3500" b="1" spc="67" dirty="0" smtClean="0">
                <a:solidFill>
                  <a:srgbClr val="222222"/>
                </a:solidFill>
                <a:latin typeface="Bookman Old Style" panose="02050604050505020204" pitchFamily="18" charset="0"/>
              </a:rPr>
              <a:t>Process (Part Two)</a:t>
            </a:r>
            <a:endParaRPr lang="en-US" sz="3500" b="1" spc="67" dirty="0">
              <a:solidFill>
                <a:srgbClr val="222222"/>
              </a:solidFill>
              <a:latin typeface="Bookman Old Style" panose="02050604050505020204" pitchFamily="18" charset="0"/>
            </a:endParaRPr>
          </a:p>
        </p:txBody>
      </p:sp>
      <p:sp>
        <p:nvSpPr>
          <p:cNvPr id="3" name="AutoShape 3"/>
          <p:cNvSpPr/>
          <p:nvPr/>
        </p:nvSpPr>
        <p:spPr>
          <a:xfrm>
            <a:off x="337896" y="5204024"/>
            <a:ext cx="9448623" cy="75822"/>
          </a:xfrm>
          <a:prstGeom prst="rect">
            <a:avLst/>
          </a:prstGeom>
          <a:solidFill>
            <a:srgbClr val="FF5757"/>
          </a:solidFill>
        </p:spPr>
      </p:sp>
      <p:pic>
        <p:nvPicPr>
          <p:cNvPr id="4" name="Picture 4"/>
          <p:cNvPicPr>
            <a:picLocks noChangeAspect="1"/>
          </p:cNvPicPr>
          <p:nvPr/>
        </p:nvPicPr>
        <p:blipFill>
          <a:blip r:embed="rId2"/>
          <a:srcRect/>
          <a:stretch>
            <a:fillRect/>
          </a:stretch>
        </p:blipFill>
        <p:spPr>
          <a:xfrm>
            <a:off x="10363863" y="5261426"/>
            <a:ext cx="1599399" cy="1340673"/>
          </a:xfrm>
          <a:prstGeom prst="rect">
            <a:avLst/>
          </a:prstGeom>
        </p:spPr>
      </p:pic>
      <p:pic>
        <p:nvPicPr>
          <p:cNvPr id="5" name="Picture 5"/>
          <p:cNvPicPr>
            <a:picLocks noChangeAspect="1"/>
          </p:cNvPicPr>
          <p:nvPr/>
        </p:nvPicPr>
        <p:blipFill>
          <a:blip r:embed="rId3"/>
          <a:srcRect l="2901" t="4467" b="4467"/>
          <a:stretch>
            <a:fillRect/>
          </a:stretch>
        </p:blipFill>
        <p:spPr>
          <a:xfrm>
            <a:off x="1" y="0"/>
            <a:ext cx="12311967" cy="3058878"/>
          </a:xfrm>
          <a:prstGeom prst="rect">
            <a:avLst/>
          </a:prstGeom>
        </p:spPr>
      </p:pic>
      <p:sp>
        <p:nvSpPr>
          <p:cNvPr id="6" name="TextBox 6"/>
          <p:cNvSpPr txBox="1"/>
          <p:nvPr/>
        </p:nvSpPr>
        <p:spPr>
          <a:xfrm>
            <a:off x="644703" y="5604217"/>
            <a:ext cx="9592955" cy="333425"/>
          </a:xfrm>
          <a:prstGeom prst="rect">
            <a:avLst/>
          </a:prstGeom>
        </p:spPr>
        <p:txBody>
          <a:bodyPr lIns="0" tIns="0" rIns="0" bIns="0" rtlCol="0" anchor="t">
            <a:spAutoFit/>
          </a:bodyPr>
          <a:lstStyle/>
          <a:p>
            <a:pPr>
              <a:lnSpc>
                <a:spcPts val="2613"/>
              </a:lnSpc>
            </a:pPr>
            <a:r>
              <a:rPr lang="en-US" sz="1867" spc="131" dirty="0" smtClean="0">
                <a:solidFill>
                  <a:srgbClr val="222222"/>
                </a:solidFill>
                <a:latin typeface="Montserrat"/>
              </a:rPr>
              <a:t>Lynne O’Hara, Director of Programs, NHD</a:t>
            </a:r>
            <a:endParaRPr lang="en-US" sz="1867" spc="131" dirty="0">
              <a:solidFill>
                <a:srgbClr val="222222"/>
              </a:solidFill>
              <a:latin typeface="Montserrat"/>
            </a:endParaRPr>
          </a:p>
        </p:txBody>
      </p:sp>
    </p:spTree>
    <p:extLst>
      <p:ext uri="{BB962C8B-B14F-4D97-AF65-F5344CB8AC3E}">
        <p14:creationId xmlns:p14="http://schemas.microsoft.com/office/powerpoint/2010/main" val="32366045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sp>
        <p:nvSpPr>
          <p:cNvPr id="5" name="TextBox 5"/>
          <p:cNvSpPr txBox="1"/>
          <p:nvPr/>
        </p:nvSpPr>
        <p:spPr>
          <a:xfrm>
            <a:off x="522919" y="442663"/>
            <a:ext cx="9873989" cy="974626"/>
          </a:xfrm>
          <a:prstGeom prst="rect">
            <a:avLst/>
          </a:prstGeom>
        </p:spPr>
        <p:txBody>
          <a:bodyPr wrap="square" lIns="0" tIns="0" rIns="0" bIns="0" rtlCol="0" anchor="t">
            <a:spAutoFit/>
          </a:bodyPr>
          <a:lstStyle/>
          <a:p>
            <a:pPr>
              <a:lnSpc>
                <a:spcPts val="3840"/>
              </a:lnSpc>
            </a:pPr>
            <a:r>
              <a:rPr lang="en-US" sz="3200" b="1" spc="192" dirty="0" smtClean="0">
                <a:solidFill>
                  <a:srgbClr val="222222"/>
                </a:solidFill>
                <a:latin typeface="Bookman Old Style" panose="02050604050505020204" pitchFamily="18" charset="0"/>
              </a:rPr>
              <a:t>Welcome Back </a:t>
            </a:r>
            <a:r>
              <a:rPr lang="en-US" sz="3200" b="1" spc="192" dirty="0" smtClean="0">
                <a:solidFill>
                  <a:srgbClr val="222222"/>
                </a:solidFill>
                <a:latin typeface="Bookman Old Style" panose="02050604050505020204" pitchFamily="18" charset="0"/>
              </a:rPr>
              <a:t>/ </a:t>
            </a:r>
            <a:r>
              <a:rPr lang="en-US" sz="3200" b="1" spc="192" dirty="0" smtClean="0">
                <a:solidFill>
                  <a:srgbClr val="222222"/>
                </a:solidFill>
                <a:latin typeface="Bookman Old Style" panose="02050604050505020204" pitchFamily="18" charset="0"/>
              </a:rPr>
              <a:t>Questions on Searching the Library of Congress</a:t>
            </a:r>
            <a:endParaRPr lang="en-US" sz="3200" b="1" spc="192" dirty="0">
              <a:solidFill>
                <a:srgbClr val="222222"/>
              </a:solidFill>
              <a:latin typeface="Bookman Old Style" panose="020506040505050202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619" y="1762333"/>
            <a:ext cx="5904762" cy="3333333"/>
          </a:xfrm>
          <a:prstGeom prst="rect">
            <a:avLst/>
          </a:prstGeom>
        </p:spPr>
      </p:pic>
    </p:spTree>
    <p:extLst>
      <p:ext uri="{BB962C8B-B14F-4D97-AF65-F5344CB8AC3E}">
        <p14:creationId xmlns:p14="http://schemas.microsoft.com/office/powerpoint/2010/main" val="3383137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sp>
        <p:nvSpPr>
          <p:cNvPr id="5" name="TextBox 5"/>
          <p:cNvSpPr txBox="1"/>
          <p:nvPr/>
        </p:nvSpPr>
        <p:spPr>
          <a:xfrm>
            <a:off x="522919" y="442663"/>
            <a:ext cx="9873989" cy="487313"/>
          </a:xfrm>
          <a:prstGeom prst="rect">
            <a:avLst/>
          </a:prstGeom>
        </p:spPr>
        <p:txBody>
          <a:bodyPr wrap="square" lIns="0" tIns="0" rIns="0" bIns="0" rtlCol="0" anchor="t">
            <a:spAutoFit/>
          </a:bodyPr>
          <a:lstStyle/>
          <a:p>
            <a:pPr>
              <a:lnSpc>
                <a:spcPts val="3840"/>
              </a:lnSpc>
            </a:pPr>
            <a:r>
              <a:rPr lang="en-US" sz="3200" b="1" spc="192" dirty="0">
                <a:solidFill>
                  <a:srgbClr val="222222"/>
                </a:solidFill>
                <a:latin typeface="Bookman Old Style" panose="02050604050505020204" pitchFamily="18" charset="0"/>
              </a:rPr>
              <a:t>Agenda – Wednesday, </a:t>
            </a:r>
            <a:r>
              <a:rPr lang="en-US" sz="3200" b="1" spc="192" dirty="0" smtClean="0">
                <a:solidFill>
                  <a:srgbClr val="222222"/>
                </a:solidFill>
                <a:latin typeface="Bookman Old Style" panose="02050604050505020204" pitchFamily="18" charset="0"/>
              </a:rPr>
              <a:t>November 3, </a:t>
            </a:r>
            <a:r>
              <a:rPr lang="en-US" sz="3200" b="1" spc="192" dirty="0">
                <a:solidFill>
                  <a:srgbClr val="222222"/>
                </a:solidFill>
                <a:latin typeface="Bookman Old Style" panose="02050604050505020204" pitchFamily="18" charset="0"/>
              </a:rPr>
              <a:t>2021</a:t>
            </a:r>
          </a:p>
        </p:txBody>
      </p:sp>
      <p:graphicFrame>
        <p:nvGraphicFramePr>
          <p:cNvPr id="6" name="Table 5"/>
          <p:cNvGraphicFramePr>
            <a:graphicFrameLocks noGrp="1"/>
          </p:cNvGraphicFramePr>
          <p:nvPr>
            <p:extLst>
              <p:ext uri="{D42A27DB-BD31-4B8C-83A1-F6EECF244321}">
                <p14:modId xmlns:p14="http://schemas.microsoft.com/office/powerpoint/2010/main" val="4154916052"/>
              </p:ext>
            </p:extLst>
          </p:nvPr>
        </p:nvGraphicFramePr>
        <p:xfrm>
          <a:off x="618312" y="1083797"/>
          <a:ext cx="9183714" cy="3126032"/>
        </p:xfrm>
        <a:graphic>
          <a:graphicData uri="http://schemas.openxmlformats.org/drawingml/2006/table">
            <a:tbl>
              <a:tblPr firstRow="1" bandRow="1">
                <a:tableStyleId>{5C22544A-7EE6-4342-B048-85BDC9FD1C3A}</a:tableStyleId>
              </a:tblPr>
              <a:tblGrid>
                <a:gridCol w="1773256">
                  <a:extLst>
                    <a:ext uri="{9D8B030D-6E8A-4147-A177-3AD203B41FA5}">
                      <a16:colId xmlns:a16="http://schemas.microsoft.com/office/drawing/2014/main" val="3614296377"/>
                    </a:ext>
                  </a:extLst>
                </a:gridCol>
                <a:gridCol w="7410458">
                  <a:extLst>
                    <a:ext uri="{9D8B030D-6E8A-4147-A177-3AD203B41FA5}">
                      <a16:colId xmlns:a16="http://schemas.microsoft.com/office/drawing/2014/main" val="2513634438"/>
                    </a:ext>
                  </a:extLst>
                </a:gridCol>
              </a:tblGrid>
              <a:tr h="446576">
                <a:tc>
                  <a:txBody>
                    <a:bodyPr/>
                    <a:lstStyle/>
                    <a:p>
                      <a:r>
                        <a:rPr lang="en-US" dirty="0" smtClean="0"/>
                        <a:t>Time</a:t>
                      </a:r>
                      <a:endParaRPr lang="en-US" dirty="0"/>
                    </a:p>
                  </a:txBody>
                  <a:tcPr/>
                </a:tc>
                <a:tc>
                  <a:txBody>
                    <a:bodyPr/>
                    <a:lstStyle/>
                    <a:p>
                      <a:r>
                        <a:rPr lang="en-US" dirty="0" smtClean="0"/>
                        <a:t>Goal</a:t>
                      </a:r>
                      <a:endParaRPr lang="en-US" dirty="0"/>
                    </a:p>
                  </a:txBody>
                  <a:tcPr/>
                </a:tc>
                <a:extLst>
                  <a:ext uri="{0D108BD9-81ED-4DB2-BD59-A6C34878D82A}">
                    <a16:rowId xmlns:a16="http://schemas.microsoft.com/office/drawing/2014/main" val="3634919075"/>
                  </a:ext>
                </a:extLst>
              </a:tr>
              <a:tr h="446576">
                <a:tc>
                  <a:txBody>
                    <a:bodyPr/>
                    <a:lstStyle/>
                    <a:p>
                      <a:r>
                        <a:rPr lang="en-US" dirty="0" smtClean="0"/>
                        <a:t>4:30-4:45</a:t>
                      </a:r>
                      <a:endParaRPr lang="en-US" dirty="0"/>
                    </a:p>
                  </a:txBody>
                  <a:tcPr/>
                </a:tc>
                <a:tc>
                  <a:txBody>
                    <a:bodyPr/>
                    <a:lstStyle/>
                    <a:p>
                      <a:r>
                        <a:rPr lang="en-US" dirty="0" smtClean="0"/>
                        <a:t>Welcome back,</a:t>
                      </a:r>
                      <a:r>
                        <a:rPr lang="en-US" baseline="0" dirty="0" smtClean="0"/>
                        <a:t> questions on searching the Library of Congress</a:t>
                      </a:r>
                      <a:endParaRPr lang="en-US" dirty="0"/>
                    </a:p>
                  </a:txBody>
                  <a:tcPr/>
                </a:tc>
                <a:extLst>
                  <a:ext uri="{0D108BD9-81ED-4DB2-BD59-A6C34878D82A}">
                    <a16:rowId xmlns:a16="http://schemas.microsoft.com/office/drawing/2014/main" val="3278874842"/>
                  </a:ext>
                </a:extLst>
              </a:tr>
              <a:tr h="446576">
                <a:tc>
                  <a:txBody>
                    <a:bodyPr/>
                    <a:lstStyle/>
                    <a:p>
                      <a:r>
                        <a:rPr lang="en-US" dirty="0" smtClean="0"/>
                        <a:t>4:45-5:30</a:t>
                      </a:r>
                      <a:endParaRPr lang="en-US" dirty="0"/>
                    </a:p>
                  </a:txBody>
                  <a:tcPr/>
                </a:tc>
                <a:tc>
                  <a:txBody>
                    <a:bodyPr/>
                    <a:lstStyle/>
                    <a:p>
                      <a:pPr marL="0" indent="0">
                        <a:buFont typeface="Wingdings" panose="05000000000000000000" pitchFamily="2" charset="2"/>
                        <a:buNone/>
                      </a:pPr>
                      <a:r>
                        <a:rPr lang="en-US" dirty="0" smtClean="0"/>
                        <a:t>Primary</a:t>
                      </a:r>
                      <a:r>
                        <a:rPr lang="en-US" baseline="0" dirty="0" smtClean="0"/>
                        <a:t> Source Analysis (O-R-Q method)</a:t>
                      </a:r>
                      <a:endParaRPr lang="en-US" dirty="0"/>
                    </a:p>
                  </a:txBody>
                  <a:tcPr/>
                </a:tc>
                <a:extLst>
                  <a:ext uri="{0D108BD9-81ED-4DB2-BD59-A6C34878D82A}">
                    <a16:rowId xmlns:a16="http://schemas.microsoft.com/office/drawing/2014/main" val="954293843"/>
                  </a:ext>
                </a:extLst>
              </a:tr>
              <a:tr h="446576">
                <a:tc>
                  <a:txBody>
                    <a:bodyPr/>
                    <a:lstStyle/>
                    <a:p>
                      <a:r>
                        <a:rPr lang="en-US" dirty="0" smtClean="0"/>
                        <a:t>5:30-5:40</a:t>
                      </a:r>
                      <a:endParaRPr lang="en-US" dirty="0"/>
                    </a:p>
                  </a:txBody>
                  <a:tcPr/>
                </a:tc>
                <a:tc>
                  <a:txBody>
                    <a:bodyPr/>
                    <a:lstStyle/>
                    <a:p>
                      <a:pPr marL="0" indent="0">
                        <a:buFont typeface="Wingdings" panose="05000000000000000000" pitchFamily="2" charset="2"/>
                        <a:buNone/>
                      </a:pPr>
                      <a:r>
                        <a:rPr lang="en-US" dirty="0" smtClean="0"/>
                        <a:t>Break</a:t>
                      </a:r>
                      <a:endParaRPr lang="en-US" dirty="0"/>
                    </a:p>
                  </a:txBody>
                  <a:tcPr/>
                </a:tc>
                <a:extLst>
                  <a:ext uri="{0D108BD9-81ED-4DB2-BD59-A6C34878D82A}">
                    <a16:rowId xmlns:a16="http://schemas.microsoft.com/office/drawing/2014/main" val="392765115"/>
                  </a:ext>
                </a:extLst>
              </a:tr>
              <a:tr h="446576">
                <a:tc>
                  <a:txBody>
                    <a:bodyPr/>
                    <a:lstStyle/>
                    <a:p>
                      <a:r>
                        <a:rPr lang="en-US" dirty="0" smtClean="0"/>
                        <a:t>5:40-6:00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smtClean="0"/>
                        <a:t>Setting</a:t>
                      </a:r>
                      <a:r>
                        <a:rPr lang="en-US" baseline="0" dirty="0" smtClean="0"/>
                        <a:t> up a Historical Claim or Thesis</a:t>
                      </a:r>
                      <a:endParaRPr lang="en-US" dirty="0" smtClean="0"/>
                    </a:p>
                  </a:txBody>
                  <a:tcPr/>
                </a:tc>
                <a:extLst>
                  <a:ext uri="{0D108BD9-81ED-4DB2-BD59-A6C34878D82A}">
                    <a16:rowId xmlns:a16="http://schemas.microsoft.com/office/drawing/2014/main" val="58982411"/>
                  </a:ext>
                </a:extLst>
              </a:tr>
              <a:tr h="446576">
                <a:tc>
                  <a:txBody>
                    <a:bodyPr/>
                    <a:lstStyle/>
                    <a:p>
                      <a:r>
                        <a:rPr lang="en-US" dirty="0" smtClean="0"/>
                        <a:t>6:00-6:20</a:t>
                      </a:r>
                      <a:endParaRPr lang="en-US" dirty="0"/>
                    </a:p>
                  </a:txBody>
                  <a:tcPr/>
                </a:tc>
                <a:tc>
                  <a:txBody>
                    <a:bodyPr/>
                    <a:lstStyle/>
                    <a:p>
                      <a:pPr marL="0" indent="0">
                        <a:buFont typeface="Wingdings" panose="05000000000000000000" pitchFamily="2" charset="2"/>
                        <a:buNone/>
                      </a:pPr>
                      <a:r>
                        <a:rPr lang="en-US" dirty="0" smtClean="0"/>
                        <a:t>A-R</a:t>
                      </a:r>
                      <a:r>
                        <a:rPr lang="en-US" baseline="0" dirty="0" smtClean="0"/>
                        <a:t>-E Triangles</a:t>
                      </a:r>
                      <a:endParaRPr lang="en-US" dirty="0"/>
                    </a:p>
                  </a:txBody>
                  <a:tcPr/>
                </a:tc>
                <a:extLst>
                  <a:ext uri="{0D108BD9-81ED-4DB2-BD59-A6C34878D82A}">
                    <a16:rowId xmlns:a16="http://schemas.microsoft.com/office/drawing/2014/main" val="4201800152"/>
                  </a:ext>
                </a:extLst>
              </a:tr>
              <a:tr h="446576">
                <a:tc>
                  <a:txBody>
                    <a:bodyPr/>
                    <a:lstStyle/>
                    <a:p>
                      <a:r>
                        <a:rPr lang="en-US" dirty="0" smtClean="0"/>
                        <a:t>6:20-6:30</a:t>
                      </a:r>
                      <a:endParaRPr lang="en-US" dirty="0"/>
                    </a:p>
                  </a:txBody>
                  <a:tcPr/>
                </a:tc>
                <a:tc>
                  <a:txBody>
                    <a:bodyPr/>
                    <a:lstStyle/>
                    <a:p>
                      <a:pPr marL="0" indent="0">
                        <a:buFont typeface="Wingdings" panose="05000000000000000000" pitchFamily="2" charset="2"/>
                        <a:buNone/>
                      </a:pPr>
                      <a:r>
                        <a:rPr lang="en-US" dirty="0" smtClean="0"/>
                        <a:t>Questions &amp; Answers</a:t>
                      </a:r>
                      <a:endParaRPr lang="en-US" dirty="0"/>
                    </a:p>
                  </a:txBody>
                  <a:tcPr/>
                </a:tc>
                <a:extLst>
                  <a:ext uri="{0D108BD9-81ED-4DB2-BD59-A6C34878D82A}">
                    <a16:rowId xmlns:a16="http://schemas.microsoft.com/office/drawing/2014/main" val="171645021"/>
                  </a:ext>
                </a:extLst>
              </a:tr>
            </a:tbl>
          </a:graphicData>
        </a:graphic>
      </p:graphicFrame>
    </p:spTree>
    <p:extLst>
      <p:ext uri="{BB962C8B-B14F-4D97-AF65-F5344CB8AC3E}">
        <p14:creationId xmlns:p14="http://schemas.microsoft.com/office/powerpoint/2010/main" val="9885044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sp>
        <p:nvSpPr>
          <p:cNvPr id="5" name="TextBox 5"/>
          <p:cNvSpPr txBox="1"/>
          <p:nvPr/>
        </p:nvSpPr>
        <p:spPr>
          <a:xfrm>
            <a:off x="634014" y="545658"/>
            <a:ext cx="9873989" cy="487313"/>
          </a:xfrm>
          <a:prstGeom prst="rect">
            <a:avLst/>
          </a:prstGeom>
        </p:spPr>
        <p:txBody>
          <a:bodyPr wrap="square" lIns="0" tIns="0" rIns="0" bIns="0" rtlCol="0" anchor="t">
            <a:spAutoFit/>
          </a:bodyPr>
          <a:lstStyle/>
          <a:p>
            <a:pPr>
              <a:lnSpc>
                <a:spcPts val="3840"/>
              </a:lnSpc>
            </a:pPr>
            <a:r>
              <a:rPr lang="en-US" sz="3200" b="1" spc="192" dirty="0" smtClean="0">
                <a:solidFill>
                  <a:srgbClr val="222222"/>
                </a:solidFill>
                <a:latin typeface="Bookman Old Style" panose="02050604050505020204" pitchFamily="18" charset="0"/>
              </a:rPr>
              <a:t>Primary Source Analysis</a:t>
            </a:r>
            <a:endParaRPr lang="en-US" sz="3200" b="1" spc="192" dirty="0">
              <a:solidFill>
                <a:srgbClr val="222222"/>
              </a:solidFill>
              <a:latin typeface="Bookman Old Style" panose="02050604050505020204" pitchFamily="18" charset="0"/>
            </a:endParaRPr>
          </a:p>
        </p:txBody>
      </p:sp>
      <p:graphicFrame>
        <p:nvGraphicFramePr>
          <p:cNvPr id="4" name="Diagram 3"/>
          <p:cNvGraphicFramePr/>
          <p:nvPr>
            <p:extLst>
              <p:ext uri="{D42A27DB-BD31-4B8C-83A1-F6EECF244321}">
                <p14:modId xmlns:p14="http://schemas.microsoft.com/office/powerpoint/2010/main" val="1809150335"/>
              </p:ext>
            </p:extLst>
          </p:nvPr>
        </p:nvGraphicFramePr>
        <p:xfrm>
          <a:off x="634013" y="719666"/>
          <a:ext cx="1097972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3427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1026" name="Picture 2" descr="https://tile.loc.gov/storage-services/service/pnp/cph/3a20000/3a24000/3a24500/3a24566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670" y="356726"/>
            <a:ext cx="7639941" cy="60731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682527" y="5930781"/>
            <a:ext cx="3016666" cy="495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Library </a:t>
            </a:r>
            <a:r>
              <a:rPr lang="en-US" dirty="0"/>
              <a:t>of Congress (</a:t>
            </a:r>
            <a:r>
              <a:rPr lang="en-US" dirty="0" smtClean="0"/>
              <a:t>2004665381)</a:t>
            </a:r>
            <a:endParaRPr lang="en-US" dirty="0"/>
          </a:p>
        </p:txBody>
      </p:sp>
    </p:spTree>
    <p:extLst>
      <p:ext uri="{BB962C8B-B14F-4D97-AF65-F5344CB8AC3E}">
        <p14:creationId xmlns:p14="http://schemas.microsoft.com/office/powerpoint/2010/main" val="820599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1026" name="Picture 2" descr="https://tile.loc.gov/storage-services/service/pnp/cph/3a20000/3a24000/3a24500/3a24566v.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87880" y="3283040"/>
            <a:ext cx="3034400" cy="24121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682527" y="5930781"/>
            <a:ext cx="3016666" cy="495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Library </a:t>
            </a:r>
            <a:r>
              <a:rPr lang="en-US" dirty="0"/>
              <a:t>of Congress (</a:t>
            </a:r>
            <a:r>
              <a:rPr lang="en-US" dirty="0" smtClean="0"/>
              <a:t>2004665381)</a:t>
            </a:r>
            <a:endParaRPr lang="en-US" dirty="0"/>
          </a:p>
        </p:txBody>
      </p:sp>
      <p:sp>
        <p:nvSpPr>
          <p:cNvPr id="5" name="TextBox 4"/>
          <p:cNvSpPr txBox="1"/>
          <p:nvPr/>
        </p:nvSpPr>
        <p:spPr>
          <a:xfrm>
            <a:off x="487110" y="452927"/>
            <a:ext cx="7870677" cy="5632311"/>
          </a:xfrm>
          <a:prstGeom prst="rect">
            <a:avLst/>
          </a:prstGeom>
          <a:noFill/>
        </p:spPr>
        <p:txBody>
          <a:bodyPr wrap="square" rtlCol="0">
            <a:spAutoFit/>
          </a:bodyPr>
          <a:lstStyle/>
          <a:p>
            <a:r>
              <a:rPr lang="en-US" sz="2400" dirty="0" smtClean="0"/>
              <a:t>Photographer: Dorothea Lange</a:t>
            </a:r>
          </a:p>
          <a:p>
            <a:r>
              <a:rPr lang="en-US" sz="2400" dirty="0" smtClean="0"/>
              <a:t>Date: March 1942</a:t>
            </a:r>
          </a:p>
          <a:p>
            <a:r>
              <a:rPr lang="en-US" sz="2400" dirty="0" smtClean="0"/>
              <a:t>Location: Oakland, California</a:t>
            </a:r>
          </a:p>
          <a:p>
            <a:r>
              <a:rPr lang="en-US" sz="2400" dirty="0" smtClean="0"/>
              <a:t>Library of Congress access number: 2004665381</a:t>
            </a:r>
          </a:p>
          <a:p>
            <a:endParaRPr lang="en-US" sz="2400" dirty="0"/>
          </a:p>
          <a:p>
            <a:r>
              <a:rPr lang="en-US" sz="2400" dirty="0" smtClean="0"/>
              <a:t>Title: </a:t>
            </a:r>
            <a:r>
              <a:rPr lang="en-US" sz="2400" i="1" dirty="0"/>
              <a:t>Oakland, Calif., Mar. 1942. A large sign reading "I am an American" placed in the window of a store, at [401 - 403 Eighth] and Franklin streets, on December 8, the day after Pearl Harbor. The store was closed following orders to persons of Japanese descent to evacuate from certain West Coast areas. The owner, a University of California graduate, will be housed with hundreds of evacuees in War Relocation Authority centers for the duration of the war</a:t>
            </a:r>
          </a:p>
          <a:p>
            <a:endParaRPr lang="en-US" sz="2400" dirty="0" smtClean="0">
              <a:hlinkClick r:id="rId3"/>
            </a:endParaRPr>
          </a:p>
          <a:p>
            <a:r>
              <a:rPr lang="en-US" sz="2400" dirty="0"/>
              <a:t>Access: </a:t>
            </a:r>
            <a:r>
              <a:rPr lang="en-US" sz="2400" dirty="0">
                <a:hlinkClick r:id="rId4"/>
              </a:rPr>
              <a:t>https://loc.gov/item/2004665381</a:t>
            </a:r>
            <a:r>
              <a:rPr lang="en-US" sz="2400" dirty="0"/>
              <a:t> </a:t>
            </a:r>
          </a:p>
        </p:txBody>
      </p:sp>
      <p:sp>
        <p:nvSpPr>
          <p:cNvPr id="6" name="Rectangle 1"/>
          <p:cNvSpPr>
            <a:spLocks noChangeArrowheads="1"/>
          </p:cNvSpPr>
          <p:nvPr/>
        </p:nvSpPr>
        <p:spPr bwMode="auto">
          <a:xfrm>
            <a:off x="0" y="-269304"/>
            <a:ext cx="92398" cy="53860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rPr>
              <a:t/>
            </a:r>
            <a:br>
              <a:rPr kumimoji="0" lang="en-US" altLang="en-US" sz="1100" b="0" i="0" u="none" strike="noStrike" cap="none" normalizeH="0" baseline="0" dirty="0" smtClean="0">
                <a:ln>
                  <a:noFill/>
                </a:ln>
                <a:solidFill>
                  <a:schemeClr val="tx1"/>
                </a:solidFill>
                <a:effectLst/>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57468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sp>
        <p:nvSpPr>
          <p:cNvPr id="4" name="Rectangle 3"/>
          <p:cNvSpPr/>
          <p:nvPr/>
        </p:nvSpPr>
        <p:spPr>
          <a:xfrm>
            <a:off x="8682527" y="5930781"/>
            <a:ext cx="3016666" cy="495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Library </a:t>
            </a:r>
            <a:r>
              <a:rPr lang="en-US" dirty="0"/>
              <a:t>of Congress </a:t>
            </a:r>
            <a:r>
              <a:rPr lang="en-US" dirty="0" smtClean="0"/>
              <a:t>(2017744878)</a:t>
            </a:r>
            <a:endParaRPr lang="en-US" dirty="0"/>
          </a:p>
        </p:txBody>
      </p:sp>
      <p:pic>
        <p:nvPicPr>
          <p:cNvPr id="6146" name="Picture 2" descr="https://tile.loc.gov/storage-services/service/pnp/fsa/8a31000/8a31100/8a31161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509" y="363504"/>
            <a:ext cx="4276725" cy="609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1615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sp>
        <p:nvSpPr>
          <p:cNvPr id="4" name="Rectangle 3"/>
          <p:cNvSpPr/>
          <p:nvPr/>
        </p:nvSpPr>
        <p:spPr>
          <a:xfrm>
            <a:off x="8682527" y="5930781"/>
            <a:ext cx="3016666" cy="495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Library </a:t>
            </a:r>
            <a:r>
              <a:rPr lang="en-US" dirty="0"/>
              <a:t>of Congress </a:t>
            </a:r>
            <a:r>
              <a:rPr lang="en-US" dirty="0" smtClean="0"/>
              <a:t>(</a:t>
            </a:r>
            <a:r>
              <a:rPr lang="en-US" dirty="0"/>
              <a:t>2017744878</a:t>
            </a:r>
            <a:r>
              <a:rPr lang="en-US" dirty="0" smtClean="0"/>
              <a:t>)</a:t>
            </a:r>
            <a:endParaRPr lang="en-US" dirty="0"/>
          </a:p>
        </p:txBody>
      </p:sp>
      <p:sp>
        <p:nvSpPr>
          <p:cNvPr id="5" name="TextBox 4"/>
          <p:cNvSpPr txBox="1"/>
          <p:nvPr/>
        </p:nvSpPr>
        <p:spPr>
          <a:xfrm>
            <a:off x="487110" y="452927"/>
            <a:ext cx="7870677" cy="4893647"/>
          </a:xfrm>
          <a:prstGeom prst="rect">
            <a:avLst/>
          </a:prstGeom>
          <a:noFill/>
        </p:spPr>
        <p:txBody>
          <a:bodyPr wrap="square" rtlCol="0">
            <a:spAutoFit/>
          </a:bodyPr>
          <a:lstStyle/>
          <a:p>
            <a:r>
              <a:rPr lang="en-US" sz="2600" dirty="0" smtClean="0"/>
              <a:t>Photographer: Russell Lee</a:t>
            </a:r>
          </a:p>
          <a:p>
            <a:r>
              <a:rPr lang="en-US" sz="2600" dirty="0" smtClean="0"/>
              <a:t>Date: April 1942</a:t>
            </a:r>
          </a:p>
          <a:p>
            <a:r>
              <a:rPr lang="en-US" sz="2600" dirty="0" smtClean="0"/>
              <a:t>Location: Los Angeles, California</a:t>
            </a:r>
          </a:p>
          <a:p>
            <a:r>
              <a:rPr lang="en-US" sz="2600" dirty="0" smtClean="0"/>
              <a:t>Library of Congress access number: 2017744878</a:t>
            </a:r>
          </a:p>
          <a:p>
            <a:endParaRPr lang="en-US" sz="2600" dirty="0"/>
          </a:p>
          <a:p>
            <a:r>
              <a:rPr lang="en-US" sz="2600" dirty="0" smtClean="0"/>
              <a:t>Title: </a:t>
            </a:r>
            <a:r>
              <a:rPr lang="en-US" sz="2600" i="1" dirty="0"/>
              <a:t>Los Angeles, California. The evacuation of the Japanese-Americans from West Coast areas under U.S. Army war emergency order. Japanese-American children waiting for a train to take them and their parents to Owens </a:t>
            </a:r>
            <a:r>
              <a:rPr lang="en-US" sz="2600" i="1" dirty="0" smtClean="0"/>
              <a:t>Valley</a:t>
            </a:r>
          </a:p>
          <a:p>
            <a:endParaRPr lang="en-US" sz="2600" dirty="0" smtClean="0">
              <a:hlinkClick r:id="rId2"/>
            </a:endParaRPr>
          </a:p>
          <a:p>
            <a:r>
              <a:rPr lang="en-US" sz="2600" dirty="0"/>
              <a:t>Access: </a:t>
            </a:r>
            <a:r>
              <a:rPr lang="en-US" sz="2600" dirty="0">
                <a:hlinkClick r:id="rId3"/>
              </a:rPr>
              <a:t>https://</a:t>
            </a:r>
            <a:r>
              <a:rPr lang="en-US" sz="2600" dirty="0" smtClean="0">
                <a:hlinkClick r:id="rId3"/>
              </a:rPr>
              <a:t>loc.gov/item/2017744878</a:t>
            </a:r>
            <a:r>
              <a:rPr lang="en-US" sz="2600" dirty="0" smtClean="0"/>
              <a:t> </a:t>
            </a:r>
            <a:endParaRPr lang="en-US" sz="2600" dirty="0"/>
          </a:p>
        </p:txBody>
      </p:sp>
      <p:sp>
        <p:nvSpPr>
          <p:cNvPr id="6" name="Rectangle 1"/>
          <p:cNvSpPr>
            <a:spLocks noChangeArrowheads="1"/>
          </p:cNvSpPr>
          <p:nvPr/>
        </p:nvSpPr>
        <p:spPr bwMode="auto">
          <a:xfrm>
            <a:off x="0" y="-269304"/>
            <a:ext cx="92398" cy="53860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rPr>
              <a:t/>
            </a:r>
            <a:br>
              <a:rPr kumimoji="0" lang="en-US" altLang="en-US" sz="1100" b="0" i="0" u="none" strike="noStrike" cap="none" normalizeH="0" baseline="0" dirty="0" smtClean="0">
                <a:ln>
                  <a:noFill/>
                </a:ln>
                <a:solidFill>
                  <a:schemeClr val="tx1"/>
                </a:solidFill>
                <a:effectLst/>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8" name="Picture 2" descr="https://tile.loc.gov/storage-services/service/pnp/fsa/8a31000/8a31100/8a31161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3047" y="2221415"/>
            <a:ext cx="2437043" cy="3473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0088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4303" y="1289702"/>
            <a:ext cx="4005129" cy="400512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750" y="1484830"/>
            <a:ext cx="6426437" cy="3614871"/>
          </a:xfrm>
          <a:prstGeom prst="rect">
            <a:avLst/>
          </a:prstGeom>
        </p:spPr>
      </p:pic>
    </p:spTree>
    <p:extLst>
      <p:ext uri="{BB962C8B-B14F-4D97-AF65-F5344CB8AC3E}">
        <p14:creationId xmlns:p14="http://schemas.microsoft.com/office/powerpoint/2010/main" val="31388728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463" y="762890"/>
            <a:ext cx="7284831" cy="4962791"/>
          </a:xfrm>
          <a:prstGeom prst="rect">
            <a:avLst/>
          </a:prstGeom>
        </p:spPr>
      </p:pic>
      <p:sp>
        <p:nvSpPr>
          <p:cNvPr id="6" name="Rectangle 5"/>
          <p:cNvSpPr/>
          <p:nvPr/>
        </p:nvSpPr>
        <p:spPr>
          <a:xfrm>
            <a:off x="6640336" y="5787704"/>
            <a:ext cx="5088047" cy="6427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Lewis Hine, </a:t>
            </a:r>
            <a:r>
              <a:rPr lang="en-US" i="1" dirty="0"/>
              <a:t>Breaker boys working in…, </a:t>
            </a:r>
            <a:r>
              <a:rPr lang="en-US" dirty="0"/>
              <a:t>January </a:t>
            </a:r>
            <a:r>
              <a:rPr lang="en-US" dirty="0" smtClean="0"/>
              <a:t>1911 </a:t>
            </a:r>
            <a:endParaRPr lang="en-US" dirty="0"/>
          </a:p>
          <a:p>
            <a:r>
              <a:rPr lang="en-US" dirty="0"/>
              <a:t>Library of Congress (2018676223)</a:t>
            </a:r>
          </a:p>
        </p:txBody>
      </p:sp>
    </p:spTree>
    <p:extLst>
      <p:ext uri="{BB962C8B-B14F-4D97-AF65-F5344CB8AC3E}">
        <p14:creationId xmlns:p14="http://schemas.microsoft.com/office/powerpoint/2010/main" val="26820301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7" name="Shape 219"/>
          <p:cNvSpPr txBox="1">
            <a:spLocks/>
          </p:cNvSpPr>
          <p:nvPr/>
        </p:nvSpPr>
        <p:spPr>
          <a:xfrm>
            <a:off x="832177" y="435425"/>
            <a:ext cx="11649600" cy="734800"/>
          </a:xfrm>
          <a:prstGeom prst="rect">
            <a:avLst/>
          </a:prstGeom>
          <a:noFill/>
          <a:ln>
            <a:noFill/>
          </a:ln>
        </p:spPr>
        <p:txBody>
          <a:bodyPr spcFirstLastPara="1" vert="horz" wrap="square" lIns="91433" tIns="45700" rIns="91433" bIns="45700"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US" sz="4000" smtClean="0"/>
              <a:t>Thesis Statements </a:t>
            </a:r>
            <a:r>
              <a:rPr lang="en-US" sz="4000" b="1" smtClean="0"/>
              <a:t>Matter</a:t>
            </a:r>
            <a:endParaRPr lang="en-US" sz="4000" b="1" dirty="0"/>
          </a:p>
        </p:txBody>
      </p:sp>
      <p:pic>
        <p:nvPicPr>
          <p:cNvPr id="8" name="Shape 221"/>
          <p:cNvPicPr preferRelativeResize="0"/>
          <p:nvPr/>
        </p:nvPicPr>
        <p:blipFill>
          <a:blip r:embed="rId3">
            <a:alphaModFix/>
          </a:blip>
          <a:stretch>
            <a:fillRect/>
          </a:stretch>
        </p:blipFill>
        <p:spPr>
          <a:xfrm>
            <a:off x="9506565" y="0"/>
            <a:ext cx="2646349" cy="1993307"/>
          </a:xfrm>
          <a:prstGeom prst="rect">
            <a:avLst/>
          </a:prstGeom>
          <a:noFill/>
          <a:ln>
            <a:noFill/>
          </a:ln>
        </p:spPr>
      </p:pic>
      <p:sp>
        <p:nvSpPr>
          <p:cNvPr id="4" name="Rectangle 3"/>
          <p:cNvSpPr/>
          <p:nvPr/>
        </p:nvSpPr>
        <p:spPr>
          <a:xfrm>
            <a:off x="667584" y="1203302"/>
            <a:ext cx="8986050" cy="2015936"/>
          </a:xfrm>
          <a:prstGeom prst="rect">
            <a:avLst/>
          </a:prstGeom>
        </p:spPr>
        <p:txBody>
          <a:bodyPr wrap="none">
            <a:spAutoFit/>
          </a:bodyPr>
          <a:lstStyle/>
          <a:p>
            <a:r>
              <a:rPr lang="en-US" sz="2500" b="1" spc="192" dirty="0" smtClean="0">
                <a:solidFill>
                  <a:schemeClr val="tx2"/>
                </a:solidFill>
                <a:latin typeface="Bookman Old Style" panose="02050604050505020204" pitchFamily="18" charset="0"/>
              </a:rPr>
              <a:t>Go to tinyurl.com/NHD-RhodeIsland-21</a:t>
            </a:r>
          </a:p>
          <a:p>
            <a:endParaRPr lang="en-US" sz="2500" b="1" spc="192" dirty="0">
              <a:solidFill>
                <a:schemeClr val="tx2"/>
              </a:solidFill>
              <a:latin typeface="Bookman Old Style" panose="02050604050505020204" pitchFamily="18" charset="0"/>
            </a:endParaRPr>
          </a:p>
          <a:p>
            <a:r>
              <a:rPr lang="en-US" sz="2500" b="1" spc="192" dirty="0" smtClean="0">
                <a:solidFill>
                  <a:schemeClr val="tx2"/>
                </a:solidFill>
                <a:latin typeface="Bookman Old Style" panose="02050604050505020204" pitchFamily="18" charset="0"/>
              </a:rPr>
              <a:t>Find the file called “Thesis Statement Drafts”</a:t>
            </a:r>
          </a:p>
          <a:p>
            <a:endParaRPr lang="en-US" sz="2500" b="1" spc="192" dirty="0">
              <a:solidFill>
                <a:schemeClr val="tx2"/>
              </a:solidFill>
              <a:latin typeface="Bookman Old Style" panose="02050604050505020204" pitchFamily="18" charset="0"/>
            </a:endParaRPr>
          </a:p>
          <a:p>
            <a:r>
              <a:rPr lang="en-US" sz="2500" b="1" spc="192" dirty="0" smtClean="0">
                <a:solidFill>
                  <a:schemeClr val="tx2"/>
                </a:solidFill>
                <a:latin typeface="Bookman Old Style" panose="02050604050505020204" pitchFamily="18" charset="0"/>
              </a:rPr>
              <a:t>Rough out a thesis.</a:t>
            </a:r>
            <a:endParaRPr lang="en-US" sz="2500" dirty="0"/>
          </a:p>
        </p:txBody>
      </p:sp>
      <p:pic>
        <p:nvPicPr>
          <p:cNvPr id="5" name="Picture 4"/>
          <p:cNvPicPr>
            <a:picLocks noChangeAspect="1"/>
          </p:cNvPicPr>
          <p:nvPr/>
        </p:nvPicPr>
        <p:blipFill rotWithShape="1">
          <a:blip r:embed="rId4"/>
          <a:srcRect b="23798"/>
          <a:stretch/>
        </p:blipFill>
        <p:spPr>
          <a:xfrm>
            <a:off x="6405609" y="2840651"/>
            <a:ext cx="3248025" cy="3331549"/>
          </a:xfrm>
          <a:prstGeom prst="rect">
            <a:avLst/>
          </a:prstGeom>
        </p:spPr>
      </p:pic>
      <p:sp>
        <p:nvSpPr>
          <p:cNvPr id="9" name="Right Arrow 8"/>
          <p:cNvSpPr/>
          <p:nvPr/>
        </p:nvSpPr>
        <p:spPr>
          <a:xfrm>
            <a:off x="3281585" y="4856587"/>
            <a:ext cx="3273039" cy="101195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2336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7" name="Shape 219"/>
          <p:cNvSpPr txBox="1">
            <a:spLocks/>
          </p:cNvSpPr>
          <p:nvPr/>
        </p:nvSpPr>
        <p:spPr>
          <a:xfrm>
            <a:off x="832177" y="435425"/>
            <a:ext cx="11649600" cy="734800"/>
          </a:xfrm>
          <a:prstGeom prst="rect">
            <a:avLst/>
          </a:prstGeom>
          <a:noFill/>
          <a:ln>
            <a:noFill/>
          </a:ln>
        </p:spPr>
        <p:txBody>
          <a:bodyPr spcFirstLastPara="1" vert="horz" wrap="square" lIns="91433" tIns="45700" rIns="91433" bIns="45700"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 sz="4000" dirty="0"/>
              <a:t>Lynne’s Four Elements of a Good Thesis Statement</a:t>
            </a:r>
            <a:endParaRPr lang="en-US" sz="4000" b="1" dirty="0"/>
          </a:p>
        </p:txBody>
      </p:sp>
      <p:sp>
        <p:nvSpPr>
          <p:cNvPr id="9" name="Shape 249"/>
          <p:cNvSpPr txBox="1"/>
          <p:nvPr/>
        </p:nvSpPr>
        <p:spPr>
          <a:xfrm>
            <a:off x="1201933" y="1343333"/>
            <a:ext cx="9650800" cy="4842800"/>
          </a:xfrm>
          <a:prstGeom prst="rect">
            <a:avLst/>
          </a:prstGeom>
          <a:noFill/>
          <a:ln>
            <a:noFill/>
          </a:ln>
        </p:spPr>
        <p:txBody>
          <a:bodyPr spcFirstLastPara="1" wrap="square" lIns="121900" tIns="121900" rIns="121900" bIns="121900" anchor="t" anchorCtr="0">
            <a:noAutofit/>
          </a:bodyPr>
          <a:lstStyle/>
          <a:p>
            <a:pPr marL="609585" indent="-609585">
              <a:buSzPts val="3600"/>
              <a:buAutoNum type="arabicPeriod"/>
            </a:pPr>
            <a:r>
              <a:rPr lang="en" sz="4800" dirty="0"/>
              <a:t>Clearly State Your </a:t>
            </a:r>
            <a:r>
              <a:rPr lang="en" sz="4800" dirty="0" smtClean="0"/>
              <a:t>Topic</a:t>
            </a:r>
            <a:endParaRPr sz="4800" dirty="0"/>
          </a:p>
        </p:txBody>
      </p:sp>
    </p:spTree>
    <p:extLst>
      <p:ext uri="{BB962C8B-B14F-4D97-AF65-F5344CB8AC3E}">
        <p14:creationId xmlns:p14="http://schemas.microsoft.com/office/powerpoint/2010/main" val="37855022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7" name="Shape 219"/>
          <p:cNvSpPr txBox="1">
            <a:spLocks/>
          </p:cNvSpPr>
          <p:nvPr/>
        </p:nvSpPr>
        <p:spPr>
          <a:xfrm>
            <a:off x="832177" y="435425"/>
            <a:ext cx="11649600" cy="734800"/>
          </a:xfrm>
          <a:prstGeom prst="rect">
            <a:avLst/>
          </a:prstGeom>
          <a:noFill/>
          <a:ln>
            <a:noFill/>
          </a:ln>
        </p:spPr>
        <p:txBody>
          <a:bodyPr spcFirstLastPara="1" vert="horz" wrap="square" lIns="91433" tIns="45700" rIns="91433" bIns="45700"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 sz="4000" dirty="0"/>
              <a:t>Lynne’s Four Elements of a Good Thesis Statement</a:t>
            </a:r>
            <a:endParaRPr lang="en-US" sz="4000" b="1" dirty="0"/>
          </a:p>
        </p:txBody>
      </p:sp>
      <p:sp>
        <p:nvSpPr>
          <p:cNvPr id="9" name="Shape 249"/>
          <p:cNvSpPr txBox="1"/>
          <p:nvPr/>
        </p:nvSpPr>
        <p:spPr>
          <a:xfrm>
            <a:off x="1201933" y="1343333"/>
            <a:ext cx="9650800" cy="4842800"/>
          </a:xfrm>
          <a:prstGeom prst="rect">
            <a:avLst/>
          </a:prstGeom>
          <a:noFill/>
          <a:ln>
            <a:noFill/>
          </a:ln>
        </p:spPr>
        <p:txBody>
          <a:bodyPr spcFirstLastPara="1" wrap="square" lIns="121900" tIns="121900" rIns="121900" bIns="121900" anchor="t" anchorCtr="0">
            <a:noAutofit/>
          </a:bodyPr>
          <a:lstStyle/>
          <a:p>
            <a:pPr marL="609585" indent="-609585">
              <a:buSzPts val="3600"/>
              <a:buAutoNum type="arabicPeriod"/>
            </a:pPr>
            <a:r>
              <a:rPr lang="en" sz="4800" dirty="0"/>
              <a:t>Clearly State Your Topic</a:t>
            </a:r>
            <a:endParaRPr sz="4800" dirty="0"/>
          </a:p>
          <a:p>
            <a:pPr marL="609585" indent="-609585">
              <a:buSzPts val="3600"/>
              <a:buAutoNum type="arabicPeriod"/>
            </a:pPr>
            <a:r>
              <a:rPr lang="en" sz="4800" dirty="0"/>
              <a:t>Define your </a:t>
            </a:r>
            <a:r>
              <a:rPr lang="en" sz="4800" dirty="0" smtClean="0"/>
              <a:t>Parameters</a:t>
            </a:r>
            <a:endParaRPr sz="4800" dirty="0"/>
          </a:p>
        </p:txBody>
      </p:sp>
    </p:spTree>
    <p:extLst>
      <p:ext uri="{BB962C8B-B14F-4D97-AF65-F5344CB8AC3E}">
        <p14:creationId xmlns:p14="http://schemas.microsoft.com/office/powerpoint/2010/main" val="24356162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7" name="Shape 219"/>
          <p:cNvSpPr txBox="1">
            <a:spLocks/>
          </p:cNvSpPr>
          <p:nvPr/>
        </p:nvSpPr>
        <p:spPr>
          <a:xfrm>
            <a:off x="832177" y="435425"/>
            <a:ext cx="11649600" cy="734800"/>
          </a:xfrm>
          <a:prstGeom prst="rect">
            <a:avLst/>
          </a:prstGeom>
          <a:noFill/>
          <a:ln>
            <a:noFill/>
          </a:ln>
        </p:spPr>
        <p:txBody>
          <a:bodyPr spcFirstLastPara="1" vert="horz" wrap="square" lIns="91433" tIns="45700" rIns="91433" bIns="45700"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 sz="4000" dirty="0"/>
              <a:t>Lynne’s Four Elements of a Good Thesis Statement</a:t>
            </a:r>
            <a:endParaRPr lang="en-US" sz="4000" b="1" dirty="0"/>
          </a:p>
        </p:txBody>
      </p:sp>
      <p:sp>
        <p:nvSpPr>
          <p:cNvPr id="9" name="Shape 249"/>
          <p:cNvSpPr txBox="1"/>
          <p:nvPr/>
        </p:nvSpPr>
        <p:spPr>
          <a:xfrm>
            <a:off x="1201933" y="1343333"/>
            <a:ext cx="9650800" cy="4842800"/>
          </a:xfrm>
          <a:prstGeom prst="rect">
            <a:avLst/>
          </a:prstGeom>
          <a:noFill/>
          <a:ln>
            <a:noFill/>
          </a:ln>
        </p:spPr>
        <p:txBody>
          <a:bodyPr spcFirstLastPara="1" wrap="square" lIns="121900" tIns="121900" rIns="121900" bIns="121900" anchor="t" anchorCtr="0">
            <a:noAutofit/>
          </a:bodyPr>
          <a:lstStyle/>
          <a:p>
            <a:pPr marL="609585" indent="-609585">
              <a:buSzPts val="3600"/>
              <a:buAutoNum type="arabicPeriod"/>
            </a:pPr>
            <a:r>
              <a:rPr lang="en" sz="4800" dirty="0"/>
              <a:t>Clearly State Your Topic</a:t>
            </a:r>
            <a:endParaRPr sz="4800" dirty="0"/>
          </a:p>
          <a:p>
            <a:pPr marL="609585" indent="-609585">
              <a:buSzPts val="3600"/>
              <a:buAutoNum type="arabicPeriod"/>
            </a:pPr>
            <a:r>
              <a:rPr lang="en" sz="4800" dirty="0"/>
              <a:t>Define your Parameters</a:t>
            </a:r>
            <a:endParaRPr sz="4800" dirty="0"/>
          </a:p>
          <a:p>
            <a:pPr marL="609585" indent="-609585">
              <a:buSzPts val="3600"/>
              <a:buAutoNum type="arabicPeriod"/>
            </a:pPr>
            <a:r>
              <a:rPr lang="en" sz="4800" dirty="0"/>
              <a:t>Explicit Connection to the NHD </a:t>
            </a:r>
            <a:r>
              <a:rPr lang="en" sz="4800" dirty="0" smtClean="0"/>
              <a:t>Theme</a:t>
            </a:r>
            <a:endParaRPr sz="4800" dirty="0"/>
          </a:p>
        </p:txBody>
      </p:sp>
    </p:spTree>
    <p:extLst>
      <p:ext uri="{BB962C8B-B14F-4D97-AF65-F5344CB8AC3E}">
        <p14:creationId xmlns:p14="http://schemas.microsoft.com/office/powerpoint/2010/main" val="28755217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7" name="Shape 219"/>
          <p:cNvSpPr txBox="1">
            <a:spLocks/>
          </p:cNvSpPr>
          <p:nvPr/>
        </p:nvSpPr>
        <p:spPr>
          <a:xfrm>
            <a:off x="832177" y="435425"/>
            <a:ext cx="11649600" cy="734800"/>
          </a:xfrm>
          <a:prstGeom prst="rect">
            <a:avLst/>
          </a:prstGeom>
          <a:noFill/>
          <a:ln>
            <a:noFill/>
          </a:ln>
        </p:spPr>
        <p:txBody>
          <a:bodyPr spcFirstLastPara="1" vert="horz" wrap="square" lIns="91433" tIns="45700" rIns="91433" bIns="45700"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 sz="4000" dirty="0"/>
              <a:t>Lynne’s Four Elements of a Good Thesis Statement</a:t>
            </a:r>
            <a:endParaRPr lang="en-US" sz="4000" b="1" dirty="0"/>
          </a:p>
        </p:txBody>
      </p:sp>
      <p:sp>
        <p:nvSpPr>
          <p:cNvPr id="9" name="Shape 249"/>
          <p:cNvSpPr txBox="1"/>
          <p:nvPr/>
        </p:nvSpPr>
        <p:spPr>
          <a:xfrm>
            <a:off x="1201933" y="1343333"/>
            <a:ext cx="9650800" cy="4842800"/>
          </a:xfrm>
          <a:prstGeom prst="rect">
            <a:avLst/>
          </a:prstGeom>
          <a:noFill/>
          <a:ln>
            <a:noFill/>
          </a:ln>
        </p:spPr>
        <p:txBody>
          <a:bodyPr spcFirstLastPara="1" wrap="square" lIns="121900" tIns="121900" rIns="121900" bIns="121900" anchor="t" anchorCtr="0">
            <a:noAutofit/>
          </a:bodyPr>
          <a:lstStyle/>
          <a:p>
            <a:pPr marL="609585" indent="-609585">
              <a:buSzPts val="3600"/>
              <a:buAutoNum type="arabicPeriod"/>
            </a:pPr>
            <a:r>
              <a:rPr lang="en" sz="4800" dirty="0"/>
              <a:t>Clearly State Your Topic</a:t>
            </a:r>
            <a:endParaRPr sz="4800" dirty="0"/>
          </a:p>
          <a:p>
            <a:pPr marL="609585" indent="-609585">
              <a:buSzPts val="3600"/>
              <a:buAutoNum type="arabicPeriod"/>
            </a:pPr>
            <a:r>
              <a:rPr lang="en" sz="4800" dirty="0"/>
              <a:t>Define your Parameters</a:t>
            </a:r>
            <a:endParaRPr sz="4800" dirty="0"/>
          </a:p>
          <a:p>
            <a:pPr marL="609585" indent="-609585">
              <a:buSzPts val="3600"/>
              <a:buAutoNum type="arabicPeriod"/>
            </a:pPr>
            <a:r>
              <a:rPr lang="en" sz="4800" dirty="0"/>
              <a:t>Explicit Connection to the NHD Theme</a:t>
            </a:r>
            <a:endParaRPr sz="4800" dirty="0"/>
          </a:p>
          <a:p>
            <a:pPr marL="609585" indent="-609585">
              <a:buSzPts val="3600"/>
              <a:buAutoNum type="arabicPeriod"/>
            </a:pPr>
            <a:r>
              <a:rPr lang="en" sz="4800" dirty="0"/>
              <a:t>Be an Argument, not a Statement of Fact</a:t>
            </a:r>
            <a:endParaRPr sz="4800" dirty="0"/>
          </a:p>
        </p:txBody>
      </p:sp>
    </p:spTree>
    <p:extLst>
      <p:ext uri="{BB962C8B-B14F-4D97-AF65-F5344CB8AC3E}">
        <p14:creationId xmlns:p14="http://schemas.microsoft.com/office/powerpoint/2010/main" val="7799853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7" name="Shape 219"/>
          <p:cNvSpPr txBox="1">
            <a:spLocks/>
          </p:cNvSpPr>
          <p:nvPr/>
        </p:nvSpPr>
        <p:spPr>
          <a:xfrm>
            <a:off x="832177" y="435425"/>
            <a:ext cx="11649600" cy="734800"/>
          </a:xfrm>
          <a:prstGeom prst="rect">
            <a:avLst/>
          </a:prstGeom>
          <a:noFill/>
          <a:ln>
            <a:noFill/>
          </a:ln>
        </p:spPr>
        <p:txBody>
          <a:bodyPr spcFirstLastPara="1" vert="horz" wrap="square" lIns="91433" tIns="45700" rIns="91433" bIns="45700"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US" sz="4000" dirty="0" smtClean="0"/>
              <a:t>Setting up an Argument</a:t>
            </a:r>
            <a:endParaRPr lang="en-US" sz="40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7185" y="1663602"/>
            <a:ext cx="4933060" cy="3934115"/>
          </a:xfrm>
          <a:prstGeom prst="rect">
            <a:avLst/>
          </a:prstGeom>
        </p:spPr>
      </p:pic>
    </p:spTree>
    <p:extLst>
      <p:ext uri="{BB962C8B-B14F-4D97-AF65-F5344CB8AC3E}">
        <p14:creationId xmlns:p14="http://schemas.microsoft.com/office/powerpoint/2010/main" val="8945265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4" name="Isosceles Triangle 3"/>
          <p:cNvSpPr/>
          <p:nvPr/>
        </p:nvSpPr>
        <p:spPr>
          <a:xfrm>
            <a:off x="2844800" y="482600"/>
            <a:ext cx="6400800" cy="58420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4622800" y="754731"/>
            <a:ext cx="2895600" cy="86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Argument</a:t>
            </a:r>
          </a:p>
        </p:txBody>
      </p:sp>
      <p:sp>
        <p:nvSpPr>
          <p:cNvPr id="9" name="Rectangle 8"/>
          <p:cNvSpPr/>
          <p:nvPr/>
        </p:nvSpPr>
        <p:spPr>
          <a:xfrm>
            <a:off x="4114800" y="1871040"/>
            <a:ext cx="4165600" cy="1168401"/>
          </a:xfrm>
          <a:prstGeom prst="rect">
            <a:avLst/>
          </a:prstGeom>
          <a:solidFill>
            <a:schemeClr val="accent6"/>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Reasoning</a:t>
            </a:r>
          </a:p>
        </p:txBody>
      </p:sp>
      <p:sp>
        <p:nvSpPr>
          <p:cNvPr id="10" name="Rectangle 9"/>
          <p:cNvSpPr/>
          <p:nvPr/>
        </p:nvSpPr>
        <p:spPr>
          <a:xfrm>
            <a:off x="2421751" y="3361097"/>
            <a:ext cx="7366000" cy="2693692"/>
          </a:xfrm>
          <a:prstGeom prst="rect">
            <a:avLst/>
          </a:prstGeom>
          <a:solidFill>
            <a:srgbClr val="7030A0"/>
          </a:solidFill>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Evidence to support</a:t>
            </a:r>
          </a:p>
        </p:txBody>
      </p:sp>
    </p:spTree>
    <p:extLst>
      <p:ext uri="{BB962C8B-B14F-4D97-AF65-F5344CB8AC3E}">
        <p14:creationId xmlns:p14="http://schemas.microsoft.com/office/powerpoint/2010/main" val="16612534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4" name="Isosceles Triangle 3"/>
          <p:cNvSpPr/>
          <p:nvPr/>
        </p:nvSpPr>
        <p:spPr>
          <a:xfrm>
            <a:off x="2844800" y="482600"/>
            <a:ext cx="6400800" cy="58420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4622800" y="754731"/>
            <a:ext cx="2895600" cy="86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Argument: I want to get a new bike</a:t>
            </a:r>
          </a:p>
        </p:txBody>
      </p:sp>
      <p:sp>
        <p:nvSpPr>
          <p:cNvPr id="9" name="Rectangle 8"/>
          <p:cNvSpPr/>
          <p:nvPr/>
        </p:nvSpPr>
        <p:spPr>
          <a:xfrm>
            <a:off x="4114800" y="1871040"/>
            <a:ext cx="4165600" cy="1168401"/>
          </a:xfrm>
          <a:prstGeom prst="rect">
            <a:avLst/>
          </a:prstGeom>
          <a:solidFill>
            <a:schemeClr val="accent6"/>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panose="020F0502020204030204"/>
                <a:ea typeface="+mn-ea"/>
                <a:cs typeface="+mn-cs"/>
              </a:rPr>
              <a:t>Because</a:t>
            </a: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 I’m very responsible</a:t>
            </a:r>
          </a:p>
        </p:txBody>
      </p:sp>
      <p:sp>
        <p:nvSpPr>
          <p:cNvPr id="10" name="Rectangle 9"/>
          <p:cNvSpPr/>
          <p:nvPr/>
        </p:nvSpPr>
        <p:spPr>
          <a:xfrm>
            <a:off x="2387600" y="3327400"/>
            <a:ext cx="7366000" cy="2693692"/>
          </a:xfrm>
          <a:prstGeom prst="rect">
            <a:avLst/>
          </a:prstGeom>
          <a:solidFill>
            <a:srgbClr val="7030A0"/>
          </a:solidFill>
        </p:spPr>
        <p:style>
          <a:lnRef idx="3">
            <a:schemeClr val="lt1"/>
          </a:lnRef>
          <a:fillRef idx="1">
            <a:schemeClr val="accent4"/>
          </a:fillRef>
          <a:effectRef idx="1">
            <a:schemeClr val="accent4"/>
          </a:effectRef>
          <a:fontRef idx="minor">
            <a:schemeClr val="lt1"/>
          </a:fontRef>
        </p:style>
        <p:txBody>
          <a:bodyPr rtlCol="0" anchor="ctr"/>
          <a:lstStyle/>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My room is clean</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I get up for school on time by myself</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I babysit my younger sister</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I’ve got good grades in school</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I’m too tall to ride my old bike</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93299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pic>
        <p:nvPicPr>
          <p:cNvPr id="1026" name="Picture 2" descr="https://tile.loc.gov/storage-services/service/pnp/hec/13900/13984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6895" y="995892"/>
            <a:ext cx="4119815" cy="517630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B91263C-ED91-434E-A441-D4F82FD5EC3C}"/>
              </a:ext>
            </a:extLst>
          </p:cNvPr>
          <p:cNvSpPr/>
          <p:nvPr/>
        </p:nvSpPr>
        <p:spPr>
          <a:xfrm>
            <a:off x="8188555" y="5943600"/>
            <a:ext cx="229973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Library of Congress (2016855154)</a:t>
            </a:r>
          </a:p>
        </p:txBody>
      </p:sp>
    </p:spTree>
    <p:extLst>
      <p:ext uri="{BB962C8B-B14F-4D97-AF65-F5344CB8AC3E}">
        <p14:creationId xmlns:p14="http://schemas.microsoft.com/office/powerpoint/2010/main" val="37975757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pic>
        <p:nvPicPr>
          <p:cNvPr id="2050" name="Picture 2" descr="https://tile.loc.gov/storage-services/master/rbc/rbcmil/scrp3003202/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0000" y="388905"/>
            <a:ext cx="1709844" cy="60452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FB91263C-ED91-434E-A441-D4F82FD5EC3C}"/>
              </a:ext>
            </a:extLst>
          </p:cNvPr>
          <p:cNvSpPr/>
          <p:nvPr/>
        </p:nvSpPr>
        <p:spPr>
          <a:xfrm>
            <a:off x="7670800" y="5943600"/>
            <a:ext cx="281748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Library of Congress (rbcmiller004001)</a:t>
            </a:r>
          </a:p>
        </p:txBody>
      </p:sp>
    </p:spTree>
    <p:extLst>
      <p:ext uri="{BB962C8B-B14F-4D97-AF65-F5344CB8AC3E}">
        <p14:creationId xmlns:p14="http://schemas.microsoft.com/office/powerpoint/2010/main" val="40465801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pic>
        <p:nvPicPr>
          <p:cNvPr id="3074" name="Picture 2" descr="https://tile.loc.gov/storage-services/master/rbc/rbcmil/scrp6011801e01/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9200" y="431800"/>
            <a:ext cx="4267200" cy="600461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B91263C-ED91-434E-A441-D4F82FD5EC3C}"/>
              </a:ext>
            </a:extLst>
          </p:cNvPr>
          <p:cNvSpPr/>
          <p:nvPr/>
        </p:nvSpPr>
        <p:spPr>
          <a:xfrm>
            <a:off x="508000" y="5936325"/>
            <a:ext cx="229973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Library of Congress (rbcmiller004037)</a:t>
            </a:r>
          </a:p>
        </p:txBody>
      </p:sp>
    </p:spTree>
    <p:extLst>
      <p:ext uri="{BB962C8B-B14F-4D97-AF65-F5344CB8AC3E}">
        <p14:creationId xmlns:p14="http://schemas.microsoft.com/office/powerpoint/2010/main" val="29324674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9" name="Rectangle 6"/>
          <p:cNvSpPr>
            <a:spLocks noChangeArrowheads="1"/>
          </p:cNvSpPr>
          <p:nvPr/>
        </p:nvSpPr>
        <p:spPr bwMode="auto">
          <a:xfrm>
            <a:off x="0" y="-256543"/>
            <a:ext cx="1896994" cy="51308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30480" rIns="60960" bIns="30480" numCol="1" anchor="ctr" anchorCtr="0" compatLnSpc="1">
            <a:prstTxWarp prst="textNoShape">
              <a:avLst/>
            </a:prstTxWarp>
            <a:spAutoFit/>
          </a:bodyPr>
          <a:lstStyle/>
          <a:p>
            <a:pPr marL="0" marR="0" lvl="0" indent="0" algn="l" defTabSz="609630" rtl="0" eaLnBrk="0" fontAlgn="base" latinLnBrk="0" hangingPunct="0">
              <a:lnSpc>
                <a:spcPct val="100000"/>
              </a:lnSpc>
              <a:spcBef>
                <a:spcPct val="0"/>
              </a:spcBef>
              <a:spcAft>
                <a:spcPct val="0"/>
              </a:spcAft>
              <a:buClrTx/>
              <a:buSzTx/>
              <a:buFontTx/>
              <a:buNone/>
              <a:tabLst/>
              <a:defRPr/>
            </a:pPr>
            <a:r>
              <a:rPr kumimoji="0" lang="en-US" altLang="en-US" sz="667" b="0" i="0" u="none" strike="noStrike" kern="1200" cap="none" spc="0" normalizeH="0" baseline="0" noProof="0">
                <a:ln>
                  <a:noFill/>
                </a:ln>
                <a:solidFill>
                  <a:srgbClr val="333333"/>
                </a:solidFill>
                <a:effectLst/>
                <a:uLnTx/>
                <a:uFillTx/>
                <a:latin typeface="Open Sans" panose="020B0606030504020204" pitchFamily="34" charset="0"/>
                <a:ea typeface="+mn-ea"/>
                <a:cs typeface="Open Sans" panose="020B0606030504020204" pitchFamily="34" charset="0"/>
              </a:rPr>
              <a:t>Enclosure: Fliers supporting women's suffrage</a:t>
            </a:r>
          </a:p>
          <a:p>
            <a:pPr marL="0" marR="0" lvl="0" indent="0" algn="l" defTabSz="609630" rtl="0" eaLnBrk="0" fontAlgn="base" latinLnBrk="0" hangingPunct="0">
              <a:lnSpc>
                <a:spcPct val="100000"/>
              </a:lnSpc>
              <a:spcBef>
                <a:spcPct val="0"/>
              </a:spcBef>
              <a:spcAft>
                <a:spcPct val="0"/>
              </a:spcAft>
              <a:buClrTx/>
              <a:buSzTx/>
              <a:buFontTx/>
              <a:buNone/>
              <a:tabLst/>
              <a:defRPr/>
            </a:pPr>
            <a:r>
              <a:rPr kumimoji="0" lang="en-US" altLang="en-US" sz="1067" b="0" i="0" u="none" strike="noStrike" kern="1200" cap="none" spc="0" normalizeH="0" baseline="0" noProof="0">
                <a:ln>
                  <a:noFill/>
                </a:ln>
                <a:solidFill>
                  <a:prstClr val="black"/>
                </a:solidFill>
                <a:effectLst/>
                <a:uLnTx/>
                <a:uFillTx/>
                <a:latin typeface="Calibri" panose="020F0502020204030204"/>
                <a:ea typeface="+mn-ea"/>
                <a:cs typeface="+mn-cs"/>
              </a:rPr>
              <a:t/>
            </a:r>
            <a:br>
              <a:rPr kumimoji="0" lang="en-US" altLang="en-US" sz="1067" b="0" i="0" u="none" strike="noStrike" kern="1200" cap="none" spc="0" normalizeH="0" baseline="0" noProof="0">
                <a:ln>
                  <a:noFill/>
                </a:ln>
                <a:solidFill>
                  <a:prstClr val="black"/>
                </a:solidFill>
                <a:effectLst/>
                <a:uLnTx/>
                <a:uFillTx/>
                <a:latin typeface="Calibri" panose="020F0502020204030204"/>
                <a:ea typeface="+mn-ea"/>
                <a:cs typeface="+mn-cs"/>
              </a:rPr>
            </a:b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4098" name="Picture 2" descr="https://tile.loc.gov/storage-services/service/pnp/cph/3a30000/3a34000/3a34500/3a34532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5200" y="394886"/>
            <a:ext cx="7772400" cy="548925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B91263C-ED91-434E-A441-D4F82FD5EC3C}"/>
              </a:ext>
            </a:extLst>
          </p:cNvPr>
          <p:cNvSpPr/>
          <p:nvPr/>
        </p:nvSpPr>
        <p:spPr>
          <a:xfrm>
            <a:off x="508000" y="5943600"/>
            <a:ext cx="229973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Library of Congress (2013648106)</a:t>
            </a:r>
          </a:p>
        </p:txBody>
      </p:sp>
    </p:spTree>
    <p:extLst>
      <p:ext uri="{BB962C8B-B14F-4D97-AF65-F5344CB8AC3E}">
        <p14:creationId xmlns:p14="http://schemas.microsoft.com/office/powerpoint/2010/main" val="21196992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pic>
        <p:nvPicPr>
          <p:cNvPr id="10" name="Picture 2" descr="https://tile.loc.gov/image-services/iiif/service:music:mussuffrage:mussuffrage-100172:mussuffrage-100172.0001/full/pct:100/0/defaul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0" y="554592"/>
            <a:ext cx="4622800" cy="583276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B91263C-ED91-434E-A441-D4F82FD5EC3C}"/>
              </a:ext>
            </a:extLst>
          </p:cNvPr>
          <p:cNvSpPr/>
          <p:nvPr/>
        </p:nvSpPr>
        <p:spPr>
          <a:xfrm>
            <a:off x="8188555" y="5943600"/>
            <a:ext cx="229973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Library of Congress (2017562229)</a:t>
            </a:r>
          </a:p>
        </p:txBody>
      </p:sp>
    </p:spTree>
    <p:extLst>
      <p:ext uri="{BB962C8B-B14F-4D97-AF65-F5344CB8AC3E}">
        <p14:creationId xmlns:p14="http://schemas.microsoft.com/office/powerpoint/2010/main" val="34321136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pic>
        <p:nvPicPr>
          <p:cNvPr id="6146" name="Picture 2" descr="https://tile.loc.gov/storage-services/service/pnp/ds/13200/13244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4400" y="460036"/>
            <a:ext cx="3860800" cy="591835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B91263C-ED91-434E-A441-D4F82FD5EC3C}"/>
              </a:ext>
            </a:extLst>
          </p:cNvPr>
          <p:cNvSpPr/>
          <p:nvPr/>
        </p:nvSpPr>
        <p:spPr>
          <a:xfrm>
            <a:off x="8188555" y="5943600"/>
            <a:ext cx="229973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Library of Congress (ds.13244)</a:t>
            </a:r>
          </a:p>
        </p:txBody>
      </p:sp>
    </p:spTree>
    <p:extLst>
      <p:ext uri="{BB962C8B-B14F-4D97-AF65-F5344CB8AC3E}">
        <p14:creationId xmlns:p14="http://schemas.microsoft.com/office/powerpoint/2010/main" val="27327446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pic>
        <p:nvPicPr>
          <p:cNvPr id="7170" name="Picture 2" descr="https://www.loc.gov/static/exhibitions/women-fight-for-the-vote/images/objects/lee_stand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8479" y="453079"/>
            <a:ext cx="3266831" cy="571912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B91263C-ED91-434E-A441-D4F82FD5EC3C}"/>
              </a:ext>
            </a:extLst>
          </p:cNvPr>
          <p:cNvSpPr/>
          <p:nvPr/>
        </p:nvSpPr>
        <p:spPr>
          <a:xfrm>
            <a:off x="508000" y="381000"/>
            <a:ext cx="2489200" cy="6320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New-York Tribune</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April 13, 1912, Chronicling America, Library of Congress </a:t>
            </a:r>
          </a:p>
        </p:txBody>
      </p:sp>
    </p:spTree>
    <p:extLst>
      <p:ext uri="{BB962C8B-B14F-4D97-AF65-F5344CB8AC3E}">
        <p14:creationId xmlns:p14="http://schemas.microsoft.com/office/powerpoint/2010/main" val="41927504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pic>
        <p:nvPicPr>
          <p:cNvPr id="8194" name="Picture 2" descr="https://tile.loc.gov/image-services/iiif/service:mss:mss42549:mss42549-002:00810/full/pct:100/0/defaul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533400"/>
            <a:ext cx="8585200" cy="562726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B91263C-ED91-434E-A441-D4F82FD5EC3C}"/>
              </a:ext>
            </a:extLst>
          </p:cNvPr>
          <p:cNvSpPr/>
          <p:nvPr/>
        </p:nvSpPr>
        <p:spPr>
          <a:xfrm>
            <a:off x="9333916" y="533400"/>
            <a:ext cx="2299730" cy="101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Mary Church Terrell to her husband, Robert H. Terrell,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May 18, 1919</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Library of Congress (Mary Church Terrell Papers)</a:t>
            </a:r>
          </a:p>
        </p:txBody>
      </p:sp>
    </p:spTree>
    <p:extLst>
      <p:ext uri="{BB962C8B-B14F-4D97-AF65-F5344CB8AC3E}">
        <p14:creationId xmlns:p14="http://schemas.microsoft.com/office/powerpoint/2010/main" val="4664444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pic>
        <p:nvPicPr>
          <p:cNvPr id="9218" name="Picture 2" descr="https://tile.loc.gov/storage-services/service/pnp/ds/13200/13272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1001"/>
            <a:ext cx="7670800" cy="600779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B91263C-ED91-434E-A441-D4F82FD5EC3C}"/>
              </a:ext>
            </a:extLst>
          </p:cNvPr>
          <p:cNvSpPr/>
          <p:nvPr/>
        </p:nvSpPr>
        <p:spPr>
          <a:xfrm>
            <a:off x="9245600" y="533400"/>
            <a:ext cx="2388046"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Library of Congress (93505051)</a:t>
            </a:r>
          </a:p>
        </p:txBody>
      </p:sp>
    </p:spTree>
    <p:extLst>
      <p:ext uri="{BB962C8B-B14F-4D97-AF65-F5344CB8AC3E}">
        <p14:creationId xmlns:p14="http://schemas.microsoft.com/office/powerpoint/2010/main" val="13593719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pic>
        <p:nvPicPr>
          <p:cNvPr id="10246" name="Picture 6" descr="https://tile.loc.gov/image-services/iiif/service:ndnp:dlc:batch_dlc_chester_ver02:data:sn83027091:00211103528:1900021701:0136/full/pct:12.5/0/defaul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8151" y="482600"/>
            <a:ext cx="4013200" cy="563203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FB91263C-ED91-434E-A441-D4F82FD5EC3C}"/>
              </a:ext>
            </a:extLst>
          </p:cNvPr>
          <p:cNvSpPr/>
          <p:nvPr/>
        </p:nvSpPr>
        <p:spPr>
          <a:xfrm>
            <a:off x="508000" y="381000"/>
            <a:ext cx="2489200" cy="6320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The Colored American</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February 17, 1900, Library of Congress (sn83027091) </a:t>
            </a:r>
          </a:p>
        </p:txBody>
      </p:sp>
    </p:spTree>
    <p:extLst>
      <p:ext uri="{BB962C8B-B14F-4D97-AF65-F5344CB8AC3E}">
        <p14:creationId xmlns:p14="http://schemas.microsoft.com/office/powerpoint/2010/main" val="2641924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pic>
        <p:nvPicPr>
          <p:cNvPr id="13314" name="Picture 2" descr="https://www.loc.gov/static/exhibitions/women-fight-for-the-vote/images/objects/3c05415u_stand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478" y="845947"/>
            <a:ext cx="5241106" cy="3954653"/>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s://www.loc.gov/static/exhibitions/women-fight-for-the-vote/images/objects/newtonletter_standar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7221" y="1447800"/>
            <a:ext cx="3559202" cy="459701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FB91263C-ED91-434E-A441-D4F82FD5EC3C}"/>
              </a:ext>
            </a:extLst>
          </p:cNvPr>
          <p:cNvSpPr/>
          <p:nvPr/>
        </p:nvSpPr>
        <p:spPr>
          <a:xfrm>
            <a:off x="512450" y="422575"/>
            <a:ext cx="2388046"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Library of Congress (92519740)</a:t>
            </a:r>
          </a:p>
        </p:txBody>
      </p:sp>
      <p:sp>
        <p:nvSpPr>
          <p:cNvPr id="13" name="Rectangle 12">
            <a:extLst>
              <a:ext uri="{FF2B5EF4-FFF2-40B4-BE49-F238E27FC236}">
                <a16:creationId xmlns:a16="http://schemas.microsoft.com/office/drawing/2014/main" id="{FB91263C-ED91-434E-A441-D4F82FD5EC3C}"/>
              </a:ext>
            </a:extLst>
          </p:cNvPr>
          <p:cNvSpPr/>
          <p:nvPr/>
        </p:nvSpPr>
        <p:spPr>
          <a:xfrm>
            <a:off x="8940800" y="482600"/>
            <a:ext cx="2591246" cy="8860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Milagros Benet de Newton to Carrie Chapman Catt, February 10, 1920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Library of Congress (NAWSA Records)</a:t>
            </a:r>
          </a:p>
        </p:txBody>
      </p:sp>
    </p:spTree>
    <p:extLst>
      <p:ext uri="{BB962C8B-B14F-4D97-AF65-F5344CB8AC3E}">
        <p14:creationId xmlns:p14="http://schemas.microsoft.com/office/powerpoint/2010/main" val="40561850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5" name="TextBox 4"/>
          <p:cNvSpPr txBox="1"/>
          <p:nvPr/>
        </p:nvSpPr>
        <p:spPr>
          <a:xfrm>
            <a:off x="1168400" y="584200"/>
            <a:ext cx="10160000" cy="29139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67" b="0" i="0" u="none" strike="noStrike" kern="1200" cap="none" spc="0" normalizeH="0" baseline="0" noProof="0" dirty="0">
                <a:ln>
                  <a:noFill/>
                </a:ln>
                <a:solidFill>
                  <a:prstClr val="black"/>
                </a:solidFill>
                <a:effectLst/>
                <a:uLnTx/>
                <a:uFillTx/>
                <a:latin typeface="Calibri" panose="020F0502020204030204"/>
                <a:ea typeface="+mn-ea"/>
                <a:cs typeface="+mn-cs"/>
              </a:rPr>
              <a:t>Evidence </a:t>
            </a:r>
            <a:r>
              <a:rPr kumimoji="0" lang="en-US" sz="3667"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Thesis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67"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67"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NOT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67"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67"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Thesis  Evidence</a:t>
            </a:r>
            <a:endParaRPr kumimoji="0" lang="en-US" sz="36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6583" y="584200"/>
            <a:ext cx="6019717" cy="3759201"/>
          </a:xfrm>
          <a:prstGeom prst="rect">
            <a:avLst/>
          </a:prstGeom>
        </p:spPr>
      </p:pic>
    </p:spTree>
    <p:extLst>
      <p:ext uri="{BB962C8B-B14F-4D97-AF65-F5344CB8AC3E}">
        <p14:creationId xmlns:p14="http://schemas.microsoft.com/office/powerpoint/2010/main" val="38303933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4" name="Flowchart: Magnetic Disk 3"/>
          <p:cNvSpPr/>
          <p:nvPr/>
        </p:nvSpPr>
        <p:spPr>
          <a:xfrm>
            <a:off x="914400" y="787400"/>
            <a:ext cx="3334049" cy="5130800"/>
          </a:xfrm>
          <a:prstGeom prst="flowChartMagneticDisk">
            <a:avLst/>
          </a:prstGeom>
          <a:solidFill>
            <a:schemeClr val="accent5">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Parades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Protests in Washington, D.C.</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Women active in the political process (speeches, flyers, etc.)</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lowchart: Magnetic Disk 7"/>
          <p:cNvSpPr/>
          <p:nvPr/>
        </p:nvSpPr>
        <p:spPr>
          <a:xfrm>
            <a:off x="4368801" y="787400"/>
            <a:ext cx="3291228" cy="5075517"/>
          </a:xfrm>
          <a:prstGeom prst="flowChartMagneticDisk">
            <a:avLst/>
          </a:prstGeom>
          <a:solidFill>
            <a:schemeClr val="accent5">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Using the popularity of newspapers, accounts of imprisonment</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Songs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Postcards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Flags </a:t>
            </a:r>
          </a:p>
        </p:txBody>
      </p:sp>
      <p:sp>
        <p:nvSpPr>
          <p:cNvPr id="9" name="Flowchart: Magnetic Disk 8"/>
          <p:cNvSpPr/>
          <p:nvPr/>
        </p:nvSpPr>
        <p:spPr>
          <a:xfrm>
            <a:off x="7704853" y="787400"/>
            <a:ext cx="3064747" cy="5075517"/>
          </a:xfrm>
          <a:prstGeom prst="flowChartMagneticDisk">
            <a:avLst/>
          </a:prstGeom>
          <a:solidFill>
            <a:schemeClr val="accent5">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African American women in the parades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Did not address barriers to voting (Jim Crow, citizenship barriers)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U.S. territories</a:t>
            </a:r>
          </a:p>
        </p:txBody>
      </p:sp>
      <p:sp>
        <p:nvSpPr>
          <p:cNvPr id="5" name="TextBox 4"/>
          <p:cNvSpPr txBox="1"/>
          <p:nvPr/>
        </p:nvSpPr>
        <p:spPr>
          <a:xfrm>
            <a:off x="929341" y="1295400"/>
            <a:ext cx="3454400" cy="74879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smtClean="0">
                <a:ln>
                  <a:noFill/>
                </a:ln>
                <a:solidFill>
                  <a:prstClr val="black"/>
                </a:solidFill>
                <a:effectLst/>
                <a:uLnTx/>
                <a:uFillTx/>
                <a:latin typeface="Calibri" panose="020F0502020204030204"/>
                <a:ea typeface="+mn-ea"/>
                <a:cs typeface="+mn-cs"/>
              </a:rPr>
              <a:t>Actively seeking a public</a:t>
            </a:r>
            <a:r>
              <a:rPr kumimoji="0" lang="en-US" sz="2133" b="1" i="0" u="none" strike="noStrike" kern="1200" cap="none" spc="0" normalizeH="0" noProof="0" dirty="0" smtClean="0">
                <a:ln>
                  <a:noFill/>
                </a:ln>
                <a:solidFill>
                  <a:prstClr val="black"/>
                </a:solidFill>
                <a:effectLst/>
                <a:uLnTx/>
                <a:uFillTx/>
                <a:latin typeface="Calibri" panose="020F0502020204030204"/>
                <a:ea typeface="+mn-ea"/>
                <a:cs typeface="+mn-cs"/>
              </a:rPr>
              <a:t> debate</a:t>
            </a:r>
            <a:endParaRPr kumimoji="0" lang="en-US" sz="2133"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p:cNvSpPr txBox="1"/>
          <p:nvPr/>
        </p:nvSpPr>
        <p:spPr>
          <a:xfrm>
            <a:off x="4428565" y="1295400"/>
            <a:ext cx="3149600" cy="74879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smtClean="0">
                <a:ln>
                  <a:noFill/>
                </a:ln>
                <a:solidFill>
                  <a:prstClr val="black"/>
                </a:solidFill>
                <a:effectLst/>
                <a:uLnTx/>
                <a:uFillTx/>
                <a:latin typeface="Calibri" panose="020F0502020204030204"/>
                <a:ea typeface="+mn-ea"/>
                <a:cs typeface="+mn-cs"/>
              </a:rPr>
              <a:t>Used diplomatic</a:t>
            </a:r>
            <a:r>
              <a:rPr kumimoji="0" lang="en-US" sz="2133" b="1" i="0" u="none" strike="noStrike" kern="1200" cap="none" spc="0" normalizeH="0" noProof="0" dirty="0" smtClean="0">
                <a:ln>
                  <a:noFill/>
                </a:ln>
                <a:solidFill>
                  <a:prstClr val="black"/>
                </a:solidFill>
                <a:effectLst/>
                <a:uLnTx/>
                <a:uFillTx/>
                <a:latin typeface="Calibri" panose="020F0502020204030204"/>
                <a:ea typeface="+mn-ea"/>
                <a:cs typeface="+mn-cs"/>
              </a:rPr>
              <a:t> means to appeal to more people</a:t>
            </a:r>
            <a:endParaRPr kumimoji="0" lang="en-US" sz="2133"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p:cNvSpPr txBox="1"/>
          <p:nvPr/>
        </p:nvSpPr>
        <p:spPr>
          <a:xfrm>
            <a:off x="7882965" y="1295400"/>
            <a:ext cx="2581835" cy="107702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smtClean="0">
                <a:ln>
                  <a:noFill/>
                </a:ln>
                <a:solidFill>
                  <a:prstClr val="black"/>
                </a:solidFill>
                <a:effectLst/>
                <a:uLnTx/>
                <a:uFillTx/>
                <a:latin typeface="Calibri" panose="020F0502020204030204"/>
                <a:ea typeface="+mn-ea"/>
                <a:cs typeface="+mn-cs"/>
              </a:rPr>
              <a:t>Left the needs of the women </a:t>
            </a:r>
            <a:r>
              <a:rPr kumimoji="0" lang="en-US" sz="2133" b="1" i="0" u="none" strike="noStrike" kern="1200" cap="none" spc="0" normalizeH="0" baseline="0" noProof="0" dirty="0">
                <a:ln>
                  <a:noFill/>
                </a:ln>
                <a:solidFill>
                  <a:prstClr val="black"/>
                </a:solidFill>
                <a:effectLst/>
                <a:uLnTx/>
                <a:uFillTx/>
                <a:latin typeface="Calibri" panose="020F0502020204030204"/>
                <a:ea typeface="+mn-ea"/>
                <a:cs typeface="+mn-cs"/>
              </a:rPr>
              <a:t>of </a:t>
            </a:r>
            <a:r>
              <a:rPr kumimoji="0" lang="en-US" sz="2133" b="1" i="0" u="none" strike="noStrike" kern="1200" cap="none" spc="0" normalizeH="0" baseline="0" noProof="0" dirty="0" smtClean="0">
                <a:ln>
                  <a:noFill/>
                </a:ln>
                <a:solidFill>
                  <a:prstClr val="black"/>
                </a:solidFill>
                <a:effectLst/>
                <a:uLnTx/>
                <a:uFillTx/>
                <a:latin typeface="Calibri" panose="020F0502020204030204"/>
                <a:ea typeface="+mn-ea"/>
                <a:cs typeface="+mn-cs"/>
              </a:rPr>
              <a:t>color off the debate floor</a:t>
            </a:r>
            <a:endParaRPr kumimoji="0" lang="en-US" sz="2133"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15104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5" name="TextBox 4"/>
          <p:cNvSpPr txBox="1"/>
          <p:nvPr/>
        </p:nvSpPr>
        <p:spPr>
          <a:xfrm>
            <a:off x="863600" y="584201"/>
            <a:ext cx="10464800" cy="188737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Thesis: From 1900 to 1920, national leaders of the women’s suffrage movement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actively sought</a:t>
            </a:r>
            <a:r>
              <a:rPr kumimoji="0" lang="en-US" sz="2333" b="0" i="0" u="none" strike="noStrike" kern="1200" cap="none" spc="0" normalizeH="0" noProof="0" dirty="0" smtClean="0">
                <a:ln>
                  <a:noFill/>
                </a:ln>
                <a:solidFill>
                  <a:prstClr val="black"/>
                </a:solidFill>
                <a:effectLst/>
                <a:uLnTx/>
                <a:uFillTx/>
                <a:latin typeface="Calibri" panose="020F0502020204030204"/>
                <a:ea typeface="+mn-ea"/>
                <a:cs typeface="+mn-cs"/>
              </a:rPr>
              <a:t> a public debate</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which led to the passage of the Nineteenth Amendment. Leaders used </a:t>
            </a:r>
            <a:r>
              <a:rPr lang="en-US" sz="2333" dirty="0" smtClean="0">
                <a:solidFill>
                  <a:prstClr val="black"/>
                </a:solidFill>
                <a:latin typeface="Calibri" panose="020F0502020204030204"/>
              </a:rPr>
              <a:t>diplomatic means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to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appeal to a wide variety of women. However,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they </a:t>
            </a:r>
            <a:r>
              <a:rPr lang="en-US" sz="2333" dirty="0" smtClean="0">
                <a:solidFill>
                  <a:prstClr val="black"/>
                </a:solidFill>
                <a:latin typeface="Calibri" panose="020F0502020204030204"/>
              </a:rPr>
              <a:t>ignored the needs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women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of color left many of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out of the debate and unable to vote.</a:t>
            </a:r>
            <a:endPar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39884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5" name="TextBox 4"/>
          <p:cNvSpPr txBox="1"/>
          <p:nvPr/>
        </p:nvSpPr>
        <p:spPr>
          <a:xfrm>
            <a:off x="863600" y="584201"/>
            <a:ext cx="10464800" cy="188737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Thesis: From 1900 to 1920, national leaders of the women’s suffrage movement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actively sought</a:t>
            </a:r>
            <a:r>
              <a:rPr kumimoji="0" lang="en-US" sz="2333" b="0" i="0" u="none" strike="noStrike" kern="1200" cap="none" spc="0" normalizeH="0" noProof="0" dirty="0" smtClean="0">
                <a:ln>
                  <a:noFill/>
                </a:ln>
                <a:solidFill>
                  <a:prstClr val="black"/>
                </a:solidFill>
                <a:effectLst/>
                <a:uLnTx/>
                <a:uFillTx/>
                <a:latin typeface="Calibri" panose="020F0502020204030204"/>
                <a:ea typeface="+mn-ea"/>
                <a:cs typeface="+mn-cs"/>
              </a:rPr>
              <a:t> a public debate</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which led to the passage of the Nineteenth Amendment. Leaders used </a:t>
            </a:r>
            <a:r>
              <a:rPr lang="en-US" sz="2333" dirty="0" smtClean="0">
                <a:solidFill>
                  <a:prstClr val="black"/>
                </a:solidFill>
                <a:latin typeface="Calibri" panose="020F0502020204030204"/>
              </a:rPr>
              <a:t>diplomatic means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to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appeal to a wide variety of women. However,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they </a:t>
            </a:r>
            <a:r>
              <a:rPr lang="en-US" sz="2333" dirty="0" smtClean="0">
                <a:solidFill>
                  <a:prstClr val="black"/>
                </a:solidFill>
                <a:latin typeface="Calibri" panose="020F0502020204030204"/>
              </a:rPr>
              <a:t>ignored the needs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women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of color left many of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out of the debate and unable to vote.</a:t>
            </a:r>
            <a:endPar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p:cNvSpPr/>
          <p:nvPr/>
        </p:nvSpPr>
        <p:spPr>
          <a:xfrm>
            <a:off x="1270000" y="2616200"/>
            <a:ext cx="8890000" cy="2082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prstClr val="black"/>
                </a:solidFill>
                <a:effectLst/>
                <a:uLnTx/>
                <a:uFillTx/>
                <a:latin typeface="Calibri" panose="020F0502020204030204"/>
                <a:ea typeface="+mn-ea"/>
                <a:cs typeface="+mn-cs"/>
              </a:rPr>
              <a:t>Set the topic</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prstClr val="black"/>
                </a:solidFill>
                <a:effectLst/>
                <a:uLnTx/>
                <a:uFillTx/>
                <a:latin typeface="Calibri" panose="020F0502020204030204"/>
                <a:ea typeface="+mn-ea"/>
                <a:cs typeface="+mn-cs"/>
              </a:rPr>
              <a:t>Set the parameters</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prstClr val="black"/>
                </a:solidFill>
                <a:effectLst/>
                <a:uLnTx/>
                <a:uFillTx/>
                <a:latin typeface="Calibri" panose="020F0502020204030204"/>
                <a:ea typeface="+mn-ea"/>
                <a:cs typeface="+mn-cs"/>
              </a:rPr>
              <a:t>Clearly connect to the theme</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prstClr val="black"/>
                </a:solidFill>
                <a:effectLst/>
                <a:uLnTx/>
                <a:uFillTx/>
                <a:latin typeface="Calibri" panose="020F0502020204030204"/>
                <a:ea typeface="+mn-ea"/>
                <a:cs typeface="+mn-cs"/>
              </a:rPr>
              <a:t>Be an argument, not a statement of fact</a:t>
            </a:r>
          </a:p>
        </p:txBody>
      </p:sp>
    </p:spTree>
    <p:extLst>
      <p:ext uri="{BB962C8B-B14F-4D97-AF65-F5344CB8AC3E}">
        <p14:creationId xmlns:p14="http://schemas.microsoft.com/office/powerpoint/2010/main" val="42642244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5" name="TextBox 4"/>
          <p:cNvSpPr txBox="1"/>
          <p:nvPr/>
        </p:nvSpPr>
        <p:spPr>
          <a:xfrm>
            <a:off x="863600" y="584201"/>
            <a:ext cx="10464800" cy="188737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Thesis: From 1900 to 1920, </a:t>
            </a:r>
            <a:r>
              <a:rPr kumimoji="0" lang="en-US" sz="2333" b="0" i="0" u="none" strike="noStrike" kern="1200" cap="none" spc="0" normalizeH="0" baseline="0" noProof="0" dirty="0">
                <a:ln>
                  <a:noFill/>
                </a:ln>
                <a:solidFill>
                  <a:schemeClr val="accent4"/>
                </a:solidFill>
                <a:effectLst/>
                <a:uLnTx/>
                <a:uFillTx/>
                <a:latin typeface="Calibri" panose="020F0502020204030204"/>
                <a:ea typeface="+mn-ea"/>
                <a:cs typeface="+mn-cs"/>
              </a:rPr>
              <a:t>national leaders of the women’s suffrage movement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actively sought</a:t>
            </a:r>
            <a:r>
              <a:rPr kumimoji="0" lang="en-US" sz="2333" b="0" i="0" u="none" strike="noStrike" kern="1200" cap="none" spc="0" normalizeH="0" noProof="0" dirty="0" smtClean="0">
                <a:ln>
                  <a:noFill/>
                </a:ln>
                <a:solidFill>
                  <a:prstClr val="black"/>
                </a:solidFill>
                <a:effectLst/>
                <a:uLnTx/>
                <a:uFillTx/>
                <a:latin typeface="Calibri" panose="020F0502020204030204"/>
                <a:ea typeface="+mn-ea"/>
                <a:cs typeface="+mn-cs"/>
              </a:rPr>
              <a:t> a public debate</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which led to the passage of the Nineteenth Amendment. Leaders used </a:t>
            </a:r>
            <a:r>
              <a:rPr lang="en-US" sz="2333" dirty="0" smtClean="0">
                <a:solidFill>
                  <a:prstClr val="black"/>
                </a:solidFill>
                <a:latin typeface="Calibri" panose="020F0502020204030204"/>
              </a:rPr>
              <a:t>diplomatic means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to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appeal to a wide variety of women. However,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they </a:t>
            </a:r>
            <a:r>
              <a:rPr lang="en-US" sz="2333" dirty="0" smtClean="0">
                <a:solidFill>
                  <a:prstClr val="black"/>
                </a:solidFill>
                <a:latin typeface="Calibri" panose="020F0502020204030204"/>
              </a:rPr>
              <a:t>ignored the needs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women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of color left many of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out of the debate and unable to vote.</a:t>
            </a:r>
            <a:endPar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p:cNvSpPr/>
          <p:nvPr/>
        </p:nvSpPr>
        <p:spPr>
          <a:xfrm>
            <a:off x="1270000" y="2616200"/>
            <a:ext cx="8890000" cy="2082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schemeClr val="accent4"/>
                </a:solidFill>
                <a:effectLst/>
                <a:uLnTx/>
                <a:uFillTx/>
                <a:latin typeface="Calibri" panose="020F0502020204030204"/>
                <a:ea typeface="+mn-ea"/>
                <a:cs typeface="+mn-cs"/>
              </a:rPr>
              <a:t>Set the topic</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prstClr val="black"/>
                </a:solidFill>
                <a:effectLst/>
                <a:uLnTx/>
                <a:uFillTx/>
                <a:latin typeface="Calibri" panose="020F0502020204030204"/>
                <a:ea typeface="+mn-ea"/>
                <a:cs typeface="+mn-cs"/>
              </a:rPr>
              <a:t>Set the parameters</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prstClr val="black"/>
                </a:solidFill>
                <a:effectLst/>
                <a:uLnTx/>
                <a:uFillTx/>
                <a:latin typeface="Calibri" panose="020F0502020204030204"/>
                <a:ea typeface="+mn-ea"/>
                <a:cs typeface="+mn-cs"/>
              </a:rPr>
              <a:t>Clearly connect to the theme</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prstClr val="black"/>
                </a:solidFill>
                <a:effectLst/>
                <a:uLnTx/>
                <a:uFillTx/>
                <a:latin typeface="Calibri" panose="020F0502020204030204"/>
                <a:ea typeface="+mn-ea"/>
                <a:cs typeface="+mn-cs"/>
              </a:rPr>
              <a:t>Be an argument, not a statement of fact</a:t>
            </a:r>
          </a:p>
        </p:txBody>
      </p:sp>
    </p:spTree>
    <p:extLst>
      <p:ext uri="{BB962C8B-B14F-4D97-AF65-F5344CB8AC3E}">
        <p14:creationId xmlns:p14="http://schemas.microsoft.com/office/powerpoint/2010/main" val="39388877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5" name="TextBox 4"/>
          <p:cNvSpPr txBox="1"/>
          <p:nvPr/>
        </p:nvSpPr>
        <p:spPr>
          <a:xfrm>
            <a:off x="863600" y="584201"/>
            <a:ext cx="10464800" cy="188737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Thesis: From </a:t>
            </a:r>
            <a:r>
              <a:rPr kumimoji="0" lang="en-US" sz="2333" b="0" i="0" u="none" strike="noStrike" kern="1200" cap="none" spc="0" normalizeH="0" baseline="0" noProof="0" dirty="0">
                <a:ln>
                  <a:noFill/>
                </a:ln>
                <a:solidFill>
                  <a:schemeClr val="accent6"/>
                </a:solidFill>
                <a:effectLst/>
                <a:uLnTx/>
                <a:uFillTx/>
                <a:latin typeface="Calibri" panose="020F0502020204030204"/>
                <a:ea typeface="+mn-ea"/>
                <a:cs typeface="+mn-cs"/>
              </a:rPr>
              <a:t>1900 to 1920</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333" b="0" i="0" u="none" strike="noStrike" kern="1200" cap="none" spc="0" normalizeH="0" baseline="0" noProof="0" dirty="0">
                <a:ln>
                  <a:noFill/>
                </a:ln>
                <a:solidFill>
                  <a:schemeClr val="accent4"/>
                </a:solidFill>
                <a:effectLst/>
                <a:uLnTx/>
                <a:uFillTx/>
                <a:latin typeface="Calibri" panose="020F0502020204030204"/>
                <a:ea typeface="+mn-ea"/>
                <a:cs typeface="+mn-cs"/>
              </a:rPr>
              <a:t>national leaders of the women’s suffrage movement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actively sought</a:t>
            </a:r>
            <a:r>
              <a:rPr kumimoji="0" lang="en-US" sz="2333" b="0" i="0" u="none" strike="noStrike" kern="1200" cap="none" spc="0" normalizeH="0" noProof="0" dirty="0" smtClean="0">
                <a:ln>
                  <a:noFill/>
                </a:ln>
                <a:solidFill>
                  <a:prstClr val="black"/>
                </a:solidFill>
                <a:effectLst/>
                <a:uLnTx/>
                <a:uFillTx/>
                <a:latin typeface="Calibri" panose="020F0502020204030204"/>
                <a:ea typeface="+mn-ea"/>
                <a:cs typeface="+mn-cs"/>
              </a:rPr>
              <a:t> a public debate</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which led to the passage of the Nineteenth Amendment. Leaders used </a:t>
            </a:r>
            <a:r>
              <a:rPr lang="en-US" sz="2333" dirty="0" smtClean="0">
                <a:solidFill>
                  <a:prstClr val="black"/>
                </a:solidFill>
                <a:latin typeface="Calibri" panose="020F0502020204030204"/>
              </a:rPr>
              <a:t>diplomatic means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to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appeal to a wide variety of women. However,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they </a:t>
            </a:r>
            <a:r>
              <a:rPr lang="en-US" sz="2333" dirty="0" smtClean="0">
                <a:solidFill>
                  <a:prstClr val="black"/>
                </a:solidFill>
                <a:latin typeface="Calibri" panose="020F0502020204030204"/>
              </a:rPr>
              <a:t>ignored the needs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women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of color left many of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out of the debate and unable to vote.</a:t>
            </a:r>
            <a:endPar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p:cNvSpPr/>
          <p:nvPr/>
        </p:nvSpPr>
        <p:spPr>
          <a:xfrm>
            <a:off x="1270000" y="2616200"/>
            <a:ext cx="8890000" cy="2082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schemeClr val="accent4"/>
                </a:solidFill>
                <a:effectLst/>
                <a:uLnTx/>
                <a:uFillTx/>
                <a:latin typeface="Calibri" panose="020F0502020204030204"/>
                <a:ea typeface="+mn-ea"/>
                <a:cs typeface="+mn-cs"/>
              </a:rPr>
              <a:t>Set the topic</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schemeClr val="accent6"/>
                </a:solidFill>
                <a:effectLst/>
                <a:uLnTx/>
                <a:uFillTx/>
                <a:latin typeface="Calibri" panose="020F0502020204030204"/>
                <a:ea typeface="+mn-ea"/>
                <a:cs typeface="+mn-cs"/>
              </a:rPr>
              <a:t>Set the parameters</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prstClr val="black"/>
                </a:solidFill>
                <a:effectLst/>
                <a:uLnTx/>
                <a:uFillTx/>
                <a:latin typeface="Calibri" panose="020F0502020204030204"/>
                <a:ea typeface="+mn-ea"/>
                <a:cs typeface="+mn-cs"/>
              </a:rPr>
              <a:t>Clearly connect to the theme</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prstClr val="black"/>
                </a:solidFill>
                <a:effectLst/>
                <a:uLnTx/>
                <a:uFillTx/>
                <a:latin typeface="Calibri" panose="020F0502020204030204"/>
                <a:ea typeface="+mn-ea"/>
                <a:cs typeface="+mn-cs"/>
              </a:rPr>
              <a:t>Be an argument, not a statement of fact</a:t>
            </a:r>
          </a:p>
        </p:txBody>
      </p:sp>
    </p:spTree>
    <p:extLst>
      <p:ext uri="{BB962C8B-B14F-4D97-AF65-F5344CB8AC3E}">
        <p14:creationId xmlns:p14="http://schemas.microsoft.com/office/powerpoint/2010/main" val="4053825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5" name="TextBox 4"/>
          <p:cNvSpPr txBox="1"/>
          <p:nvPr/>
        </p:nvSpPr>
        <p:spPr>
          <a:xfrm>
            <a:off x="863600" y="584201"/>
            <a:ext cx="10464800" cy="188737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Thesis: From </a:t>
            </a:r>
            <a:r>
              <a:rPr kumimoji="0" lang="en-US" sz="2333" b="0" i="0" u="none" strike="noStrike" kern="1200" cap="none" spc="0" normalizeH="0" baseline="0" noProof="0" dirty="0">
                <a:ln>
                  <a:noFill/>
                </a:ln>
                <a:solidFill>
                  <a:schemeClr val="accent6"/>
                </a:solidFill>
                <a:effectLst/>
                <a:uLnTx/>
                <a:uFillTx/>
                <a:latin typeface="Calibri" panose="020F0502020204030204"/>
                <a:ea typeface="+mn-ea"/>
                <a:cs typeface="+mn-cs"/>
              </a:rPr>
              <a:t>1900 to 1920</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333" b="0" i="0" u="none" strike="noStrike" kern="1200" cap="none" spc="0" normalizeH="0" baseline="0" noProof="0" dirty="0">
                <a:ln>
                  <a:noFill/>
                </a:ln>
                <a:solidFill>
                  <a:schemeClr val="accent4"/>
                </a:solidFill>
                <a:effectLst/>
                <a:uLnTx/>
                <a:uFillTx/>
                <a:latin typeface="Calibri" panose="020F0502020204030204"/>
                <a:ea typeface="+mn-ea"/>
                <a:cs typeface="+mn-cs"/>
              </a:rPr>
              <a:t>national leaders of the women’s suffrage movement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actively sought</a:t>
            </a:r>
            <a:r>
              <a:rPr kumimoji="0" lang="en-US" sz="2333" b="0" i="0" u="none" strike="noStrike" kern="1200" cap="none" spc="0" normalizeH="0" noProof="0" dirty="0" smtClean="0">
                <a:ln>
                  <a:noFill/>
                </a:ln>
                <a:solidFill>
                  <a:prstClr val="black"/>
                </a:solidFill>
                <a:effectLst/>
                <a:uLnTx/>
                <a:uFillTx/>
                <a:latin typeface="Calibri" panose="020F0502020204030204"/>
                <a:ea typeface="+mn-ea"/>
                <a:cs typeface="+mn-cs"/>
              </a:rPr>
              <a:t> a public </a:t>
            </a:r>
            <a:r>
              <a:rPr kumimoji="0" lang="en-US" sz="2333" b="0" i="0" u="none" strike="noStrike" kern="1200" cap="none" spc="0" normalizeH="0" noProof="0" dirty="0" smtClean="0">
                <a:ln>
                  <a:noFill/>
                </a:ln>
                <a:solidFill>
                  <a:schemeClr val="accent1"/>
                </a:solidFill>
                <a:effectLst/>
                <a:uLnTx/>
                <a:uFillTx/>
                <a:latin typeface="Calibri" panose="020F0502020204030204"/>
                <a:ea typeface="+mn-ea"/>
                <a:cs typeface="+mn-cs"/>
              </a:rPr>
              <a:t>debate</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which led to the passage of the Nineteenth Amendment. Leaders used </a:t>
            </a:r>
            <a:r>
              <a:rPr lang="en-US" sz="2333" dirty="0" smtClean="0">
                <a:solidFill>
                  <a:schemeClr val="accent1"/>
                </a:solidFill>
                <a:latin typeface="Calibri" panose="020F0502020204030204"/>
              </a:rPr>
              <a:t>diplomatic</a:t>
            </a:r>
            <a:r>
              <a:rPr lang="en-US" sz="2333" dirty="0" smtClean="0">
                <a:solidFill>
                  <a:prstClr val="black"/>
                </a:solidFill>
                <a:latin typeface="Calibri" panose="020F0502020204030204"/>
              </a:rPr>
              <a:t> means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to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appeal to a wide variety of women. However,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they </a:t>
            </a:r>
            <a:r>
              <a:rPr lang="en-US" sz="2333" dirty="0" smtClean="0">
                <a:solidFill>
                  <a:prstClr val="black"/>
                </a:solidFill>
                <a:latin typeface="Calibri" panose="020F0502020204030204"/>
              </a:rPr>
              <a:t>ignored the needs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women </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of color left many of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out of the </a:t>
            </a:r>
            <a:r>
              <a:rPr kumimoji="0" lang="en-US" sz="2333" b="0" i="0" u="none" strike="noStrike" kern="1200" cap="none" spc="0" normalizeH="0" baseline="0" noProof="0" dirty="0" smtClean="0">
                <a:ln>
                  <a:noFill/>
                </a:ln>
                <a:solidFill>
                  <a:schemeClr val="accent1"/>
                </a:solidFill>
                <a:effectLst/>
                <a:uLnTx/>
                <a:uFillTx/>
                <a:latin typeface="Calibri" panose="020F0502020204030204"/>
                <a:ea typeface="+mn-ea"/>
                <a:cs typeface="+mn-cs"/>
              </a:rPr>
              <a:t>debate</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 and unable to vote.</a:t>
            </a:r>
            <a:endPar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p:cNvSpPr/>
          <p:nvPr/>
        </p:nvSpPr>
        <p:spPr>
          <a:xfrm>
            <a:off x="1270000" y="2616200"/>
            <a:ext cx="8890000" cy="2082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schemeClr val="accent4"/>
                </a:solidFill>
                <a:effectLst/>
                <a:uLnTx/>
                <a:uFillTx/>
                <a:latin typeface="Calibri" panose="020F0502020204030204"/>
                <a:ea typeface="+mn-ea"/>
                <a:cs typeface="+mn-cs"/>
              </a:rPr>
              <a:t>Set the topic</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schemeClr val="accent6"/>
                </a:solidFill>
                <a:effectLst/>
                <a:uLnTx/>
                <a:uFillTx/>
                <a:latin typeface="Calibri" panose="020F0502020204030204"/>
                <a:ea typeface="+mn-ea"/>
                <a:cs typeface="+mn-cs"/>
              </a:rPr>
              <a:t>Set the parameters</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schemeClr val="accent1"/>
                </a:solidFill>
                <a:effectLst/>
                <a:uLnTx/>
                <a:uFillTx/>
                <a:latin typeface="Calibri" panose="020F0502020204030204"/>
                <a:ea typeface="+mn-ea"/>
                <a:cs typeface="+mn-cs"/>
              </a:rPr>
              <a:t>Clearly connect to the theme</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prstClr val="black"/>
                </a:solidFill>
                <a:effectLst/>
                <a:uLnTx/>
                <a:uFillTx/>
                <a:latin typeface="Calibri" panose="020F0502020204030204"/>
                <a:ea typeface="+mn-ea"/>
                <a:cs typeface="+mn-cs"/>
              </a:rPr>
              <a:t>Be an argument, not a statement of fact</a:t>
            </a:r>
          </a:p>
        </p:txBody>
      </p:sp>
    </p:spTree>
    <p:extLst>
      <p:ext uri="{BB962C8B-B14F-4D97-AF65-F5344CB8AC3E}">
        <p14:creationId xmlns:p14="http://schemas.microsoft.com/office/powerpoint/2010/main" val="37464186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5" name="TextBox 4"/>
          <p:cNvSpPr txBox="1"/>
          <p:nvPr/>
        </p:nvSpPr>
        <p:spPr>
          <a:xfrm>
            <a:off x="863600" y="584201"/>
            <a:ext cx="10464800" cy="188737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Thesis: From </a:t>
            </a:r>
            <a:r>
              <a:rPr kumimoji="0" lang="en-US" sz="2333" b="0" i="0" u="none" strike="noStrike" kern="1200" cap="none" spc="0" normalizeH="0" baseline="0" noProof="0" dirty="0">
                <a:ln>
                  <a:noFill/>
                </a:ln>
                <a:solidFill>
                  <a:schemeClr val="accent6"/>
                </a:solidFill>
                <a:effectLst/>
                <a:uLnTx/>
                <a:uFillTx/>
                <a:latin typeface="Calibri" panose="020F0502020204030204"/>
                <a:ea typeface="+mn-ea"/>
                <a:cs typeface="+mn-cs"/>
              </a:rPr>
              <a:t>1900 to 1920</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333" b="0" i="0" u="none" strike="noStrike" kern="1200" cap="none" spc="0" normalizeH="0" baseline="0" noProof="0" dirty="0">
                <a:ln>
                  <a:noFill/>
                </a:ln>
                <a:solidFill>
                  <a:schemeClr val="accent4"/>
                </a:solidFill>
                <a:effectLst/>
                <a:uLnTx/>
                <a:uFillTx/>
                <a:latin typeface="Calibri" panose="020F0502020204030204"/>
                <a:ea typeface="+mn-ea"/>
                <a:cs typeface="+mn-cs"/>
              </a:rPr>
              <a:t>national leaders of the women’s suffrage movement </a:t>
            </a:r>
            <a:r>
              <a:rPr kumimoji="0" lang="en-US" sz="2333" b="0" i="0" u="none" strike="noStrike" kern="1200" cap="none" spc="0" normalizeH="0" baseline="0" noProof="0" dirty="0" smtClean="0">
                <a:ln>
                  <a:noFill/>
                </a:ln>
                <a:solidFill>
                  <a:srgbClr val="FF0000"/>
                </a:solidFill>
                <a:effectLst/>
                <a:uLnTx/>
                <a:uFillTx/>
                <a:latin typeface="Calibri" panose="020F0502020204030204"/>
                <a:ea typeface="+mn-ea"/>
                <a:cs typeface="+mn-cs"/>
              </a:rPr>
              <a:t>actively sought</a:t>
            </a:r>
            <a:r>
              <a:rPr kumimoji="0" lang="en-US" sz="2333" b="0" i="0" u="none" strike="noStrike" kern="1200" cap="none" spc="0" normalizeH="0" noProof="0" dirty="0" smtClean="0">
                <a:ln>
                  <a:noFill/>
                </a:ln>
                <a:solidFill>
                  <a:srgbClr val="FF0000"/>
                </a:solidFill>
                <a:effectLst/>
                <a:uLnTx/>
                <a:uFillTx/>
                <a:latin typeface="Calibri" panose="020F0502020204030204"/>
                <a:ea typeface="+mn-ea"/>
                <a:cs typeface="+mn-cs"/>
              </a:rPr>
              <a:t> a public </a:t>
            </a:r>
            <a:r>
              <a:rPr kumimoji="0" lang="en-US" sz="2333" b="0" i="0" u="none" strike="noStrike" kern="1200" cap="none" spc="0" normalizeH="0" noProof="0" dirty="0" smtClean="0">
                <a:ln>
                  <a:noFill/>
                </a:ln>
                <a:solidFill>
                  <a:schemeClr val="accent1"/>
                </a:solidFill>
                <a:effectLst/>
                <a:uLnTx/>
                <a:uFillTx/>
                <a:latin typeface="Calibri" panose="020F0502020204030204"/>
                <a:ea typeface="+mn-ea"/>
                <a:cs typeface="+mn-cs"/>
              </a:rPr>
              <a:t>debate</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2333" b="0" i="0" u="none" strike="noStrike" kern="1200" cap="none" spc="0" normalizeH="0" baseline="0" noProof="0" dirty="0">
                <a:ln>
                  <a:noFill/>
                </a:ln>
                <a:solidFill>
                  <a:srgbClr val="FF0000"/>
                </a:solidFill>
                <a:effectLst/>
                <a:uLnTx/>
                <a:uFillTx/>
                <a:latin typeface="Calibri" panose="020F0502020204030204"/>
                <a:ea typeface="+mn-ea"/>
                <a:cs typeface="+mn-cs"/>
              </a:rPr>
              <a:t>which led to the passage of the Nineteenth Amendment</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 Leaders used </a:t>
            </a:r>
            <a:r>
              <a:rPr lang="en-US" sz="2333" dirty="0" smtClean="0">
                <a:solidFill>
                  <a:schemeClr val="accent1"/>
                </a:solidFill>
                <a:latin typeface="Calibri" panose="020F0502020204030204"/>
              </a:rPr>
              <a:t>diplomatic</a:t>
            </a:r>
            <a:r>
              <a:rPr lang="en-US" sz="2333" dirty="0" smtClean="0">
                <a:solidFill>
                  <a:prstClr val="black"/>
                </a:solidFill>
                <a:latin typeface="Calibri" panose="020F0502020204030204"/>
              </a:rPr>
              <a:t> </a:t>
            </a:r>
            <a:r>
              <a:rPr lang="en-US" sz="2333" dirty="0" smtClean="0">
                <a:solidFill>
                  <a:srgbClr val="FF0000"/>
                </a:solidFill>
                <a:latin typeface="Calibri" panose="020F0502020204030204"/>
              </a:rPr>
              <a:t>means) </a:t>
            </a:r>
            <a:r>
              <a:rPr kumimoji="0" lang="en-US" sz="2333" b="0" i="0" u="none" strike="noStrike" kern="1200" cap="none" spc="0" normalizeH="0" baseline="0" noProof="0" dirty="0" smtClean="0">
                <a:ln>
                  <a:noFill/>
                </a:ln>
                <a:solidFill>
                  <a:srgbClr val="FF0000"/>
                </a:solidFill>
                <a:effectLst/>
                <a:uLnTx/>
                <a:uFillTx/>
                <a:latin typeface="Calibri" panose="020F0502020204030204"/>
                <a:ea typeface="+mn-ea"/>
                <a:cs typeface="+mn-cs"/>
              </a:rPr>
              <a:t>to </a:t>
            </a:r>
            <a:r>
              <a:rPr kumimoji="0" lang="en-US" sz="2333" b="0" i="0" u="none" strike="noStrike" kern="1200" cap="none" spc="0" normalizeH="0" baseline="0" noProof="0" dirty="0">
                <a:ln>
                  <a:noFill/>
                </a:ln>
                <a:solidFill>
                  <a:srgbClr val="FF0000"/>
                </a:solidFill>
                <a:effectLst/>
                <a:uLnTx/>
                <a:uFillTx/>
                <a:latin typeface="Calibri" panose="020F0502020204030204"/>
                <a:ea typeface="+mn-ea"/>
                <a:cs typeface="+mn-cs"/>
              </a:rPr>
              <a:t>appeal to a wide variety of women</a:t>
            </a:r>
            <a:r>
              <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rPr>
              <a:t>. However, </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they </a:t>
            </a:r>
            <a:r>
              <a:rPr lang="en-US" sz="2333" dirty="0" smtClean="0">
                <a:solidFill>
                  <a:srgbClr val="FF0000"/>
                </a:solidFill>
                <a:latin typeface="Calibri" panose="020F0502020204030204"/>
              </a:rPr>
              <a:t>ignored the needs </a:t>
            </a:r>
            <a:r>
              <a:rPr kumimoji="0" lang="en-US" sz="2333" b="0" i="0" u="none" strike="noStrike" kern="1200" cap="none" spc="0" normalizeH="0" baseline="0" noProof="0" dirty="0" smtClean="0">
                <a:ln>
                  <a:noFill/>
                </a:ln>
                <a:solidFill>
                  <a:srgbClr val="FF0000"/>
                </a:solidFill>
                <a:effectLst/>
                <a:uLnTx/>
                <a:uFillTx/>
                <a:latin typeface="Calibri" panose="020F0502020204030204"/>
                <a:ea typeface="+mn-ea"/>
                <a:cs typeface="+mn-cs"/>
              </a:rPr>
              <a:t>women </a:t>
            </a:r>
            <a:r>
              <a:rPr kumimoji="0" lang="en-US" sz="2333" b="0" i="0" u="none" strike="noStrike" kern="1200" cap="none" spc="0" normalizeH="0" baseline="0" noProof="0" dirty="0">
                <a:ln>
                  <a:noFill/>
                </a:ln>
                <a:solidFill>
                  <a:srgbClr val="FF0000"/>
                </a:solidFill>
                <a:effectLst/>
                <a:uLnTx/>
                <a:uFillTx/>
                <a:latin typeface="Calibri" panose="020F0502020204030204"/>
                <a:ea typeface="+mn-ea"/>
                <a:cs typeface="+mn-cs"/>
              </a:rPr>
              <a:t>of color left many of </a:t>
            </a:r>
            <a:r>
              <a:rPr kumimoji="0" lang="en-US" sz="2333" b="0" i="0" u="none" strike="noStrike" kern="1200" cap="none" spc="0" normalizeH="0" baseline="0" noProof="0" dirty="0" smtClean="0">
                <a:ln>
                  <a:noFill/>
                </a:ln>
                <a:solidFill>
                  <a:srgbClr val="FF0000"/>
                </a:solidFill>
                <a:effectLst/>
                <a:uLnTx/>
                <a:uFillTx/>
                <a:latin typeface="Calibri" panose="020F0502020204030204"/>
                <a:ea typeface="+mn-ea"/>
                <a:cs typeface="+mn-cs"/>
              </a:rPr>
              <a:t>out of the </a:t>
            </a:r>
            <a:r>
              <a:rPr kumimoji="0" lang="en-US" sz="2333" b="0" i="0" u="none" strike="noStrike" kern="1200" cap="none" spc="0" normalizeH="0" baseline="0" noProof="0" dirty="0" smtClean="0">
                <a:ln>
                  <a:noFill/>
                </a:ln>
                <a:solidFill>
                  <a:schemeClr val="accent1"/>
                </a:solidFill>
                <a:effectLst/>
                <a:uLnTx/>
                <a:uFillTx/>
                <a:latin typeface="Calibri" panose="020F0502020204030204"/>
                <a:ea typeface="+mn-ea"/>
                <a:cs typeface="+mn-cs"/>
              </a:rPr>
              <a:t>debate</a:t>
            </a:r>
            <a:r>
              <a:rPr kumimoji="0" lang="en-US" sz="2333" b="0" i="0" u="none" strike="noStrike" kern="1200" cap="none" spc="0" normalizeH="0" baseline="0" noProof="0" dirty="0" smtClean="0">
                <a:ln>
                  <a:noFill/>
                </a:ln>
                <a:solidFill>
                  <a:prstClr val="black"/>
                </a:solidFill>
                <a:effectLst/>
                <a:uLnTx/>
                <a:uFillTx/>
                <a:latin typeface="Calibri" panose="020F0502020204030204"/>
                <a:ea typeface="+mn-ea"/>
                <a:cs typeface="+mn-cs"/>
              </a:rPr>
              <a:t> and unable to vote.</a:t>
            </a:r>
            <a:endParaRPr kumimoji="0" lang="en-US" sz="23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p:cNvSpPr/>
          <p:nvPr/>
        </p:nvSpPr>
        <p:spPr>
          <a:xfrm>
            <a:off x="1270000" y="2616200"/>
            <a:ext cx="8890000" cy="2082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schemeClr val="accent4"/>
                </a:solidFill>
                <a:effectLst/>
                <a:uLnTx/>
                <a:uFillTx/>
                <a:latin typeface="Calibri" panose="020F0502020204030204"/>
                <a:ea typeface="+mn-ea"/>
                <a:cs typeface="+mn-cs"/>
              </a:rPr>
              <a:t>Set the topic</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schemeClr val="accent6"/>
                </a:solidFill>
                <a:effectLst/>
                <a:uLnTx/>
                <a:uFillTx/>
                <a:latin typeface="Calibri" panose="020F0502020204030204"/>
                <a:ea typeface="+mn-ea"/>
                <a:cs typeface="+mn-cs"/>
              </a:rPr>
              <a:t>Set the parameters</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schemeClr val="accent1"/>
                </a:solidFill>
                <a:effectLst/>
                <a:uLnTx/>
                <a:uFillTx/>
                <a:latin typeface="Calibri" panose="020F0502020204030204"/>
                <a:ea typeface="+mn-ea"/>
                <a:cs typeface="+mn-cs"/>
              </a:rPr>
              <a:t>Clearly connect to the theme</a:t>
            </a:r>
          </a:p>
          <a:p>
            <a:pPr marL="457223" marR="0" lvl="0" indent="-45722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334" b="0" i="0" u="none" strike="noStrike" kern="1200" cap="none" spc="0" normalizeH="0" baseline="0" noProof="0" dirty="0">
                <a:ln>
                  <a:noFill/>
                </a:ln>
                <a:solidFill>
                  <a:srgbClr val="FF0000"/>
                </a:solidFill>
                <a:effectLst/>
                <a:uLnTx/>
                <a:uFillTx/>
                <a:latin typeface="Calibri" panose="020F0502020204030204"/>
                <a:ea typeface="+mn-ea"/>
                <a:cs typeface="+mn-cs"/>
              </a:rPr>
              <a:t>Be an argument, not a statement of fact</a:t>
            </a:r>
          </a:p>
        </p:txBody>
      </p:sp>
    </p:spTree>
    <p:extLst>
      <p:ext uri="{BB962C8B-B14F-4D97-AF65-F5344CB8AC3E}">
        <p14:creationId xmlns:p14="http://schemas.microsoft.com/office/powerpoint/2010/main" val="37057889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4" name="Flowchart: Magnetic Disk 3"/>
          <p:cNvSpPr/>
          <p:nvPr/>
        </p:nvSpPr>
        <p:spPr>
          <a:xfrm>
            <a:off x="914400" y="787400"/>
            <a:ext cx="3334049" cy="5130800"/>
          </a:xfrm>
          <a:prstGeom prst="flowChartMagneticDisk">
            <a:avLst/>
          </a:prstGeom>
          <a:solidFill>
            <a:schemeClr val="accent5">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Parades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Protests in Washington, D.C.</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Women active in the political process (speeches, flyers, etc.)</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lowchart: Magnetic Disk 7"/>
          <p:cNvSpPr/>
          <p:nvPr/>
        </p:nvSpPr>
        <p:spPr>
          <a:xfrm>
            <a:off x="4368801" y="787400"/>
            <a:ext cx="3291228" cy="5075517"/>
          </a:xfrm>
          <a:prstGeom prst="flowChartMagneticDisk">
            <a:avLst/>
          </a:prstGeom>
          <a:solidFill>
            <a:schemeClr val="accent5">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Using the popularity of newspapers, accounts of imprisonment</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Songs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Postcards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Flags </a:t>
            </a:r>
          </a:p>
        </p:txBody>
      </p:sp>
      <p:sp>
        <p:nvSpPr>
          <p:cNvPr id="9" name="Flowchart: Magnetic Disk 8"/>
          <p:cNvSpPr/>
          <p:nvPr/>
        </p:nvSpPr>
        <p:spPr>
          <a:xfrm>
            <a:off x="7704853" y="787400"/>
            <a:ext cx="3064747" cy="5075517"/>
          </a:xfrm>
          <a:prstGeom prst="flowChartMagneticDisk">
            <a:avLst/>
          </a:prstGeom>
          <a:solidFill>
            <a:schemeClr val="accent5">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African American women in the parades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Did not address barriers to voting (Jim Crow, citizenship barriers)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1" i="0" u="none" strike="noStrike" kern="1200" cap="none" spc="0" normalizeH="0" baseline="0" noProof="0" dirty="0">
                <a:ln>
                  <a:noFill/>
                </a:ln>
                <a:solidFill>
                  <a:prstClr val="white"/>
                </a:solidFill>
                <a:effectLst/>
                <a:uLnTx/>
                <a:uFillTx/>
                <a:latin typeface="Calibri" panose="020F0502020204030204"/>
                <a:ea typeface="+mn-ea"/>
                <a:cs typeface="+mn-cs"/>
              </a:rPr>
              <a:t>U.S. territories</a:t>
            </a:r>
          </a:p>
        </p:txBody>
      </p:sp>
      <p:sp>
        <p:nvSpPr>
          <p:cNvPr id="5" name="TextBox 4"/>
          <p:cNvSpPr txBox="1"/>
          <p:nvPr/>
        </p:nvSpPr>
        <p:spPr>
          <a:xfrm>
            <a:off x="929341" y="1295400"/>
            <a:ext cx="3454400" cy="74879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smtClean="0">
                <a:ln>
                  <a:noFill/>
                </a:ln>
                <a:solidFill>
                  <a:prstClr val="black"/>
                </a:solidFill>
                <a:effectLst/>
                <a:uLnTx/>
                <a:uFillTx/>
                <a:latin typeface="Calibri" panose="020F0502020204030204"/>
                <a:ea typeface="+mn-ea"/>
                <a:cs typeface="+mn-cs"/>
              </a:rPr>
              <a:t>Actively seeking a public</a:t>
            </a:r>
            <a:r>
              <a:rPr kumimoji="0" lang="en-US" sz="2133" b="1" i="0" u="none" strike="noStrike" kern="1200" cap="none" spc="0" normalizeH="0" noProof="0" dirty="0" smtClean="0">
                <a:ln>
                  <a:noFill/>
                </a:ln>
                <a:solidFill>
                  <a:prstClr val="black"/>
                </a:solidFill>
                <a:effectLst/>
                <a:uLnTx/>
                <a:uFillTx/>
                <a:latin typeface="Calibri" panose="020F0502020204030204"/>
                <a:ea typeface="+mn-ea"/>
                <a:cs typeface="+mn-cs"/>
              </a:rPr>
              <a:t> debate</a:t>
            </a:r>
            <a:endParaRPr kumimoji="0" lang="en-US" sz="2133"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p:cNvSpPr txBox="1"/>
          <p:nvPr/>
        </p:nvSpPr>
        <p:spPr>
          <a:xfrm>
            <a:off x="4428565" y="1295400"/>
            <a:ext cx="3149600" cy="74879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smtClean="0">
                <a:ln>
                  <a:noFill/>
                </a:ln>
                <a:solidFill>
                  <a:prstClr val="black"/>
                </a:solidFill>
                <a:effectLst/>
                <a:uLnTx/>
                <a:uFillTx/>
                <a:latin typeface="Calibri" panose="020F0502020204030204"/>
                <a:ea typeface="+mn-ea"/>
                <a:cs typeface="+mn-cs"/>
              </a:rPr>
              <a:t>Used diplomatic</a:t>
            </a:r>
            <a:r>
              <a:rPr kumimoji="0" lang="en-US" sz="2133" b="1" i="0" u="none" strike="noStrike" kern="1200" cap="none" spc="0" normalizeH="0" noProof="0" dirty="0" smtClean="0">
                <a:ln>
                  <a:noFill/>
                </a:ln>
                <a:solidFill>
                  <a:prstClr val="black"/>
                </a:solidFill>
                <a:effectLst/>
                <a:uLnTx/>
                <a:uFillTx/>
                <a:latin typeface="Calibri" panose="020F0502020204030204"/>
                <a:ea typeface="+mn-ea"/>
                <a:cs typeface="+mn-cs"/>
              </a:rPr>
              <a:t> means to appeal to more people</a:t>
            </a:r>
            <a:endParaRPr kumimoji="0" lang="en-US" sz="2133"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p:cNvSpPr txBox="1"/>
          <p:nvPr/>
        </p:nvSpPr>
        <p:spPr>
          <a:xfrm>
            <a:off x="7882965" y="1295400"/>
            <a:ext cx="2581835" cy="107702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smtClean="0">
                <a:ln>
                  <a:noFill/>
                </a:ln>
                <a:solidFill>
                  <a:prstClr val="black"/>
                </a:solidFill>
                <a:effectLst/>
                <a:uLnTx/>
                <a:uFillTx/>
                <a:latin typeface="Calibri" panose="020F0502020204030204"/>
                <a:ea typeface="+mn-ea"/>
                <a:cs typeface="+mn-cs"/>
              </a:rPr>
              <a:t>Left the needs of the women </a:t>
            </a:r>
            <a:r>
              <a:rPr kumimoji="0" lang="en-US" sz="2133" b="1" i="0" u="none" strike="noStrike" kern="1200" cap="none" spc="0" normalizeH="0" baseline="0" noProof="0" dirty="0">
                <a:ln>
                  <a:noFill/>
                </a:ln>
                <a:solidFill>
                  <a:prstClr val="black"/>
                </a:solidFill>
                <a:effectLst/>
                <a:uLnTx/>
                <a:uFillTx/>
                <a:latin typeface="Calibri" panose="020F0502020204030204"/>
                <a:ea typeface="+mn-ea"/>
                <a:cs typeface="+mn-cs"/>
              </a:rPr>
              <a:t>of </a:t>
            </a:r>
            <a:r>
              <a:rPr kumimoji="0" lang="en-US" sz="2133" b="1" i="0" u="none" strike="noStrike" kern="1200" cap="none" spc="0" normalizeH="0" baseline="0" noProof="0" dirty="0" smtClean="0">
                <a:ln>
                  <a:noFill/>
                </a:ln>
                <a:solidFill>
                  <a:prstClr val="black"/>
                </a:solidFill>
                <a:effectLst/>
                <a:uLnTx/>
                <a:uFillTx/>
                <a:latin typeface="Calibri" panose="020F0502020204030204"/>
                <a:ea typeface="+mn-ea"/>
                <a:cs typeface="+mn-cs"/>
              </a:rPr>
              <a:t>color off the debate floor</a:t>
            </a:r>
            <a:endParaRPr kumimoji="0" lang="en-US" sz="2133"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98144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4" name="Isosceles Triangle 3"/>
          <p:cNvSpPr/>
          <p:nvPr/>
        </p:nvSpPr>
        <p:spPr>
          <a:xfrm>
            <a:off x="2844800" y="482600"/>
            <a:ext cx="6400800" cy="58420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4622800" y="754731"/>
            <a:ext cx="2895600" cy="86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white"/>
                </a:solidFill>
                <a:effectLst/>
                <a:uLnTx/>
                <a:uFillTx/>
                <a:latin typeface="Calibri" panose="020F0502020204030204"/>
                <a:ea typeface="+mn-ea"/>
                <a:cs typeface="+mn-cs"/>
              </a:rPr>
              <a:t>Argument: Leaders </a:t>
            </a:r>
            <a:r>
              <a:rPr lang="en-US" sz="1733" dirty="0" smtClean="0">
                <a:solidFill>
                  <a:prstClr val="white"/>
                </a:solidFill>
                <a:latin typeface="Calibri" panose="020F0502020204030204"/>
              </a:rPr>
              <a:t>actively sought a public debate</a:t>
            </a:r>
            <a:endParaRPr kumimoji="0" lang="en-US" sz="173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p:cNvSpPr/>
          <p:nvPr/>
        </p:nvSpPr>
        <p:spPr>
          <a:xfrm>
            <a:off x="4114800" y="1871040"/>
            <a:ext cx="4165600" cy="1168401"/>
          </a:xfrm>
          <a:prstGeom prst="rect">
            <a:avLst/>
          </a:prstGeom>
          <a:solidFill>
            <a:schemeClr val="accent6"/>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panose="020F0502020204030204"/>
                <a:ea typeface="+mn-ea"/>
                <a:cs typeface="+mn-cs"/>
              </a:rPr>
              <a:t>Because</a:t>
            </a: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 they wanted to </a:t>
            </a:r>
            <a:r>
              <a:rPr kumimoji="0" lang="en-US" sz="2133" b="0" i="0" u="none" strike="noStrike" kern="1200" cap="none" spc="0" normalizeH="0" baseline="0" noProof="0" dirty="0" smtClean="0">
                <a:ln>
                  <a:noFill/>
                </a:ln>
                <a:solidFill>
                  <a:prstClr val="white"/>
                </a:solidFill>
                <a:effectLst/>
                <a:uLnTx/>
                <a:uFillTx/>
                <a:latin typeface="Calibri" panose="020F0502020204030204"/>
                <a:ea typeface="+mn-ea"/>
                <a:cs typeface="+mn-cs"/>
              </a:rPr>
              <a:t>create situations to bring attention to their cause and pass the Amendment</a:t>
            </a:r>
            <a:endPar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p:cNvSpPr/>
          <p:nvPr/>
        </p:nvSpPr>
        <p:spPr>
          <a:xfrm>
            <a:off x="2387600" y="3327400"/>
            <a:ext cx="7366000" cy="2693692"/>
          </a:xfrm>
          <a:prstGeom prst="rect">
            <a:avLst/>
          </a:prstGeom>
          <a:solidFill>
            <a:srgbClr val="7030A0"/>
          </a:solidFill>
        </p:spPr>
        <p:style>
          <a:lnRef idx="3">
            <a:schemeClr val="lt1"/>
          </a:lnRef>
          <a:fillRef idx="1">
            <a:schemeClr val="accent4"/>
          </a:fillRef>
          <a:effectRef idx="1">
            <a:schemeClr val="accent4"/>
          </a:effectRef>
          <a:fontRef idx="minor">
            <a:schemeClr val="lt1"/>
          </a:fontRef>
        </p:style>
        <p:txBody>
          <a:bodyPr rtlCol="0" anchor="ctr"/>
          <a:lstStyle/>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Parade photographs (1913, 1917) – women as iconic images, workers (teachers, garment workers, college graduates)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Protests in D.C. / outside White House – demanding change, embarrassing the President (Kaiser Wilson)</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Flyers – engaging people in public</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Terrell letter – giving speeches in Europe</a:t>
            </a:r>
          </a:p>
        </p:txBody>
      </p:sp>
    </p:spTree>
    <p:extLst>
      <p:ext uri="{BB962C8B-B14F-4D97-AF65-F5344CB8AC3E}">
        <p14:creationId xmlns:p14="http://schemas.microsoft.com/office/powerpoint/2010/main" val="37411747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4" name="Isosceles Triangle 3"/>
          <p:cNvSpPr/>
          <p:nvPr/>
        </p:nvSpPr>
        <p:spPr>
          <a:xfrm>
            <a:off x="2844800" y="482600"/>
            <a:ext cx="6400800" cy="58420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4622800" y="754731"/>
            <a:ext cx="2895600" cy="86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white"/>
                </a:solidFill>
                <a:effectLst/>
                <a:uLnTx/>
                <a:uFillTx/>
                <a:latin typeface="Calibri" panose="020F0502020204030204"/>
                <a:ea typeface="+mn-ea"/>
                <a:cs typeface="+mn-cs"/>
              </a:rPr>
              <a:t>Argument: Leaders used </a:t>
            </a:r>
            <a:r>
              <a:rPr kumimoji="0" lang="en-US" sz="1733" b="0" i="0" u="none" strike="noStrike" kern="1200" cap="none" spc="0" normalizeH="0" baseline="0" noProof="0" dirty="0" smtClean="0">
                <a:ln>
                  <a:noFill/>
                </a:ln>
                <a:solidFill>
                  <a:prstClr val="white"/>
                </a:solidFill>
                <a:effectLst/>
                <a:uLnTx/>
                <a:uFillTx/>
                <a:latin typeface="Calibri" panose="020F0502020204030204"/>
                <a:ea typeface="+mn-ea"/>
                <a:cs typeface="+mn-cs"/>
              </a:rPr>
              <a:t>diplomatic means</a:t>
            </a:r>
            <a:endParaRPr kumimoji="0" lang="en-US" sz="173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p:cNvSpPr/>
          <p:nvPr/>
        </p:nvSpPr>
        <p:spPr>
          <a:xfrm>
            <a:off x="4114800" y="1871040"/>
            <a:ext cx="4165600" cy="1168401"/>
          </a:xfrm>
          <a:prstGeom prst="rect">
            <a:avLst/>
          </a:prstGeom>
          <a:solidFill>
            <a:schemeClr val="accent6"/>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panose="020F0502020204030204"/>
                <a:ea typeface="+mn-ea"/>
                <a:cs typeface="+mn-cs"/>
              </a:rPr>
              <a:t>Because</a:t>
            </a: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 they wanted </a:t>
            </a:r>
            <a:r>
              <a:rPr kumimoji="0" lang="en-US" sz="2133" b="0" i="0" u="none" strike="noStrike" kern="1200" cap="none" spc="0" normalizeH="0" baseline="0" noProof="0" dirty="0" smtClean="0">
                <a:ln>
                  <a:noFill/>
                </a:ln>
                <a:solidFill>
                  <a:prstClr val="white"/>
                </a:solidFill>
                <a:effectLst/>
                <a:uLnTx/>
                <a:uFillTx/>
                <a:latin typeface="Calibri" panose="020F0502020204030204"/>
                <a:ea typeface="+mn-ea"/>
                <a:cs typeface="+mn-cs"/>
              </a:rPr>
              <a:t>appeal</a:t>
            </a:r>
            <a:r>
              <a:rPr kumimoji="0" lang="en-US" sz="2133" b="0" i="0" u="none" strike="noStrike" kern="1200" cap="none" spc="0" normalizeH="0" noProof="0" dirty="0" smtClean="0">
                <a:ln>
                  <a:noFill/>
                </a:ln>
                <a:solidFill>
                  <a:prstClr val="white"/>
                </a:solidFill>
                <a:effectLst/>
                <a:uLnTx/>
                <a:uFillTx/>
                <a:latin typeface="Calibri" panose="020F0502020204030204"/>
                <a:ea typeface="+mn-ea"/>
                <a:cs typeface="+mn-cs"/>
              </a:rPr>
              <a:t> to a broader variety of people</a:t>
            </a:r>
            <a:endPar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p:cNvSpPr/>
          <p:nvPr/>
        </p:nvSpPr>
        <p:spPr>
          <a:xfrm>
            <a:off x="2387600" y="3327400"/>
            <a:ext cx="7366000" cy="2693692"/>
          </a:xfrm>
          <a:prstGeom prst="rect">
            <a:avLst/>
          </a:prstGeom>
          <a:solidFill>
            <a:srgbClr val="7030A0"/>
          </a:solidFill>
        </p:spPr>
        <p:style>
          <a:lnRef idx="3">
            <a:schemeClr val="lt1"/>
          </a:lnRef>
          <a:fillRef idx="1">
            <a:schemeClr val="accent4"/>
          </a:fillRef>
          <a:effectRef idx="1">
            <a:schemeClr val="accent4"/>
          </a:effectRef>
          <a:fontRef idx="minor">
            <a:schemeClr val="lt1"/>
          </a:fontRef>
        </p:style>
        <p:txBody>
          <a:bodyPr rtlCol="0" anchor="ctr"/>
          <a:lstStyle/>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Newspaper account – women speaking and writing</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Newspaper article in </a:t>
            </a:r>
            <a:r>
              <a:rPr kumimoji="0" lang="en-US" sz="2133" b="0" i="1" u="none" strike="noStrike" kern="1200" cap="none" spc="0" normalizeH="0" baseline="0" noProof="0" dirty="0">
                <a:ln>
                  <a:noFill/>
                </a:ln>
                <a:solidFill>
                  <a:prstClr val="white"/>
                </a:solidFill>
                <a:effectLst/>
                <a:uLnTx/>
                <a:uFillTx/>
                <a:latin typeface="Calibri" panose="020F0502020204030204"/>
                <a:ea typeface="+mn-ea"/>
                <a:cs typeface="+mn-cs"/>
              </a:rPr>
              <a:t>The Colored American </a:t>
            </a: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 making the case to publications targeting sub-groups of Americans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Postcards / Sheet Music – integrating into popular culture and children’s culture</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smtClean="0">
                <a:ln>
                  <a:noFill/>
                </a:ln>
                <a:solidFill>
                  <a:prstClr val="white"/>
                </a:solidFill>
                <a:effectLst/>
                <a:uLnTx/>
                <a:uFillTx/>
                <a:latin typeface="Calibri" panose="020F0502020204030204"/>
                <a:ea typeface="+mn-ea"/>
                <a:cs typeface="+mn-cs"/>
              </a:rPr>
              <a:t>Photograph </a:t>
            </a: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 African American women at National Baptist convention – discussed in religious setting</a:t>
            </a:r>
          </a:p>
        </p:txBody>
      </p:sp>
    </p:spTree>
    <p:extLst>
      <p:ext uri="{BB962C8B-B14F-4D97-AF65-F5344CB8AC3E}">
        <p14:creationId xmlns:p14="http://schemas.microsoft.com/office/powerpoint/2010/main" val="40430574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0580130" y="5264213"/>
            <a:ext cx="1083213" cy="907987"/>
          </a:xfrm>
          <a:prstGeom prst="rect">
            <a:avLst/>
          </a:prstGeom>
        </p:spPr>
      </p:pic>
      <p:sp>
        <p:nvSpPr>
          <p:cNvPr id="4" name="Isosceles Triangle 3"/>
          <p:cNvSpPr/>
          <p:nvPr/>
        </p:nvSpPr>
        <p:spPr>
          <a:xfrm>
            <a:off x="2844800" y="482600"/>
            <a:ext cx="6400800" cy="58420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4622800" y="754731"/>
            <a:ext cx="2895600" cy="86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white"/>
                </a:solidFill>
                <a:effectLst/>
                <a:uLnTx/>
                <a:uFillTx/>
                <a:latin typeface="Calibri" panose="020F0502020204030204"/>
                <a:ea typeface="+mn-ea"/>
                <a:cs typeface="+mn-cs"/>
              </a:rPr>
              <a:t>Argument: Leaders </a:t>
            </a:r>
            <a:r>
              <a:rPr kumimoji="0" lang="en-US" sz="1733" b="0" i="0" u="none" strike="noStrike" kern="1200" cap="none" spc="0" normalizeH="0" baseline="0" noProof="0" dirty="0" smtClean="0">
                <a:ln>
                  <a:noFill/>
                </a:ln>
                <a:solidFill>
                  <a:prstClr val="white"/>
                </a:solidFill>
                <a:effectLst/>
                <a:uLnTx/>
                <a:uFillTx/>
                <a:latin typeface="Calibri" panose="020F0502020204030204"/>
                <a:ea typeface="+mn-ea"/>
                <a:cs typeface="+mn-cs"/>
              </a:rPr>
              <a:t>left women </a:t>
            </a:r>
            <a:r>
              <a:rPr kumimoji="0" lang="en-US" sz="1733" b="0" i="0" u="none" strike="noStrike" kern="1200" cap="none" spc="0" normalizeH="0" baseline="0" noProof="0" dirty="0">
                <a:ln>
                  <a:noFill/>
                </a:ln>
                <a:solidFill>
                  <a:prstClr val="white"/>
                </a:solidFill>
                <a:effectLst/>
                <a:uLnTx/>
                <a:uFillTx/>
                <a:latin typeface="Calibri" panose="020F0502020204030204"/>
                <a:ea typeface="+mn-ea"/>
                <a:cs typeface="+mn-cs"/>
              </a:rPr>
              <a:t>of </a:t>
            </a:r>
            <a:r>
              <a:rPr kumimoji="0" lang="en-US" sz="1733" b="0" i="0" u="none" strike="noStrike" kern="1200" cap="none" spc="0" normalizeH="0" baseline="0" noProof="0" dirty="0" smtClean="0">
                <a:ln>
                  <a:noFill/>
                </a:ln>
                <a:solidFill>
                  <a:prstClr val="white"/>
                </a:solidFill>
                <a:effectLst/>
                <a:uLnTx/>
                <a:uFillTx/>
                <a:latin typeface="Calibri" panose="020F0502020204030204"/>
                <a:ea typeface="+mn-ea"/>
                <a:cs typeface="+mn-cs"/>
              </a:rPr>
              <a:t>color out of the debate</a:t>
            </a:r>
            <a:endParaRPr kumimoji="0" lang="en-US" sz="173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p:cNvSpPr/>
          <p:nvPr/>
        </p:nvSpPr>
        <p:spPr>
          <a:xfrm>
            <a:off x="4114800" y="1871040"/>
            <a:ext cx="4165600" cy="1168401"/>
          </a:xfrm>
          <a:prstGeom prst="rect">
            <a:avLst/>
          </a:prstGeom>
          <a:solidFill>
            <a:schemeClr val="accent6"/>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Calibri" panose="020F0502020204030204"/>
                <a:ea typeface="+mn-ea"/>
                <a:cs typeface="+mn-cs"/>
              </a:rPr>
              <a:t>Because</a:t>
            </a: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 they </a:t>
            </a:r>
            <a:r>
              <a:rPr kumimoji="0" lang="en-US" sz="2133" b="0" i="0" u="none" strike="noStrike" kern="1200" cap="none" spc="0" normalizeH="0" baseline="0" noProof="0" dirty="0" smtClean="0">
                <a:ln>
                  <a:noFill/>
                </a:ln>
                <a:solidFill>
                  <a:prstClr val="white"/>
                </a:solidFill>
                <a:effectLst/>
                <a:uLnTx/>
                <a:uFillTx/>
                <a:latin typeface="Calibri" panose="020F0502020204030204"/>
                <a:ea typeface="+mn-ea"/>
                <a:cs typeface="+mn-cs"/>
              </a:rPr>
              <a:t>didn’t</a:t>
            </a:r>
            <a:r>
              <a:rPr kumimoji="0" lang="en-US" sz="2133" b="0" i="0" u="none" strike="noStrike" kern="1200" cap="none" spc="0" normalizeH="0" noProof="0" dirty="0" smtClean="0">
                <a:ln>
                  <a:noFill/>
                </a:ln>
                <a:solidFill>
                  <a:prstClr val="white"/>
                </a:solidFill>
                <a:effectLst/>
                <a:uLnTx/>
                <a:uFillTx/>
                <a:latin typeface="Calibri" panose="020F0502020204030204"/>
                <a:ea typeface="+mn-ea"/>
                <a:cs typeface="+mn-cs"/>
              </a:rPr>
              <a:t> prioritize their needs over the desire to pass the Equal Rights Amendment</a:t>
            </a:r>
            <a:endPar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p:cNvSpPr/>
          <p:nvPr/>
        </p:nvSpPr>
        <p:spPr>
          <a:xfrm>
            <a:off x="2387600" y="3327400"/>
            <a:ext cx="7366000" cy="2693692"/>
          </a:xfrm>
          <a:prstGeom prst="rect">
            <a:avLst/>
          </a:prstGeom>
          <a:solidFill>
            <a:srgbClr val="7030A0"/>
          </a:solidFill>
        </p:spPr>
        <p:style>
          <a:lnRef idx="3">
            <a:schemeClr val="lt1"/>
          </a:lnRef>
          <a:fillRef idx="1">
            <a:schemeClr val="accent4"/>
          </a:fillRef>
          <a:effectRef idx="1">
            <a:schemeClr val="accent4"/>
          </a:effectRef>
          <a:fontRef idx="minor">
            <a:schemeClr val="lt1"/>
          </a:fontRef>
        </p:style>
        <p:txBody>
          <a:bodyPr rtlCol="0" anchor="ctr"/>
          <a:lstStyle/>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Racism in the movement – issues with African American delegates in the parades, caving to pressure from Southern women’s groups</a:t>
            </a: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Did not understand barriers to voting for African Americans (Jim Crow) and new </a:t>
            </a:r>
            <a:r>
              <a:rPr kumimoji="0" lang="en-US" sz="2133" b="0" i="0" u="none" strike="noStrike" kern="1200" cap="none" spc="0" normalizeH="0" baseline="0" noProof="0" dirty="0" smtClean="0">
                <a:ln>
                  <a:noFill/>
                </a:ln>
                <a:solidFill>
                  <a:prstClr val="white"/>
                </a:solidFill>
                <a:effectLst/>
                <a:uLnTx/>
                <a:uFillTx/>
                <a:latin typeface="Calibri" panose="020F0502020204030204"/>
                <a:ea typeface="+mn-ea"/>
                <a:cs typeface="+mn-cs"/>
              </a:rPr>
              <a:t>citizens (Mabel Lee) </a:t>
            </a:r>
            <a:endPar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04815" marR="0" lvl="0" indent="-30481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Did not address needs of women in most of the U.S. territories</a:t>
            </a:r>
          </a:p>
        </p:txBody>
      </p:sp>
    </p:spTree>
    <p:extLst>
      <p:ext uri="{BB962C8B-B14F-4D97-AF65-F5344CB8AC3E}">
        <p14:creationId xmlns:p14="http://schemas.microsoft.com/office/powerpoint/2010/main" val="40172036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1073247" y="5981013"/>
            <a:ext cx="450859" cy="377926"/>
          </a:xfrm>
          <a:prstGeom prst="rect">
            <a:avLst/>
          </a:prstGeom>
        </p:spPr>
      </p:pic>
      <p:sp>
        <p:nvSpPr>
          <p:cNvPr id="16" name="TextBox 5"/>
          <p:cNvSpPr txBox="1"/>
          <p:nvPr/>
        </p:nvSpPr>
        <p:spPr>
          <a:xfrm>
            <a:off x="542613" y="435871"/>
            <a:ext cx="10530634" cy="487313"/>
          </a:xfrm>
          <a:prstGeom prst="rect">
            <a:avLst/>
          </a:prstGeom>
        </p:spPr>
        <p:txBody>
          <a:bodyPr wrap="square" lIns="0" tIns="0" rIns="0" bIns="0" rtlCol="0" anchor="t">
            <a:spAutoFit/>
          </a:bodyPr>
          <a:lstStyle/>
          <a:p>
            <a:pPr>
              <a:lnSpc>
                <a:spcPts val="3840"/>
              </a:lnSpc>
            </a:pPr>
            <a:r>
              <a:rPr lang="en-US" sz="3200" b="1" spc="192" dirty="0" smtClean="0">
                <a:solidFill>
                  <a:srgbClr val="222222"/>
                </a:solidFill>
                <a:latin typeface="Bookman Old Style" panose="02050604050505020204" pitchFamily="18" charset="0"/>
              </a:rPr>
              <a:t>Student &amp; Teacher Institutes</a:t>
            </a:r>
            <a:endParaRPr lang="en-US" sz="3200" b="1" spc="192" dirty="0">
              <a:solidFill>
                <a:srgbClr val="222222"/>
              </a:solidFill>
              <a:latin typeface="Bookman Old Style" panose="02050604050505020204"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548" y="1001559"/>
            <a:ext cx="5269194" cy="5269194"/>
          </a:xfrm>
          <a:prstGeom prst="rect">
            <a:avLst/>
          </a:prstGeom>
        </p:spPr>
      </p:pic>
      <p:sp>
        <p:nvSpPr>
          <p:cNvPr id="11" name="TextBox 10"/>
          <p:cNvSpPr txBox="1"/>
          <p:nvPr/>
        </p:nvSpPr>
        <p:spPr>
          <a:xfrm>
            <a:off x="8246691" y="5170205"/>
            <a:ext cx="3666146" cy="584775"/>
          </a:xfrm>
          <a:prstGeom prst="rect">
            <a:avLst/>
          </a:prstGeom>
          <a:noFill/>
        </p:spPr>
        <p:txBody>
          <a:bodyPr wrap="square" rtlCol="0">
            <a:spAutoFit/>
          </a:bodyPr>
          <a:lstStyle/>
          <a:p>
            <a:r>
              <a:rPr lang="en-US" sz="3200" dirty="0" smtClean="0"/>
              <a:t>NHD.org/SSF2022</a:t>
            </a:r>
            <a:endParaRPr lang="en-US" sz="3200" dirty="0"/>
          </a:p>
        </p:txBody>
      </p:sp>
    </p:spTree>
    <p:extLst>
      <p:ext uri="{BB962C8B-B14F-4D97-AF65-F5344CB8AC3E}">
        <p14:creationId xmlns:p14="http://schemas.microsoft.com/office/powerpoint/2010/main" val="19198930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1073247" y="5981013"/>
            <a:ext cx="450859" cy="377926"/>
          </a:xfrm>
          <a:prstGeom prst="rect">
            <a:avLst/>
          </a:prstGeom>
        </p:spPr>
      </p:pic>
      <p:sp>
        <p:nvSpPr>
          <p:cNvPr id="16" name="TextBox 5"/>
          <p:cNvSpPr txBox="1"/>
          <p:nvPr/>
        </p:nvSpPr>
        <p:spPr>
          <a:xfrm>
            <a:off x="496794" y="449266"/>
            <a:ext cx="9809434" cy="487313"/>
          </a:xfrm>
          <a:prstGeom prst="rect">
            <a:avLst/>
          </a:prstGeom>
        </p:spPr>
        <p:txBody>
          <a:bodyPr wrap="square" lIns="0" tIns="0" rIns="0" bIns="0" rtlCol="0" anchor="t">
            <a:spAutoFit/>
          </a:bodyPr>
          <a:lstStyle/>
          <a:p>
            <a:pPr>
              <a:lnSpc>
                <a:spcPts val="3840"/>
              </a:lnSpc>
            </a:pPr>
            <a:r>
              <a:rPr lang="en-US" sz="3200" b="1" spc="192" dirty="0" smtClean="0">
                <a:solidFill>
                  <a:srgbClr val="222222"/>
                </a:solidFill>
                <a:latin typeface="Bookman Old Style" panose="02050604050505020204" pitchFamily="18" charset="0"/>
              </a:rPr>
              <a:t>Historical Argumentation Webinar Series</a:t>
            </a:r>
            <a:endParaRPr lang="en-US" sz="3200" b="1" spc="192" dirty="0">
              <a:solidFill>
                <a:srgbClr val="222222"/>
              </a:solidFill>
              <a:latin typeface="Bookman Old Style" panose="020506040505050202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452" y="1093149"/>
            <a:ext cx="4953000" cy="4953000"/>
          </a:xfrm>
          <a:prstGeom prst="rect">
            <a:avLst/>
          </a:prstGeom>
        </p:spPr>
      </p:pic>
      <p:sp>
        <p:nvSpPr>
          <p:cNvPr id="9" name="TextBox 8"/>
          <p:cNvSpPr txBox="1"/>
          <p:nvPr/>
        </p:nvSpPr>
        <p:spPr>
          <a:xfrm>
            <a:off x="8246691" y="5170205"/>
            <a:ext cx="3666146" cy="584775"/>
          </a:xfrm>
          <a:prstGeom prst="rect">
            <a:avLst/>
          </a:prstGeom>
          <a:noFill/>
        </p:spPr>
        <p:txBody>
          <a:bodyPr wrap="square" rtlCol="0">
            <a:spAutoFit/>
          </a:bodyPr>
          <a:lstStyle/>
          <a:p>
            <a:r>
              <a:rPr lang="en-US" sz="3200" dirty="0" smtClean="0"/>
              <a:t>NHD.org/PD</a:t>
            </a:r>
            <a:endParaRPr lang="en-US" sz="3200" dirty="0"/>
          </a:p>
        </p:txBody>
      </p:sp>
      <p:sp>
        <p:nvSpPr>
          <p:cNvPr id="5" name="Rectangle 4"/>
          <p:cNvSpPr/>
          <p:nvPr/>
        </p:nvSpPr>
        <p:spPr>
          <a:xfrm>
            <a:off x="7007551" y="1444240"/>
            <a:ext cx="4230169" cy="1110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Application deadline is Friday, November 5!</a:t>
            </a:r>
            <a:endParaRPr lang="en-US" dirty="0"/>
          </a:p>
        </p:txBody>
      </p:sp>
    </p:spTree>
    <p:extLst>
      <p:ext uri="{BB962C8B-B14F-4D97-AF65-F5344CB8AC3E}">
        <p14:creationId xmlns:p14="http://schemas.microsoft.com/office/powerpoint/2010/main" val="36645285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1073247" y="5981013"/>
            <a:ext cx="450859" cy="377926"/>
          </a:xfrm>
          <a:prstGeom prst="rect">
            <a:avLst/>
          </a:prstGeom>
        </p:spPr>
      </p:pic>
      <p:pic>
        <p:nvPicPr>
          <p:cNvPr id="12" name="Google Shape;544;p63"/>
          <p:cNvPicPr preferRelativeResize="0"/>
          <p:nvPr/>
        </p:nvPicPr>
        <p:blipFill>
          <a:blip r:embed="rId3">
            <a:alphaModFix/>
          </a:blip>
          <a:stretch>
            <a:fillRect/>
          </a:stretch>
        </p:blipFill>
        <p:spPr>
          <a:xfrm>
            <a:off x="695121" y="1065841"/>
            <a:ext cx="4184527" cy="4813666"/>
          </a:xfrm>
          <a:prstGeom prst="rect">
            <a:avLst/>
          </a:prstGeom>
          <a:noFill/>
          <a:ln>
            <a:noFill/>
          </a:ln>
        </p:spPr>
      </p:pic>
      <p:pic>
        <p:nvPicPr>
          <p:cNvPr id="14" name="Picture 13"/>
          <p:cNvPicPr>
            <a:picLocks noChangeAspect="1"/>
          </p:cNvPicPr>
          <p:nvPr/>
        </p:nvPicPr>
        <p:blipFill>
          <a:blip r:embed="rId4"/>
          <a:stretch>
            <a:fillRect/>
          </a:stretch>
        </p:blipFill>
        <p:spPr>
          <a:xfrm>
            <a:off x="6804874" y="610644"/>
            <a:ext cx="3788705" cy="4858663"/>
          </a:xfrm>
          <a:prstGeom prst="rect">
            <a:avLst/>
          </a:prstGeom>
        </p:spPr>
      </p:pic>
      <p:sp>
        <p:nvSpPr>
          <p:cNvPr id="16" name="TextBox 5"/>
          <p:cNvSpPr txBox="1"/>
          <p:nvPr/>
        </p:nvSpPr>
        <p:spPr>
          <a:xfrm>
            <a:off x="695122" y="440721"/>
            <a:ext cx="5569200" cy="487313"/>
          </a:xfrm>
          <a:prstGeom prst="rect">
            <a:avLst/>
          </a:prstGeom>
        </p:spPr>
        <p:txBody>
          <a:bodyPr wrap="square" lIns="0" tIns="0" rIns="0" bIns="0" rtlCol="0" anchor="t">
            <a:spAutoFit/>
          </a:bodyPr>
          <a:lstStyle/>
          <a:p>
            <a:pPr>
              <a:lnSpc>
                <a:spcPts val="3840"/>
              </a:lnSpc>
            </a:pPr>
            <a:r>
              <a:rPr lang="en-US" sz="3200" b="1" spc="192" dirty="0" smtClean="0">
                <a:solidFill>
                  <a:srgbClr val="222222"/>
                </a:solidFill>
                <a:latin typeface="Bookman Old Style" panose="02050604050505020204" pitchFamily="18" charset="0"/>
              </a:rPr>
              <a:t>Classroom Materials</a:t>
            </a:r>
            <a:endParaRPr lang="en-US" sz="3200" b="1" spc="192" dirty="0">
              <a:solidFill>
                <a:srgbClr val="222222"/>
              </a:solidFill>
              <a:latin typeface="Bookman Old Style" panose="02050604050505020204" pitchFamily="18" charset="0"/>
            </a:endParaRPr>
          </a:p>
        </p:txBody>
      </p:sp>
      <p:sp>
        <p:nvSpPr>
          <p:cNvPr id="10" name="TextBox 9"/>
          <p:cNvSpPr txBox="1"/>
          <p:nvPr/>
        </p:nvSpPr>
        <p:spPr>
          <a:xfrm>
            <a:off x="854579" y="5888052"/>
            <a:ext cx="3666146" cy="584775"/>
          </a:xfrm>
          <a:prstGeom prst="rect">
            <a:avLst/>
          </a:prstGeom>
          <a:noFill/>
        </p:spPr>
        <p:txBody>
          <a:bodyPr wrap="square" rtlCol="0">
            <a:spAutoFit/>
          </a:bodyPr>
          <a:lstStyle/>
          <a:p>
            <a:r>
              <a:rPr lang="en-US" sz="3200" dirty="0" smtClean="0"/>
              <a:t>NHD.org/WWI</a:t>
            </a:r>
            <a:endParaRPr lang="en-US" sz="3200" dirty="0"/>
          </a:p>
        </p:txBody>
      </p:sp>
      <p:sp>
        <p:nvSpPr>
          <p:cNvPr id="11" name="TextBox 10"/>
          <p:cNvSpPr txBox="1"/>
          <p:nvPr/>
        </p:nvSpPr>
        <p:spPr>
          <a:xfrm>
            <a:off x="6614445" y="5480911"/>
            <a:ext cx="4328052" cy="584775"/>
          </a:xfrm>
          <a:prstGeom prst="rect">
            <a:avLst/>
          </a:prstGeom>
          <a:noFill/>
        </p:spPr>
        <p:txBody>
          <a:bodyPr wrap="square" rtlCol="0">
            <a:spAutoFit/>
          </a:bodyPr>
          <a:lstStyle/>
          <a:p>
            <a:r>
              <a:rPr lang="en-US" sz="3200" dirty="0" smtClean="0"/>
              <a:t>NHD.org/women-history</a:t>
            </a:r>
            <a:endParaRPr lang="en-US" sz="3200" dirty="0"/>
          </a:p>
        </p:txBody>
      </p:sp>
    </p:spTree>
    <p:extLst>
      <p:ext uri="{BB962C8B-B14F-4D97-AF65-F5344CB8AC3E}">
        <p14:creationId xmlns:p14="http://schemas.microsoft.com/office/powerpoint/2010/main" val="8945597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6"/>
          <p:cNvPicPr>
            <a:picLocks noChangeAspect="1"/>
          </p:cNvPicPr>
          <p:nvPr/>
        </p:nvPicPr>
        <p:blipFill>
          <a:blip r:embed="rId2"/>
          <a:srcRect/>
          <a:stretch>
            <a:fillRect/>
          </a:stretch>
        </p:blipFill>
        <p:spPr>
          <a:xfrm>
            <a:off x="11073247" y="5981013"/>
            <a:ext cx="450859" cy="377926"/>
          </a:xfrm>
          <a:prstGeom prst="rect">
            <a:avLst/>
          </a:prstGeom>
        </p:spPr>
      </p:pic>
      <p:sp>
        <p:nvSpPr>
          <p:cNvPr id="16" name="TextBox 5"/>
          <p:cNvSpPr txBox="1"/>
          <p:nvPr/>
        </p:nvSpPr>
        <p:spPr>
          <a:xfrm>
            <a:off x="695122" y="440721"/>
            <a:ext cx="5569200" cy="487313"/>
          </a:xfrm>
          <a:prstGeom prst="rect">
            <a:avLst/>
          </a:prstGeom>
        </p:spPr>
        <p:txBody>
          <a:bodyPr wrap="square" lIns="0" tIns="0" rIns="0" bIns="0" rtlCol="0" anchor="t">
            <a:spAutoFit/>
          </a:bodyPr>
          <a:lstStyle/>
          <a:p>
            <a:pPr>
              <a:lnSpc>
                <a:spcPts val="3840"/>
              </a:lnSpc>
            </a:pPr>
            <a:r>
              <a:rPr lang="en-US" sz="3200" b="1" spc="192" dirty="0" smtClean="0">
                <a:solidFill>
                  <a:srgbClr val="222222"/>
                </a:solidFill>
                <a:latin typeface="Bookman Old Style" panose="02050604050505020204" pitchFamily="18" charset="0"/>
              </a:rPr>
              <a:t>Classroom Materials</a:t>
            </a:r>
            <a:endParaRPr lang="en-US" sz="3200" b="1" spc="192" dirty="0">
              <a:solidFill>
                <a:srgbClr val="222222"/>
              </a:solidFill>
              <a:latin typeface="Bookman Old Style" panose="02050604050505020204" pitchFamily="18" charset="0"/>
            </a:endParaRPr>
          </a:p>
        </p:txBody>
      </p:sp>
      <p:sp>
        <p:nvSpPr>
          <p:cNvPr id="10" name="TextBox 9"/>
          <p:cNvSpPr txBox="1"/>
          <p:nvPr/>
        </p:nvSpPr>
        <p:spPr>
          <a:xfrm>
            <a:off x="854579" y="5888052"/>
            <a:ext cx="3666146" cy="584775"/>
          </a:xfrm>
          <a:prstGeom prst="rect">
            <a:avLst/>
          </a:prstGeom>
          <a:noFill/>
        </p:spPr>
        <p:txBody>
          <a:bodyPr wrap="square" rtlCol="0">
            <a:spAutoFit/>
          </a:bodyPr>
          <a:lstStyle/>
          <a:p>
            <a:r>
              <a:rPr lang="en-US" sz="3200" dirty="0" smtClean="0"/>
              <a:t>NHD.org/250</a:t>
            </a:r>
            <a:endParaRPr lang="en-US" sz="3200" dirty="0"/>
          </a:p>
        </p:txBody>
      </p:sp>
      <p:sp>
        <p:nvSpPr>
          <p:cNvPr id="11" name="TextBox 10"/>
          <p:cNvSpPr txBox="1"/>
          <p:nvPr/>
        </p:nvSpPr>
        <p:spPr>
          <a:xfrm>
            <a:off x="5811140" y="5774164"/>
            <a:ext cx="5148448" cy="584775"/>
          </a:xfrm>
          <a:prstGeom prst="rect">
            <a:avLst/>
          </a:prstGeom>
          <a:noFill/>
        </p:spPr>
        <p:txBody>
          <a:bodyPr wrap="square" rtlCol="0">
            <a:spAutoFit/>
          </a:bodyPr>
          <a:lstStyle/>
          <a:p>
            <a:r>
              <a:rPr lang="en-US" sz="3200" dirty="0" smtClean="0"/>
              <a:t>NHD.org/library-congress-</a:t>
            </a:r>
            <a:r>
              <a:rPr lang="en-US" sz="3200" dirty="0" err="1" smtClean="0"/>
              <a:t>tps</a:t>
            </a:r>
            <a:endParaRPr lang="en-US" sz="3200" dirty="0"/>
          </a:p>
        </p:txBody>
      </p:sp>
      <p:pic>
        <p:nvPicPr>
          <p:cNvPr id="4" name="Picture 3"/>
          <p:cNvPicPr>
            <a:picLocks noChangeAspect="1"/>
          </p:cNvPicPr>
          <p:nvPr/>
        </p:nvPicPr>
        <p:blipFill>
          <a:blip r:embed="rId3"/>
          <a:stretch>
            <a:fillRect/>
          </a:stretch>
        </p:blipFill>
        <p:spPr>
          <a:xfrm>
            <a:off x="572569" y="928034"/>
            <a:ext cx="3871244" cy="4940930"/>
          </a:xfrm>
          <a:prstGeom prst="rect">
            <a:avLst/>
          </a:prstGeom>
        </p:spPr>
      </p:pic>
      <p:pic>
        <p:nvPicPr>
          <p:cNvPr id="5" name="Picture 4"/>
          <p:cNvPicPr>
            <a:picLocks noChangeAspect="1"/>
          </p:cNvPicPr>
          <p:nvPr/>
        </p:nvPicPr>
        <p:blipFill>
          <a:blip r:embed="rId4"/>
          <a:stretch>
            <a:fillRect/>
          </a:stretch>
        </p:blipFill>
        <p:spPr>
          <a:xfrm>
            <a:off x="6545045" y="589660"/>
            <a:ext cx="3857355" cy="4881376"/>
          </a:xfrm>
          <a:prstGeom prst="rect">
            <a:avLst/>
          </a:prstGeom>
        </p:spPr>
      </p:pic>
    </p:spTree>
    <p:extLst>
      <p:ext uri="{BB962C8B-B14F-4D97-AF65-F5344CB8AC3E}">
        <p14:creationId xmlns:p14="http://schemas.microsoft.com/office/powerpoint/2010/main" val="30729409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657" y="160943"/>
            <a:ext cx="11802184" cy="6501124"/>
            <a:chOff x="0" y="0"/>
            <a:chExt cx="4117104" cy="2267869"/>
          </a:xfrm>
        </p:grpSpPr>
        <p:sp>
          <p:nvSpPr>
            <p:cNvPr id="3" name="Freeform 3"/>
            <p:cNvSpPr/>
            <p:nvPr/>
          </p:nvSpPr>
          <p:spPr>
            <a:xfrm>
              <a:off x="0" y="0"/>
              <a:ext cx="4117105" cy="2267869"/>
            </a:xfrm>
            <a:custGeom>
              <a:avLst/>
              <a:gdLst/>
              <a:ahLst/>
              <a:cxnLst/>
              <a:rect l="l" t="t" r="r" b="b"/>
              <a:pathLst>
                <a:path w="4117105" h="2267869">
                  <a:moveTo>
                    <a:pt x="3992644" y="59690"/>
                  </a:moveTo>
                  <a:cubicBezTo>
                    <a:pt x="4028205" y="59690"/>
                    <a:pt x="4057414" y="88900"/>
                    <a:pt x="4057414" y="124460"/>
                  </a:cubicBezTo>
                  <a:lnTo>
                    <a:pt x="4057414" y="2143409"/>
                  </a:lnTo>
                  <a:cubicBezTo>
                    <a:pt x="4057414" y="2178969"/>
                    <a:pt x="4028205" y="2208179"/>
                    <a:pt x="3992644" y="2208179"/>
                  </a:cubicBezTo>
                  <a:lnTo>
                    <a:pt x="124460" y="2208179"/>
                  </a:lnTo>
                  <a:cubicBezTo>
                    <a:pt x="88900" y="2208179"/>
                    <a:pt x="59690" y="2178969"/>
                    <a:pt x="59690" y="2143409"/>
                  </a:cubicBezTo>
                  <a:lnTo>
                    <a:pt x="59690" y="124460"/>
                  </a:lnTo>
                  <a:cubicBezTo>
                    <a:pt x="59690" y="88900"/>
                    <a:pt x="88900" y="59690"/>
                    <a:pt x="124460" y="59690"/>
                  </a:cubicBezTo>
                  <a:lnTo>
                    <a:pt x="3992644" y="59690"/>
                  </a:lnTo>
                  <a:moveTo>
                    <a:pt x="3992644" y="0"/>
                  </a:moveTo>
                  <a:lnTo>
                    <a:pt x="124460" y="0"/>
                  </a:lnTo>
                  <a:cubicBezTo>
                    <a:pt x="55880" y="0"/>
                    <a:pt x="0" y="55880"/>
                    <a:pt x="0" y="124460"/>
                  </a:cubicBezTo>
                  <a:lnTo>
                    <a:pt x="0" y="2143409"/>
                  </a:lnTo>
                  <a:cubicBezTo>
                    <a:pt x="0" y="2211989"/>
                    <a:pt x="55880" y="2267869"/>
                    <a:pt x="124460" y="2267869"/>
                  </a:cubicBezTo>
                  <a:lnTo>
                    <a:pt x="3992645" y="2267869"/>
                  </a:lnTo>
                  <a:cubicBezTo>
                    <a:pt x="4061225" y="2267869"/>
                    <a:pt x="4117105" y="2211989"/>
                    <a:pt x="4117105" y="2143409"/>
                  </a:cubicBezTo>
                  <a:lnTo>
                    <a:pt x="4117105" y="124460"/>
                  </a:lnTo>
                  <a:cubicBezTo>
                    <a:pt x="4117105" y="55880"/>
                    <a:pt x="4061225" y="0"/>
                    <a:pt x="3992644" y="0"/>
                  </a:cubicBezTo>
                  <a:close/>
                </a:path>
              </a:pathLst>
            </a:custGeom>
            <a:solidFill>
              <a:srgbClr val="FF5757"/>
            </a:solidFill>
          </p:spPr>
        </p:sp>
      </p:gr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9389" y="1184388"/>
            <a:ext cx="5370721" cy="4998493"/>
          </a:xfrm>
          <a:prstGeom prst="rect">
            <a:avLst/>
          </a:prstGeom>
        </p:spPr>
      </p:pic>
    </p:spTree>
    <p:extLst>
      <p:ext uri="{BB962C8B-B14F-4D97-AF65-F5344CB8AC3E}">
        <p14:creationId xmlns:p14="http://schemas.microsoft.com/office/powerpoint/2010/main" val="19400526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andar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ndard" id="{AC2B0712-7A61-4F95-BC3A-89A2B13FD39C}" vid="{BC86B20A-0830-42FA-8284-012458429D4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1879</TotalTime>
  <Words>1512</Words>
  <Application>Microsoft Office PowerPoint</Application>
  <PresentationFormat>Widescreen</PresentationFormat>
  <Paragraphs>191</Paragraphs>
  <Slides>47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47</vt:i4>
      </vt:variant>
    </vt:vector>
  </HeadingPairs>
  <TitlesOfParts>
    <vt:vector size="56" baseType="lpstr">
      <vt:lpstr>Arial</vt:lpstr>
      <vt:lpstr>Bookman Old Style</vt:lpstr>
      <vt:lpstr>Calibri</vt:lpstr>
      <vt:lpstr>Calibri Light</vt:lpstr>
      <vt:lpstr>Montserrat</vt:lpstr>
      <vt:lpstr>Open Sans</vt:lpstr>
      <vt:lpstr>Wingdings</vt:lpstr>
      <vt:lpstr>Office Theme</vt:lpstr>
      <vt:lpstr>Standard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Ashley F Dabbraccio</dc:creator>
  <cp:lastModifiedBy>NHD7</cp:lastModifiedBy>
  <cp:revision>33</cp:revision>
  <dcterms:created xsi:type="dcterms:W3CDTF">2021-09-23T17:12:29Z</dcterms:created>
  <dcterms:modified xsi:type="dcterms:W3CDTF">2021-11-02T15:08:24Z</dcterms:modified>
</cp:coreProperties>
</file>