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51435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1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2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3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7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6E452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1" name="Picture 20" descr="img_7c3b13f3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575" y="0"/>
            <a:ext cx="9144000" cy="5143500"/>
          </a:xfrm>
          <a:prstGeom prst="rect">
            <a:avLst/>
          </a:prstGeom>
        </p:spPr>
      </p:pic>
      <p:sp>
        <p:nvSpPr>
          <p:cNvPr id="16" name="Google Shape;16;p1"/>
          <p:cNvSpPr/>
          <p:nvPr/>
        </p:nvSpPr>
        <p:spPr>
          <a:xfrm>
            <a:off x="-575" y="-3312"/>
            <a:ext cx="9144000" cy="5143500"/>
          </a:xfrm>
          <a:prstGeom prst="rect">
            <a:avLst/>
          </a:prstGeom>
          <a:solidFill>
            <a:srgbClr val="000000">
              <a:alpha val="4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 txBox="1"/>
          <p:nvPr/>
        </p:nvSpPr>
        <p:spPr>
          <a:xfrm>
            <a:off x="476327" y="1668334"/>
            <a:ext cx="8190981" cy="180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0"/>
              <a:buFont typeface="Tenor Sans"/>
              <a:buNone/>
            </a:pPr>
            <a:r>
              <a:rPr lang="en-US" sz="13500" b="0" i="0" u="none" strike="noStrike" cap="none" dirty="0">
                <a:solidFill>
                  <a:srgbClr val="FFFFFF"/>
                </a:solidFill>
                <a:latin typeface="Tenor Sans"/>
                <a:ea typeface="Tenor Sans"/>
                <a:cs typeface="Tenor Sans"/>
                <a:sym typeface="Tenor Sans"/>
              </a:rPr>
              <a:t>Tess AI</a:t>
            </a:r>
            <a:endParaRPr dirty="0"/>
          </a:p>
        </p:txBody>
      </p:sp>
      <p:sp>
        <p:nvSpPr>
          <p:cNvPr id="18" name="Google Shape;18;p1"/>
          <p:cNvSpPr txBox="1"/>
          <p:nvPr/>
        </p:nvSpPr>
        <p:spPr>
          <a:xfrm>
            <a:off x="476365" y="459933"/>
            <a:ext cx="8190900" cy="199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Tenor Sans"/>
              <a:buNone/>
            </a:pPr>
            <a:r>
              <a:rPr lang="en-US" sz="1100" b="0" i="0" u="none" strike="noStrike" cap="none" dirty="0">
                <a:solidFill>
                  <a:srgbClr val="FFFFFF"/>
                </a:solidFill>
                <a:latin typeface="Tenor Sans"/>
                <a:ea typeface="Tenor Sans"/>
                <a:cs typeface="Tenor Sans"/>
                <a:sym typeface="Tenor Sans"/>
              </a:rPr>
              <a:t>Guia para Iniciantes</a:t>
            </a:r>
            <a:endParaRPr dirty="0"/>
          </a:p>
        </p:txBody>
      </p:sp>
      <p:sp>
        <p:nvSpPr>
          <p:cNvPr id="19" name="Google Shape;19;p1"/>
          <p:cNvSpPr txBox="1"/>
          <p:nvPr/>
        </p:nvSpPr>
        <p:spPr>
          <a:xfrm>
            <a:off x="6570981" y="4772025"/>
            <a:ext cx="2332704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Poppins"/>
              <a:buNone/>
            </a:pPr>
            <a:r>
              <a:rPr lang="en-US" sz="8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docs.tess.im</a:t>
            </a:r>
            <a:endParaRPr dirty="0"/>
          </a:p>
        </p:txBody>
      </p:sp>
      <p:sp>
        <p:nvSpPr>
          <p:cNvPr id="20" name="Google Shape;20;p1"/>
          <p:cNvSpPr txBox="1"/>
          <p:nvPr/>
        </p:nvSpPr>
        <p:spPr>
          <a:xfrm>
            <a:off x="237003" y="4773086"/>
            <a:ext cx="338249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Poppins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API da Tess AI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13" name="Picture 112" descr="img_6088d14b.jpeg"/>
          <p:cNvPicPr>
            <a:picLocks noChangeAspect="1"/>
          </p:cNvPicPr>
          <p:nvPr/>
        </p:nvPicPr>
        <p:blipFill>
          <a:blip r:embed="rId3"/>
          <a:srcRect l="10049" r="10049"/>
          <a:stretch>
            <a:fillRect/>
          </a:stretch>
        </p:blipFill>
        <p:spPr>
          <a:xfrm>
            <a:off x="0" y="771775"/>
            <a:ext cx="5113651" cy="3599950"/>
          </a:xfrm>
          <a:prstGeom prst="rect">
            <a:avLst/>
          </a:prstGeom>
        </p:spPr>
      </p:pic>
      <p:sp>
        <p:nvSpPr>
          <p:cNvPr id="111" name="Google Shape;111;p9"/>
          <p:cNvSpPr txBox="1"/>
          <p:nvPr/>
        </p:nvSpPr>
        <p:spPr>
          <a:xfrm>
            <a:off x="5621661" y="2575299"/>
            <a:ext cx="3049819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Poppins"/>
              <a:buNone/>
            </a:pPr>
            <a:r>
              <a:rPr lang="en-US" sz="800" b="0" i="0" u="none" strike="noStrike" cap="none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Endpoint: POST /api/files
Faz upload de arquivos para usar com seus agentes.
Útil para: Adicionar documentos e contexto aos agentes.</a:t>
            </a:r>
            <a:endParaRPr dirty="0"/>
          </a:p>
        </p:txBody>
      </p:sp>
      <p:sp>
        <p:nvSpPr>
          <p:cNvPr id="112" name="Google Shape;112;p9"/>
          <p:cNvSpPr txBox="1"/>
          <p:nvPr/>
        </p:nvSpPr>
        <p:spPr>
          <a:xfrm>
            <a:off x="5621661" y="1672466"/>
            <a:ext cx="2927971" cy="82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17391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300"/>
              <a:buFont typeface="Tenor Sans"/>
              <a:buNone/>
            </a:pPr>
            <a:r>
              <a:rPr b="0" i="0" sz="2300">
                <a:solidFill>
                  <a:srgbClr val="0D0D0D"/>
                </a:solidFill>
              </a:rPr>
              <a:t>Exemplo 3: Gerenciar Arquivos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DDD4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9" name="Picture 28" descr="img_e089ceda.jpeg"/>
          <p:cNvPicPr>
            <a:picLocks noChangeAspect="1"/>
          </p:cNvPicPr>
          <p:nvPr/>
        </p:nvPicPr>
        <p:blipFill>
          <a:blip r:embed="rId3"/>
          <a:srcRect t="20000" b="20000"/>
          <a:stretch>
            <a:fillRect/>
          </a:stretch>
        </p:blipFill>
        <p:spPr>
          <a:xfrm>
            <a:off x="0" y="0"/>
            <a:ext cx="9144000" cy="3086100"/>
          </a:xfrm>
          <a:prstGeom prst="rect">
            <a:avLst/>
          </a:prstGeom>
        </p:spPr>
      </p:pic>
      <p:sp>
        <p:nvSpPr>
          <p:cNvPr id="26" name="Google Shape;26;p2"/>
          <p:cNvSpPr/>
          <p:nvPr/>
        </p:nvSpPr>
        <p:spPr>
          <a:xfrm>
            <a:off x="762494" y="2287271"/>
            <a:ext cx="7620001" cy="2286001"/>
          </a:xfrm>
          <a:prstGeom prst="roundRect">
            <a:avLst>
              <a:gd name="adj" fmla="val -4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 txBox="1"/>
          <p:nvPr/>
        </p:nvSpPr>
        <p:spPr>
          <a:xfrm>
            <a:off x="3000757" y="2761749"/>
            <a:ext cx="4095751" cy="1033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391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300"/>
              <a:buFont typeface="Tenor Sans"/>
              <a:buNone/>
            </a:pPr>
            <a:r>
              <a:rPr lang="en-US" sz="2300" b="0" i="0" u="none" strike="noStrike" cap="none" dirty="0">
                <a:solidFill>
                  <a:srgbClr val="0D0D0D"/>
                </a:solidFill>
                <a:latin typeface="Tenor Sans"/>
                <a:ea typeface="Tenor Sans"/>
                <a:cs typeface="Tenor Sans"/>
                <a:sym typeface="Tenor Sans"/>
              </a:rPr>
              <a:t>📚 Documentação completa: docs.tess.im/api
🚀 Quickstart: docs.tess.im/api/get-started/quickstart
💡 Exemplos de código em várias linguagens disponíveis</a:t>
            </a:r>
            <a:endParaRPr dirty="0"/>
          </a:p>
        </p:txBody>
      </p:sp>
      <p:sp>
        <p:nvSpPr>
          <p:cNvPr id="28" name="Google Shape;28;p2"/>
          <p:cNvSpPr txBox="1"/>
          <p:nvPr/>
        </p:nvSpPr>
        <p:spPr>
          <a:xfrm>
            <a:off x="1238995" y="2760528"/>
            <a:ext cx="1190626" cy="167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rgbClr val="6E452A"/>
              </a:buClr>
              <a:buSzPts val="1100"/>
              <a:buFont typeface="Tenor Sans"/>
              <a:buNone/>
            </a:pPr>
            <a:r>
              <a:rPr lang="en-US" sz="1100" b="0" i="0" u="none" strike="noStrike" cap="none" dirty="0">
                <a:solidFill>
                  <a:srgbClr val="6E452A"/>
                </a:solidFill>
                <a:latin typeface="Tenor Sans"/>
                <a:ea typeface="Tenor Sans"/>
                <a:cs typeface="Tenor Sans"/>
                <a:sym typeface="Tenor Sans"/>
              </a:rPr>
              <a:t>Onde encontrar mais?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67" name="Picture 166" descr="img_84157167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575" y="0"/>
            <a:ext cx="9144000" cy="5143500"/>
          </a:xfrm>
          <a:prstGeom prst="rect">
            <a:avLst/>
          </a:prstGeom>
        </p:spPr>
      </p:pic>
      <p:sp>
        <p:nvSpPr>
          <p:cNvPr id="163" name="Google Shape;163;p12"/>
          <p:cNvSpPr/>
          <p:nvPr/>
        </p:nvSpPr>
        <p:spPr>
          <a:xfrm>
            <a:off x="1228412" y="1434148"/>
            <a:ext cx="6687175" cy="2275204"/>
          </a:xfrm>
          <a:prstGeom prst="roundRect">
            <a:avLst>
              <a:gd name="adj" fmla="val -4019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 txBox="1"/>
          <p:nvPr/>
        </p:nvSpPr>
        <p:spPr>
          <a:xfrm>
            <a:off x="1341120" y="1950921"/>
            <a:ext cx="646176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500"/>
              <a:buFont typeface="Tenor Sans"/>
              <a:buNone/>
            </a:pPr>
            <a:r>
              <a:rPr lang="en-US" sz="4500" b="0" i="0" u="none" strike="noStrike" cap="none" dirty="0">
                <a:solidFill>
                  <a:srgbClr val="0D0D0D"/>
                </a:solidFill>
                <a:latin typeface="Tenor Sans"/>
                <a:ea typeface="Tenor Sans"/>
                <a:cs typeface="Tenor Sans"/>
                <a:sym typeface="Tenor Sans"/>
              </a:rPr>
              <a:t>Obrigado!</a:t>
            </a:r>
            <a:endParaRPr dirty="0"/>
          </a:p>
        </p:txBody>
      </p:sp>
      <p:sp>
        <p:nvSpPr>
          <p:cNvPr id="165" name="Google Shape;165;p12"/>
          <p:cNvSpPr txBox="1"/>
          <p:nvPr/>
        </p:nvSpPr>
        <p:spPr>
          <a:xfrm>
            <a:off x="2540225" y="3232442"/>
            <a:ext cx="10650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800"/>
              <a:buFont typeface="Poppins"/>
              <a:buNone/>
            </a:pPr>
            <a:r>
              <a:rPr lang="en-US" sz="800" b="0" i="0" u="none" strike="noStrike" cap="none" dirty="0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COMECE AGORA</a:t>
            </a:r>
            <a:endParaRPr dirty="0"/>
          </a:p>
        </p:txBody>
      </p:sp>
      <p:cxnSp>
        <p:nvCxnSpPr>
          <p:cNvPr id="166" name="Google Shape;166;p12"/>
          <p:cNvCxnSpPr/>
          <p:nvPr/>
        </p:nvCxnSpPr>
        <p:spPr>
          <a:xfrm>
            <a:off x="3788559" y="3334396"/>
            <a:ext cx="2853689" cy="515"/>
          </a:xfrm>
          <a:prstGeom prst="straightConnector1">
            <a:avLst/>
          </a:prstGeom>
          <a:solidFill>
            <a:srgbClr val="0D0D0D"/>
          </a:solidFill>
          <a:ln w="10575" cap="flat" cmpd="sng">
            <a:solidFill>
              <a:srgbClr val="0D0D0D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DDD4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9" name="Picture 28" descr="img_4681aca0.jpeg"/>
          <p:cNvPicPr>
            <a:picLocks noChangeAspect="1"/>
          </p:cNvPicPr>
          <p:nvPr/>
        </p:nvPicPr>
        <p:blipFill>
          <a:blip r:embed="rId3"/>
          <a:srcRect t="20000" b="20000"/>
          <a:stretch>
            <a:fillRect/>
          </a:stretch>
        </p:blipFill>
        <p:spPr>
          <a:xfrm>
            <a:off x="0" y="0"/>
            <a:ext cx="9144000" cy="3086100"/>
          </a:xfrm>
          <a:prstGeom prst="rect">
            <a:avLst/>
          </a:prstGeom>
        </p:spPr>
      </p:pic>
      <p:sp>
        <p:nvSpPr>
          <p:cNvPr id="26" name="Google Shape;26;p2"/>
          <p:cNvSpPr/>
          <p:nvPr/>
        </p:nvSpPr>
        <p:spPr>
          <a:xfrm>
            <a:off x="762494" y="2287271"/>
            <a:ext cx="7620001" cy="2286001"/>
          </a:xfrm>
          <a:prstGeom prst="roundRect">
            <a:avLst>
              <a:gd name="adj" fmla="val -4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 txBox="1"/>
          <p:nvPr/>
        </p:nvSpPr>
        <p:spPr>
          <a:xfrm>
            <a:off x="3000757" y="2761749"/>
            <a:ext cx="4095751" cy="1033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391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300"/>
              <a:buFont typeface="Tenor Sans"/>
              <a:buNone/>
            </a:pPr>
            <a:r>
              <a:rPr lang="en-US" sz="2300" b="0" i="0" u="none" strike="noStrike" cap="none" dirty="0">
                <a:solidFill>
                  <a:srgbClr val="0D0D0D"/>
                </a:solidFill>
                <a:latin typeface="Tenor Sans"/>
                <a:ea typeface="Tenor Sans"/>
                <a:cs typeface="Tenor Sans"/>
                <a:sym typeface="Tenor Sans"/>
              </a:rPr>
              <a:t>Uma API é como um garçom em um restaurante: você faz um pedido, o garçom leva até a cozinha e traz sua comida. A API leva sua solicitação ao sistema e retorna a resposta.</a:t>
            </a:r>
            <a:endParaRPr dirty="0"/>
          </a:p>
        </p:txBody>
      </p:sp>
      <p:sp>
        <p:nvSpPr>
          <p:cNvPr id="28" name="Google Shape;28;p2"/>
          <p:cNvSpPr txBox="1"/>
          <p:nvPr/>
        </p:nvSpPr>
        <p:spPr>
          <a:xfrm>
            <a:off x="1238995" y="2760528"/>
            <a:ext cx="1190626" cy="167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rgbClr val="6E452A"/>
              </a:buClr>
              <a:buSzPts val="1100"/>
              <a:buFont typeface="Tenor Sans"/>
              <a:buNone/>
            </a:pPr>
            <a:r>
              <a:rPr lang="en-US" sz="1100" b="0" i="0" u="none" strike="noStrike" cap="none" dirty="0">
                <a:solidFill>
                  <a:srgbClr val="6E452A"/>
                </a:solidFill>
                <a:latin typeface="Tenor Sans"/>
                <a:ea typeface="Tenor Sans"/>
                <a:cs typeface="Tenor Sans"/>
                <a:sym typeface="Tenor Sans"/>
              </a:rPr>
              <a:t>O que é uma API?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6E452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4" name="Picture 73" descr="img_a8244ba6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575" y="0"/>
            <a:ext cx="9144000" cy="5143500"/>
          </a:xfrm>
          <a:prstGeom prst="rect">
            <a:avLst/>
          </a:prstGeom>
        </p:spPr>
      </p:pic>
      <p:sp>
        <p:nvSpPr>
          <p:cNvPr id="71" name="Google Shape;71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4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6"/>
          <p:cNvSpPr txBox="1"/>
          <p:nvPr/>
        </p:nvSpPr>
        <p:spPr>
          <a:xfrm>
            <a:off x="476250" y="476250"/>
            <a:ext cx="8191500" cy="157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Poppins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 que é a API da Tess AI?</a:t>
            </a:r>
            <a:endParaRPr/>
          </a:p>
        </p:txBody>
      </p:sp>
      <p:sp>
        <p:nvSpPr>
          <p:cNvPr id="73" name="Google Shape;73;p6"/>
          <p:cNvSpPr txBox="1"/>
          <p:nvPr/>
        </p:nvSpPr>
        <p:spPr>
          <a:xfrm>
            <a:off x="1473730" y="1982224"/>
            <a:ext cx="6191251" cy="11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Tenor Sans"/>
              <a:buNone/>
            </a:pPr>
            <a:r>
              <a:rPr b="0" i="0" sz="4500">
                <a:solidFill>
                  <a:srgbClr val="FFFFFF"/>
                </a:solidFill>
              </a:rPr>
              <a:t>Plataforma de IA
para criar agentes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DDD4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9" name="Picture 28" descr="img_afbef7ba.jpeg"/>
          <p:cNvPicPr>
            <a:picLocks noChangeAspect="1"/>
          </p:cNvPicPr>
          <p:nvPr/>
        </p:nvPicPr>
        <p:blipFill>
          <a:blip r:embed="rId3"/>
          <a:srcRect t="20000" b="20000"/>
          <a:stretch>
            <a:fillRect/>
          </a:stretch>
        </p:blipFill>
        <p:spPr>
          <a:xfrm>
            <a:off x="0" y="0"/>
            <a:ext cx="9144000" cy="3086100"/>
          </a:xfrm>
          <a:prstGeom prst="rect">
            <a:avLst/>
          </a:prstGeom>
        </p:spPr>
      </p:pic>
      <p:sp>
        <p:nvSpPr>
          <p:cNvPr id="26" name="Google Shape;26;p2"/>
          <p:cNvSpPr/>
          <p:nvPr/>
        </p:nvSpPr>
        <p:spPr>
          <a:xfrm>
            <a:off x="762494" y="2287271"/>
            <a:ext cx="7620001" cy="2286001"/>
          </a:xfrm>
          <a:prstGeom prst="roundRect">
            <a:avLst>
              <a:gd name="adj" fmla="val -4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 txBox="1"/>
          <p:nvPr/>
        </p:nvSpPr>
        <p:spPr>
          <a:xfrm>
            <a:off x="3000757" y="2761749"/>
            <a:ext cx="4095751" cy="1033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391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300"/>
              <a:buFont typeface="Tenor Sans"/>
              <a:buNone/>
            </a:pPr>
            <a:r>
              <a:rPr lang="en-US" sz="2300" b="0" i="0" u="none" strike="noStrike" cap="none" dirty="0">
                <a:solidFill>
                  <a:srgbClr val="0D0D0D"/>
                </a:solidFill>
                <a:latin typeface="Tenor Sans"/>
                <a:ea typeface="Tenor Sans"/>
                <a:cs typeface="Tenor Sans"/>
                <a:sym typeface="Tenor Sans"/>
              </a:rPr>
              <a:t>A API da Tess AI permite integrar agentes de IA em suas aplicações, gerenciar conversas, arquivos e memórias de forma programática.</a:t>
            </a:r>
            <a:endParaRPr dirty="0"/>
          </a:p>
        </p:txBody>
      </p:sp>
      <p:sp>
        <p:nvSpPr>
          <p:cNvPr id="28" name="Google Shape;28;p2"/>
          <p:cNvSpPr txBox="1"/>
          <p:nvPr/>
        </p:nvSpPr>
        <p:spPr>
          <a:xfrm>
            <a:off x="1238995" y="2760528"/>
            <a:ext cx="1190626" cy="167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rgbClr val="6E452A"/>
              </a:buClr>
              <a:buSzPts val="1100"/>
              <a:buFont typeface="Tenor Sans"/>
              <a:buNone/>
            </a:pPr>
            <a:r>
              <a:rPr lang="en-US" sz="1100" b="0" i="0" u="none" strike="noStrike" cap="none" dirty="0">
                <a:solidFill>
                  <a:srgbClr val="6E452A"/>
                </a:solidFill>
                <a:latin typeface="Tenor Sans"/>
                <a:ea typeface="Tenor Sans"/>
                <a:cs typeface="Tenor Sans"/>
                <a:sym typeface="Tenor Sans"/>
              </a:rPr>
              <a:t>Para que serve?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DDD4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9" name="Picture 28" descr="img_f8a6e1c7.jpeg"/>
          <p:cNvPicPr>
            <a:picLocks noChangeAspect="1"/>
          </p:cNvPicPr>
          <p:nvPr/>
        </p:nvPicPr>
        <p:blipFill>
          <a:blip r:embed="rId3"/>
          <a:srcRect t="20000" b="20000"/>
          <a:stretch>
            <a:fillRect/>
          </a:stretch>
        </p:blipFill>
        <p:spPr>
          <a:xfrm>
            <a:off x="0" y="0"/>
            <a:ext cx="9144000" cy="3086100"/>
          </a:xfrm>
          <a:prstGeom prst="rect">
            <a:avLst/>
          </a:prstGeom>
        </p:spPr>
      </p:pic>
      <p:sp>
        <p:nvSpPr>
          <p:cNvPr id="26" name="Google Shape;26;p2"/>
          <p:cNvSpPr/>
          <p:nvPr/>
        </p:nvSpPr>
        <p:spPr>
          <a:xfrm>
            <a:off x="762494" y="2287271"/>
            <a:ext cx="7620001" cy="2286001"/>
          </a:xfrm>
          <a:prstGeom prst="roundRect">
            <a:avLst>
              <a:gd name="adj" fmla="val -4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 txBox="1"/>
          <p:nvPr/>
        </p:nvSpPr>
        <p:spPr>
          <a:xfrm>
            <a:off x="3000757" y="2761749"/>
            <a:ext cx="4095751" cy="1033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391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300"/>
              <a:buFont typeface="Tenor Sans"/>
              <a:buNone/>
            </a:pPr>
            <a:r>
              <a:rPr lang="en-US" sz="2300" b="0" i="0" u="none" strike="noStrike" cap="none" dirty="0">
                <a:solidFill>
                  <a:srgbClr val="0D0D0D"/>
                </a:solidFill>
                <a:latin typeface="Tenor Sans"/>
                <a:ea typeface="Tenor Sans"/>
                <a:cs typeface="Tenor Sans"/>
                <a:sym typeface="Tenor Sans"/>
              </a:rPr>
              <a:t>1. Crie uma conta na Tess AI
2. Acesse o menu do usuário
3. Selecione 'API Tokens'
4. Clique em 'Add New Token'
5. Copie sua chave de API</a:t>
            </a:r>
            <a:endParaRPr dirty="0"/>
          </a:p>
        </p:txBody>
      </p:sp>
      <p:sp>
        <p:nvSpPr>
          <p:cNvPr id="28" name="Google Shape;28;p2"/>
          <p:cNvSpPr txBox="1"/>
          <p:nvPr/>
        </p:nvSpPr>
        <p:spPr>
          <a:xfrm>
            <a:off x="1238995" y="2760528"/>
            <a:ext cx="1190626" cy="167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rgbClr val="6E452A"/>
              </a:buClr>
              <a:buSzPts val="1100"/>
              <a:buFont typeface="Tenor Sans"/>
              <a:buNone/>
            </a:pPr>
            <a:r>
              <a:rPr lang="en-US" sz="1100" b="0" i="0" u="none" strike="noStrike" cap="none" dirty="0">
                <a:solidFill>
                  <a:srgbClr val="6E452A"/>
                </a:solidFill>
                <a:latin typeface="Tenor Sans"/>
                <a:ea typeface="Tenor Sans"/>
                <a:cs typeface="Tenor Sans"/>
                <a:sym typeface="Tenor Sans"/>
              </a:rPr>
              <a:t>Como começar?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DDD4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9" name="Picture 28" descr="img_f9e7d32e.jpeg"/>
          <p:cNvPicPr>
            <a:picLocks noChangeAspect="1"/>
          </p:cNvPicPr>
          <p:nvPr/>
        </p:nvPicPr>
        <p:blipFill>
          <a:blip r:embed="rId3"/>
          <a:srcRect t="20000" b="20000"/>
          <a:stretch>
            <a:fillRect/>
          </a:stretch>
        </p:blipFill>
        <p:spPr>
          <a:xfrm>
            <a:off x="0" y="0"/>
            <a:ext cx="9144000" cy="3086100"/>
          </a:xfrm>
          <a:prstGeom prst="rect">
            <a:avLst/>
          </a:prstGeom>
        </p:spPr>
      </p:pic>
      <p:sp>
        <p:nvSpPr>
          <p:cNvPr id="26" name="Google Shape;26;p2"/>
          <p:cNvSpPr/>
          <p:nvPr/>
        </p:nvSpPr>
        <p:spPr>
          <a:xfrm>
            <a:off x="762494" y="2287271"/>
            <a:ext cx="7620001" cy="2286001"/>
          </a:xfrm>
          <a:prstGeom prst="roundRect">
            <a:avLst>
              <a:gd name="adj" fmla="val -4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 txBox="1"/>
          <p:nvPr/>
        </p:nvSpPr>
        <p:spPr>
          <a:xfrm>
            <a:off x="3000757" y="2761749"/>
            <a:ext cx="4095751" cy="1033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391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300"/>
              <a:buFont typeface="Tenor Sans"/>
              <a:buNone/>
            </a:pPr>
            <a:r>
              <a:rPr lang="en-US" sz="2300" b="0" i="0" u="none" strike="noStrike" cap="none" dirty="0">
                <a:solidFill>
                  <a:srgbClr val="0D0D0D"/>
                </a:solidFill>
                <a:latin typeface="Tenor Sans"/>
                <a:ea typeface="Tenor Sans"/>
                <a:cs typeface="Tenor Sans"/>
                <a:sym typeface="Tenor Sans"/>
              </a:rPr>
              <a:t>Todas as requisições precisam incluir sua chave de API no cabeçalho:
Authorization: Bearer SUA_CHAVE_API</a:t>
            </a:r>
            <a:endParaRPr dirty="0"/>
          </a:p>
        </p:txBody>
      </p:sp>
      <p:sp>
        <p:nvSpPr>
          <p:cNvPr id="28" name="Google Shape;28;p2"/>
          <p:cNvSpPr txBox="1"/>
          <p:nvPr/>
        </p:nvSpPr>
        <p:spPr>
          <a:xfrm>
            <a:off x="1238995" y="2760528"/>
            <a:ext cx="1190626" cy="167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rgbClr val="6E452A"/>
              </a:buClr>
              <a:buSzPts val="1100"/>
              <a:buFont typeface="Tenor Sans"/>
              <a:buNone/>
            </a:pPr>
            <a:r>
              <a:rPr lang="en-US" sz="1100" b="0" i="0" u="none" strike="noStrike" cap="none" dirty="0">
                <a:solidFill>
                  <a:srgbClr val="6E452A"/>
                </a:solidFill>
                <a:latin typeface="Tenor Sans"/>
                <a:ea typeface="Tenor Sans"/>
                <a:cs typeface="Tenor Sans"/>
                <a:sym typeface="Tenor Sans"/>
              </a:rPr>
              <a:t>Autenticação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DDD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2" name="Google Shape;52;p5"/>
          <p:cNvSpPr/>
          <p:nvPr/>
        </p:nvSpPr>
        <p:spPr>
          <a:xfrm>
            <a:off x="474322" y="1572029"/>
            <a:ext cx="1809751" cy="2226760"/>
          </a:xfrm>
          <a:prstGeom prst="roundRect">
            <a:avLst>
              <a:gd name="adj" fmla="val -5052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2602959" y="1572029"/>
            <a:ext cx="1809751" cy="2226760"/>
          </a:xfrm>
          <a:prstGeom prst="roundRect">
            <a:avLst>
              <a:gd name="adj" fmla="val -5052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4731596" y="1572029"/>
            <a:ext cx="1809751" cy="2226760"/>
          </a:xfrm>
          <a:prstGeom prst="roundRect">
            <a:avLst>
              <a:gd name="adj" fmla="val -5052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6860233" y="1572029"/>
            <a:ext cx="1809751" cy="2226760"/>
          </a:xfrm>
          <a:prstGeom prst="roundRect">
            <a:avLst>
              <a:gd name="adj" fmla="val -5052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 txBox="1"/>
          <p:nvPr/>
        </p:nvSpPr>
        <p:spPr>
          <a:xfrm>
            <a:off x="476591" y="474367"/>
            <a:ext cx="8190756" cy="347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391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300"/>
              <a:buFont typeface="Tenor Sans"/>
              <a:buNone/>
            </a:pPr>
            <a:r>
              <a:rPr lang="en-US" sz="2300" b="0" i="0" u="none" strike="noStrike" cap="none" dirty="0">
                <a:solidFill>
                  <a:srgbClr val="0D0D0D"/>
                </a:solidFill>
                <a:latin typeface="Tenor Sans"/>
                <a:ea typeface="Tenor Sans"/>
                <a:cs typeface="Tenor Sans"/>
                <a:sym typeface="Tenor Sans"/>
              </a:rPr>
              <a:t>Endpoints Disponíveis</a:t>
            </a:r>
            <a:endParaRPr dirty="0"/>
          </a:p>
        </p:txBody>
      </p:sp>
      <p:sp>
        <p:nvSpPr>
          <p:cNvPr id="57" name="Google Shape;57;p5"/>
          <p:cNvSpPr txBox="1"/>
          <p:nvPr/>
        </p:nvSpPr>
        <p:spPr>
          <a:xfrm>
            <a:off x="715823" y="1813132"/>
            <a:ext cx="13335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rgbClr val="6E452A"/>
              </a:buClr>
              <a:buSzPts val="1100"/>
              <a:buFont typeface="Tenor Sans"/>
              <a:buNone/>
            </a:pPr>
            <a:r>
              <a:rPr b="0" i="0" sz="1100">
                <a:solidFill>
                  <a:srgbClr val="6E452A"/>
                </a:solidFill>
              </a:rPr>
              <a:t>Agentes</a:t>
            </a:r>
            <a:endParaRPr dirty="0"/>
          </a:p>
        </p:txBody>
      </p:sp>
      <p:sp>
        <p:nvSpPr>
          <p:cNvPr id="58" name="Google Shape;58;p5"/>
          <p:cNvSpPr txBox="1"/>
          <p:nvPr/>
        </p:nvSpPr>
        <p:spPr>
          <a:xfrm>
            <a:off x="714375" y="2947125"/>
            <a:ext cx="1333500" cy="614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Poppins"/>
              <a:buNone/>
            </a:pPr>
            <a:r>
              <a:rPr lang="en-US" sz="800" b="0" i="0" u="none" strike="noStrike" cap="none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Criar, listar e executar agentes de IA para conversas inteligentes</a:t>
            </a:r>
            <a:endParaRPr dirty="0"/>
          </a:p>
        </p:txBody>
      </p:sp>
      <p:sp>
        <p:nvSpPr>
          <p:cNvPr id="59" name="Google Shape;59;p5"/>
          <p:cNvSpPr txBox="1"/>
          <p:nvPr/>
        </p:nvSpPr>
        <p:spPr>
          <a:xfrm>
            <a:off x="2841284" y="2947125"/>
            <a:ext cx="1333501" cy="614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Poppins"/>
              <a:buNone/>
            </a:pPr>
            <a:r>
              <a:rPr lang="en-US" sz="800" b="0" i="0" u="none" strike="noStrike" cap="none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Fazer upload, listar e gerenciar arquivos para seus agentes</a:t>
            </a:r>
            <a:endParaRPr/>
          </a:p>
        </p:txBody>
      </p:sp>
      <p:sp>
        <p:nvSpPr>
          <p:cNvPr id="60" name="Google Shape;60;p5"/>
          <p:cNvSpPr txBox="1"/>
          <p:nvPr/>
        </p:nvSpPr>
        <p:spPr>
          <a:xfrm>
            <a:off x="4967711" y="2947125"/>
            <a:ext cx="1333501" cy="614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Poppins"/>
              <a:buNone/>
            </a:pPr>
            <a:r>
              <a:rPr lang="en-US" sz="800" b="0" i="0" u="none" strike="noStrike" cap="none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Criar e gerenciar memórias para contexto persistente</a:t>
            </a:r>
            <a:endParaRPr/>
          </a:p>
        </p:txBody>
      </p:sp>
      <p:sp>
        <p:nvSpPr>
          <p:cNvPr id="61" name="Google Shape;61;p5"/>
          <p:cNvSpPr txBox="1"/>
          <p:nvPr/>
        </p:nvSpPr>
        <p:spPr>
          <a:xfrm>
            <a:off x="7097937" y="2794725"/>
            <a:ext cx="1333501" cy="7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Poppins"/>
              <a:buNone/>
            </a:pPr>
            <a:r>
              <a:rPr lang="en-US" sz="800" b="0" i="0" u="none" strike="noStrike" cap="none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Configurar notificações automáticas de eventos</a:t>
            </a:r>
            <a:endParaRPr/>
          </a:p>
        </p:txBody>
      </p:sp>
      <p:sp>
        <p:nvSpPr>
          <p:cNvPr id="62" name="Google Shape;62;p5"/>
          <p:cNvSpPr txBox="1"/>
          <p:nvPr/>
        </p:nvSpPr>
        <p:spPr>
          <a:xfrm>
            <a:off x="2842249" y="1813132"/>
            <a:ext cx="13332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rgbClr val="6E452A"/>
              </a:buClr>
              <a:buSzPts val="1100"/>
              <a:buFont typeface="Tenor Sans"/>
              <a:buNone/>
            </a:pPr>
            <a:r>
              <a:rPr b="0" i="0" sz="1100">
                <a:solidFill>
                  <a:srgbClr val="6E452A"/>
                </a:solidFill>
              </a:rPr>
              <a:t>Arquivos</a:t>
            </a:r>
            <a:endParaRPr/>
          </a:p>
        </p:txBody>
      </p:sp>
      <p:sp>
        <p:nvSpPr>
          <p:cNvPr id="63" name="Google Shape;63;p5"/>
          <p:cNvSpPr txBox="1"/>
          <p:nvPr/>
        </p:nvSpPr>
        <p:spPr>
          <a:xfrm>
            <a:off x="4967711" y="1813132"/>
            <a:ext cx="13335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rgbClr val="6E452A"/>
              </a:buClr>
              <a:buSzPts val="1100"/>
              <a:buFont typeface="Tenor Sans"/>
              <a:buNone/>
            </a:pPr>
            <a:r>
              <a:rPr b="0" i="0" sz="1100">
                <a:solidFill>
                  <a:srgbClr val="6E452A"/>
                </a:solidFill>
              </a:rPr>
              <a:t>Memórias</a:t>
            </a:r>
            <a:endParaRPr/>
          </a:p>
        </p:txBody>
      </p:sp>
      <p:sp>
        <p:nvSpPr>
          <p:cNvPr id="64" name="Google Shape;64;p5"/>
          <p:cNvSpPr txBox="1"/>
          <p:nvPr/>
        </p:nvSpPr>
        <p:spPr>
          <a:xfrm>
            <a:off x="7097937" y="1813132"/>
            <a:ext cx="1333018" cy="167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rgbClr val="6E452A"/>
              </a:buClr>
              <a:buSzPts val="1100"/>
              <a:buFont typeface="Tenor Sans"/>
              <a:buNone/>
            </a:pPr>
            <a:r>
              <a:rPr lang="en-US" sz="1100" b="0" i="0" u="none" strike="noStrike" cap="none">
                <a:solidFill>
                  <a:srgbClr val="6E452A"/>
                </a:solidFill>
                <a:latin typeface="Tenor Sans"/>
                <a:ea typeface="Tenor Sans"/>
                <a:cs typeface="Tenor Sans"/>
                <a:sym typeface="Tenor Sans"/>
              </a:rPr>
              <a:t>Webhooks</a:t>
            </a:r>
            <a:endParaRPr/>
          </a:p>
        </p:txBody>
      </p:sp>
      <p:sp>
        <p:nvSpPr>
          <p:cNvPr id="65" name="Google Shape;65;p5"/>
          <p:cNvSpPr txBox="1"/>
          <p:nvPr/>
        </p:nvSpPr>
        <p:spPr>
          <a:xfrm>
            <a:off x="476250" y="857130"/>
            <a:ext cx="8191500" cy="157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Poppins"/>
              <a:buNone/>
            </a:pPr>
            <a:r>
              <a:rPr lang="en-US" sz="800" b="0" i="0" u="none" strike="noStrike" cap="none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Principais recursos da API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6" name="Picture 105" descr="img_e8bd9874.jpeg"/>
          <p:cNvPicPr>
            <a:picLocks noChangeAspect="1"/>
          </p:cNvPicPr>
          <p:nvPr/>
        </p:nvPicPr>
        <p:blipFill>
          <a:blip r:embed="rId3"/>
          <a:srcRect t="9822" b="9822"/>
          <a:stretch>
            <a:fillRect/>
          </a:stretch>
        </p:blipFill>
        <p:spPr>
          <a:xfrm>
            <a:off x="5730240" y="549399"/>
            <a:ext cx="2898884" cy="4141255"/>
          </a:xfrm>
          <a:prstGeom prst="rect">
            <a:avLst/>
          </a:prstGeom>
        </p:spPr>
      </p:pic>
      <p:sp>
        <p:nvSpPr>
          <p:cNvPr id="104" name="Google Shape;104;p8"/>
          <p:cNvSpPr txBox="1"/>
          <p:nvPr/>
        </p:nvSpPr>
        <p:spPr>
          <a:xfrm>
            <a:off x="753731" y="2254299"/>
            <a:ext cx="3612529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Poppins"/>
              <a:buNone/>
            </a:pPr>
            <a:r>
              <a:rPr lang="en-US" sz="800" b="0" i="0" u="none" strike="noStrike" cap="none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Endpoint: GET /api/agents
Retorna todos os seus agentes com suporte a busca, filtros e paginação.
Resposta: Lista com ID, nome, descrição e configurações de cada agente.
Útil para: Exibir agentes disponíveis em sua aplicação.</a:t>
            </a:r>
            <a:endParaRPr dirty="0"/>
          </a:p>
        </p:txBody>
      </p:sp>
      <p:sp>
        <p:nvSpPr>
          <p:cNvPr id="105" name="Google Shape;105;p8"/>
          <p:cNvSpPr txBox="1"/>
          <p:nvPr/>
        </p:nvSpPr>
        <p:spPr>
          <a:xfrm>
            <a:off x="753731" y="1393750"/>
            <a:ext cx="3612529" cy="82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17391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300"/>
              <a:buFont typeface="Tenor Sans"/>
              <a:buNone/>
            </a:pPr>
            <a:r>
              <a:rPr b="0" i="0" sz="2300">
                <a:solidFill>
                  <a:srgbClr val="0D0D0D"/>
                </a:solidFill>
              </a:rPr>
              <a:t>Exemplo 1: Listar Agentes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13" name="Picture 112" descr="img_8695ef30.jpeg"/>
          <p:cNvPicPr>
            <a:picLocks noChangeAspect="1"/>
          </p:cNvPicPr>
          <p:nvPr/>
        </p:nvPicPr>
        <p:blipFill>
          <a:blip r:embed="rId3"/>
          <a:srcRect l="10049" r="10049"/>
          <a:stretch>
            <a:fillRect/>
          </a:stretch>
        </p:blipFill>
        <p:spPr>
          <a:xfrm>
            <a:off x="0" y="771775"/>
            <a:ext cx="5113651" cy="3599950"/>
          </a:xfrm>
          <a:prstGeom prst="rect">
            <a:avLst/>
          </a:prstGeom>
        </p:spPr>
      </p:pic>
      <p:sp>
        <p:nvSpPr>
          <p:cNvPr id="111" name="Google Shape;111;p9"/>
          <p:cNvSpPr txBox="1"/>
          <p:nvPr/>
        </p:nvSpPr>
        <p:spPr>
          <a:xfrm>
            <a:off x="5621661" y="2575299"/>
            <a:ext cx="3049819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Poppins"/>
              <a:buNone/>
            </a:pPr>
            <a:r>
              <a:rPr lang="en-US" sz="800" b="0" i="0" u="none" strike="noStrike" cap="none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Endpoint: POST /api/agents/{id}/execute
Envia uma mensagem para um agente e recebe a resposta.
Útil para: Criar chatbots e assistentes virtuais.</a:t>
            </a:r>
            <a:endParaRPr dirty="0"/>
          </a:p>
        </p:txBody>
      </p:sp>
      <p:sp>
        <p:nvSpPr>
          <p:cNvPr id="112" name="Google Shape;112;p9"/>
          <p:cNvSpPr txBox="1"/>
          <p:nvPr/>
        </p:nvSpPr>
        <p:spPr>
          <a:xfrm>
            <a:off x="5621661" y="1672466"/>
            <a:ext cx="2927971" cy="82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17391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300"/>
              <a:buFont typeface="Tenor Sans"/>
              <a:buNone/>
            </a:pPr>
            <a:r>
              <a:rPr b="0" i="0" sz="2300">
                <a:solidFill>
                  <a:srgbClr val="0D0D0D"/>
                </a:solidFill>
              </a:rPr>
              <a:t>Exemplo 2: Executar um Agente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