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07" r:id="rId2"/>
    <p:sldId id="328" r:id="rId3"/>
    <p:sldId id="324" r:id="rId4"/>
    <p:sldId id="379" r:id="rId5"/>
    <p:sldId id="381" r:id="rId6"/>
    <p:sldId id="380" r:id="rId7"/>
    <p:sldId id="408" r:id="rId8"/>
    <p:sldId id="409" r:id="rId9"/>
    <p:sldId id="410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4" r:id="rId18"/>
    <p:sldId id="391" r:id="rId19"/>
    <p:sldId id="392" r:id="rId20"/>
    <p:sldId id="411" r:id="rId21"/>
    <p:sldId id="413" r:id="rId22"/>
    <p:sldId id="414" r:id="rId23"/>
    <p:sldId id="417" r:id="rId24"/>
    <p:sldId id="416" r:id="rId25"/>
    <p:sldId id="395" r:id="rId26"/>
    <p:sldId id="412" r:id="rId27"/>
    <p:sldId id="400" r:id="rId28"/>
    <p:sldId id="278" r:id="rId29"/>
  </p:sldIdLst>
  <p:sldSz cx="12192000" cy="6858000"/>
  <p:notesSz cx="6858000" cy="9144000"/>
  <p:defaultTextStyle>
    <a:defPPr rtl="0"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06" autoAdjust="0"/>
  </p:normalViewPr>
  <p:slideViewPr>
    <p:cSldViewPr snapToGrid="0">
      <p:cViewPr varScale="1">
        <p:scale>
          <a:sx n="71" d="100"/>
          <a:sy n="71" d="100"/>
        </p:scale>
        <p:origin x="78" y="6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4D90BCD-5FEA-427E-9CEA-805CC1A0AF46}" type="datetime1">
              <a:rPr lang="uk-UA" smtClean="0"/>
              <a:t>06.07.2021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798501B-77B5-4365-9881-C6E19A3C1E42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6466C-F23A-445C-8728-26C673650C65}" type="datetime1">
              <a:rPr lang="uk-UA" smtClean="0"/>
              <a:pPr/>
              <a:t>06.07.2021</a:t>
            </a:fld>
            <a:endParaRPr lang="uk-UA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uk-UA" noProof="0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uk-UA" noProof="0" dirty="0" smtClean="0"/>
              <a:t>Зразки заголовків</a:t>
            </a:r>
          </a:p>
          <a:p>
            <a:pPr lvl="1" rtl="0"/>
            <a:r>
              <a:rPr lang="uk-UA" noProof="0" dirty="0" smtClean="0"/>
              <a:t>Другий рівень</a:t>
            </a:r>
          </a:p>
          <a:p>
            <a:pPr lvl="2" rtl="0"/>
            <a:r>
              <a:rPr lang="uk-UA" noProof="0" dirty="0" smtClean="0"/>
              <a:t>Третій рівень</a:t>
            </a:r>
          </a:p>
          <a:p>
            <a:pPr lvl="3" rtl="0"/>
            <a:r>
              <a:rPr lang="uk-UA" noProof="0" dirty="0" smtClean="0"/>
              <a:t>Четвертий рівень</a:t>
            </a:r>
          </a:p>
          <a:p>
            <a:pPr lvl="4" rtl="0"/>
            <a:r>
              <a:rPr lang="uk-UA" noProof="0" dirty="0" smtClean="0"/>
              <a:t>П’ятий рівень</a:t>
            </a:r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C8BD8E7-1312-41F3-99C4-6DA5AF891969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uk-UA" smtClean="0"/>
              <a:t>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36648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uk-UA" smtClean="0"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91346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uk-UA" smtClean="0"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97180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C8BD8E7-1312-41F3-99C4-6DA5AF891969}" type="slidenum">
              <a:rPr lang="uk-UA" smtClean="0"/>
              <a:t>28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1292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uk-UA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548245"/>
            <a:ext cx="10515600" cy="2240280"/>
          </a:xfrm>
        </p:spPr>
        <p:txBody>
          <a:bodyPr rtlCol="0"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uk-UA" noProof="0" smtClean="0"/>
              <a:t>Клацніть, щоб редагувати стиль зразка підзаголовка</a:t>
            </a:r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uk-UA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813" y="1683327"/>
            <a:ext cx="3125787" cy="2877260"/>
          </a:xfrm>
        </p:spPr>
        <p:txBody>
          <a:bodyPr rtlCol="0"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6" name="Місце для зображення 2" descr="Пустий покажчик місця заповнення для зображення. Клацніть цей покажчик і виберіть зображення, яке потрібно додати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uk-UA" noProof="0" smtClean="0"/>
              <a:t>Клацніть піктограму, щоб додати зображення</a:t>
            </a:r>
            <a:endParaRPr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 rtlCol="0"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199467-5573-4075-B509-1993534E51D4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 rtlCol="0"/>
          <a:lstStyle/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15B3F2-4971-4BF9-A98C-14E37F1F3F15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ий слайд із зображенням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uk-UA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84483"/>
            <a:ext cx="11125200" cy="9144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9" name="Місце для зображення 2" descr="Пустий покажчик місця заповнення для зображення. Клацніть цей покажчик і виберіть зображення, яке потрібно додати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uk-UA" noProof="0" smtClean="0"/>
              <a:t>Клацніть піктограму, щоб додати зображення</a:t>
            </a:r>
            <a:endParaRPr lang="uk-UA" noProof="0" dirty="0"/>
          </a:p>
        </p:txBody>
      </p:sp>
      <p:sp>
        <p:nvSpPr>
          <p:cNvPr id="13" name="Місце для зображення 2" descr="Пустий покажчик місця заповнення для зображення. Клацніть цей покажчик і виберіть зображення, яке потрібно додати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uk-UA" noProof="0" smtClean="0"/>
              <a:t>Клацніть піктограму, щоб додати зображення</a:t>
            </a:r>
            <a:endParaRPr lang="uk-UA" noProof="0" dirty="0"/>
          </a:p>
        </p:txBody>
      </p:sp>
      <p:sp>
        <p:nvSpPr>
          <p:cNvPr id="14" name="Місце для зображення 2" descr="Пустий покажчик місця заповнення для зображення. Клацніть цей покажчик і виберіть зображення, яке потрібно додати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uk-UA" noProof="0" smtClean="0"/>
              <a:t>Клацніть піктограму, щоб додати зображення</a:t>
            </a:r>
            <a:endParaRPr lang="uk-UA" noProof="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uk-UA" noProof="0" smtClean="0"/>
              <a:t>Клацніть, щоб редагувати стиль зразка підзаголовка</a:t>
            </a:r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E3A128-01D8-4448-B68C-EB74845CFB87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озділу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uk-UA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483427"/>
            <a:ext cx="10515600" cy="27432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10"/>
          </p:nvPr>
        </p:nvSpPr>
        <p:spPr>
          <a:xfrm>
            <a:off x="835025" y="5257800"/>
            <a:ext cx="10515600" cy="9144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елементи вміс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4B05386-348F-499B-95C9-4FD2D20B5E61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8CF20C-7DA8-412D-9516-CA8419588DA8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7A35CEB-D532-4B12-8860-26D7197075ED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1812" y="1672934"/>
            <a:ext cx="3506788" cy="2880360"/>
          </a:xfrm>
        </p:spPr>
        <p:txBody>
          <a:bodyPr rtlCol="0" anchor="b">
            <a:normAutofit/>
          </a:bodyPr>
          <a:lstStyle>
            <a:lvl1pPr>
              <a:defRPr sz="3000"/>
            </a:lvl1pPr>
          </a:lstStyle>
          <a:p>
            <a:pPr rtl="0"/>
            <a:r>
              <a:rPr lang="uk-UA" noProof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  <a:p>
            <a:pPr lvl="1" rtl="0"/>
            <a:r>
              <a:rPr lang="uk-UA" noProof="0" smtClean="0"/>
              <a:t>Другий рівень</a:t>
            </a:r>
          </a:p>
          <a:p>
            <a:pPr lvl="2" rtl="0"/>
            <a:r>
              <a:rPr lang="uk-UA" noProof="0" smtClean="0"/>
              <a:t>Третій рівень</a:t>
            </a:r>
          </a:p>
          <a:p>
            <a:pPr lvl="3" rtl="0"/>
            <a:r>
              <a:rPr lang="uk-UA" noProof="0" smtClean="0"/>
              <a:t>Четвертий рівень</a:t>
            </a:r>
          </a:p>
          <a:p>
            <a:pPr lvl="4" rtl="0"/>
            <a:r>
              <a:rPr lang="uk-UA" noProof="0" smtClean="0"/>
              <a:t>П’ятий рівень</a:t>
            </a:r>
            <a:endParaRPr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 rtlCol="0"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smtClean="0"/>
              <a:t>Редагувати стиль зразка тексту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743618-D585-4677-82F9-2DE9D781B67F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uk-UA" noProof="0" smtClean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uk-UA" noProof="0" dirty="0" smtClean="0"/>
              <a:t>Зразок заголовка</a:t>
            </a:r>
            <a:endParaRPr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uk-UA" noProof="0" dirty="0" smtClean="0"/>
              <a:t>Зразок тексту</a:t>
            </a:r>
          </a:p>
          <a:p>
            <a:pPr lvl="1" rtl="0"/>
            <a:r>
              <a:rPr lang="uk-UA" noProof="0" dirty="0" smtClean="0"/>
              <a:t>Другий рівень</a:t>
            </a:r>
          </a:p>
          <a:p>
            <a:pPr lvl="2" rtl="0"/>
            <a:r>
              <a:rPr lang="uk-UA" noProof="0" dirty="0" smtClean="0"/>
              <a:t>Третій рівень</a:t>
            </a:r>
          </a:p>
          <a:p>
            <a:pPr lvl="3" rtl="0"/>
            <a:r>
              <a:rPr lang="uk-UA" noProof="0" dirty="0" smtClean="0"/>
              <a:t>Четвертий рівень</a:t>
            </a:r>
          </a:p>
          <a:p>
            <a:pPr lvl="4" rtl="0"/>
            <a:r>
              <a:rPr lang="uk-UA" noProof="0" dirty="0" smtClean="0"/>
              <a:t>П’ятий рівень</a:t>
            </a:r>
            <a:endParaRPr lang="uk-UA" noProof="0" dirty="0"/>
          </a:p>
        </p:txBody>
      </p:sp>
      <p:sp>
        <p:nvSpPr>
          <p:cNvPr id="7" name="Прямокутник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uk-UA" noProof="0" dirty="0" smtClean="0"/>
              <a:t>Додайте нижній колонтитул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rtl="0"/>
            <a:fld id="{B59017E3-9030-420C-9FF6-26ED138222DE}" type="datetime1">
              <a:rPr lang="uk-UA" noProof="0" smtClean="0"/>
              <a:t>06.07.2021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rtl="0"/>
            <a:fld id="{E31375A4-56A4-47D6-9801-1991572033F7}" type="slidenum">
              <a:rPr lang="uk-UA" noProof="0" smtClean="0"/>
              <a:pPr rtl="0"/>
              <a:t>‹#›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3637878" y="5865057"/>
            <a:ext cx="123835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500" b="1" dirty="0" smtClean="0">
                <a:solidFill>
                  <a:schemeClr val="tx2"/>
                </a:solidFill>
              </a:rPr>
              <a:t>ІІ Стратегічна сесія</a:t>
            </a:r>
            <a:endParaRPr lang="en-US" sz="4500" b="1" dirty="0">
              <a:solidFill>
                <a:schemeClr val="tx2"/>
              </a:solidFill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45785" y="4244585"/>
            <a:ext cx="296106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500" dirty="0" smtClean="0">
                <a:solidFill>
                  <a:schemeClr val="tx2"/>
                </a:solidFill>
              </a:rPr>
              <a:t>30 червня 2021 року</a:t>
            </a:r>
            <a:endParaRPr lang="en-US" sz="2500" dirty="0">
              <a:solidFill>
                <a:schemeClr val="tx2"/>
              </a:solidFill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936456" y="5157171"/>
            <a:ext cx="101052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Стратегія розвитку </a:t>
            </a:r>
            <a:r>
              <a:rPr lang="uk-UA" sz="4000" dirty="0" err="1" smtClean="0">
                <a:solidFill>
                  <a:schemeClr val="bg1"/>
                </a:solidFill>
              </a:rPr>
              <a:t>Війтівецької</a:t>
            </a:r>
            <a:r>
              <a:rPr lang="uk-UA" sz="4000" dirty="0" smtClean="0">
                <a:solidFill>
                  <a:schemeClr val="bg1"/>
                </a:solidFill>
              </a:rPr>
              <a:t> громади 2030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852" y="-46129"/>
            <a:ext cx="9185148" cy="484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2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50107" y="-819150"/>
            <a:ext cx="10739438" cy="1495425"/>
          </a:xfrm>
        </p:spPr>
        <p:txBody>
          <a:bodyPr>
            <a:normAutofit/>
          </a:bodyPr>
          <a:lstStyle/>
          <a:p>
            <a:r>
              <a:rPr lang="ru-RU" sz="2500" b="1" dirty="0" err="1"/>
              <a:t>Стратегії</a:t>
            </a:r>
            <a:r>
              <a:rPr lang="ru-RU" sz="2500" b="1" dirty="0"/>
              <a:t> </a:t>
            </a:r>
            <a:r>
              <a:rPr lang="ru-RU" sz="2500" b="1" dirty="0" err="1"/>
              <a:t>дій</a:t>
            </a:r>
            <a:r>
              <a:rPr lang="ru-RU" sz="2500" b="1" dirty="0"/>
              <a:t> з </a:t>
            </a:r>
            <a:r>
              <a:rPr lang="ru-RU" sz="2500" b="1" dirty="0" err="1"/>
              <a:t>огляду</a:t>
            </a:r>
            <a:r>
              <a:rPr lang="ru-RU" sz="2500" b="1" dirty="0"/>
              <a:t> на </a:t>
            </a:r>
            <a:r>
              <a:rPr lang="ru-RU" sz="2500" b="1" dirty="0" err="1"/>
              <a:t>визначені</a:t>
            </a:r>
            <a:r>
              <a:rPr lang="ru-RU" sz="2500" b="1" dirty="0"/>
              <a:t> </a:t>
            </a:r>
            <a:r>
              <a:rPr lang="ru-RU" sz="2500" b="1" dirty="0" err="1"/>
              <a:t>фактори</a:t>
            </a:r>
            <a:r>
              <a:rPr lang="ru-RU" sz="2500" b="1" dirty="0"/>
              <a:t> SWOT (SWOT-</a:t>
            </a:r>
            <a:r>
              <a:rPr lang="ru-RU" sz="2500" b="1" dirty="0" err="1"/>
              <a:t>матриці</a:t>
            </a:r>
            <a:r>
              <a:rPr lang="ru-RU" sz="2500" b="1" dirty="0"/>
              <a:t>)</a:t>
            </a:r>
            <a:endParaRPr lang="en-US" sz="2500" dirty="0"/>
          </a:p>
        </p:txBody>
      </p:sp>
      <p:graphicFrame>
        <p:nvGraphicFramePr>
          <p:cNvPr id="4" name="Об'є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839238"/>
              </p:ext>
            </p:extLst>
          </p:nvPr>
        </p:nvGraphicFramePr>
        <p:xfrm>
          <a:off x="1780532" y="3407628"/>
          <a:ext cx="8878588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2" name="Image" r:id="rId3" imgW="15072840" imgH="4520520" progId="Photoshop.Image.19">
                  <p:embed/>
                </p:oleObj>
              </mc:Choice>
              <mc:Fallback>
                <p:oleObj name="Image" r:id="rId3" imgW="15072840" imgH="452052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0532" y="3407628"/>
                        <a:ext cx="8878588" cy="267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кутник 4"/>
          <p:cNvSpPr/>
          <p:nvPr/>
        </p:nvSpPr>
        <p:spPr>
          <a:xfrm>
            <a:off x="4162425" y="931039"/>
            <a:ext cx="81819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SWOT-</a:t>
            </a:r>
            <a:r>
              <a:rPr lang="en-US" dirty="0" err="1">
                <a:solidFill>
                  <a:schemeClr val="tx2"/>
                </a:solidFill>
              </a:rPr>
              <a:t>аналіз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передбачає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підхід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із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середини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назовні</a:t>
            </a:r>
            <a:r>
              <a:rPr lang="en-US" dirty="0">
                <a:solidFill>
                  <a:schemeClr val="tx2"/>
                </a:solidFill>
              </a:rPr>
              <a:t> і </a:t>
            </a:r>
            <a:r>
              <a:rPr lang="en-US" dirty="0" err="1">
                <a:solidFill>
                  <a:schemeClr val="tx2"/>
                </a:solidFill>
              </a:rPr>
              <a:t>дає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відповіді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на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такі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питання</a:t>
            </a:r>
            <a:r>
              <a:rPr lang="en-US" dirty="0">
                <a:solidFill>
                  <a:schemeClr val="tx2"/>
                </a:solidFill>
              </a:rPr>
              <a:t>: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 err="1">
                <a:solidFill>
                  <a:schemeClr val="tx2"/>
                </a:solidFill>
              </a:rPr>
              <a:t>Чи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визначені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сильні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сторони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дозволяють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використати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можливості</a:t>
            </a:r>
            <a:r>
              <a:rPr lang="en-US" dirty="0">
                <a:solidFill>
                  <a:schemeClr val="tx2"/>
                </a:solidFill>
              </a:rPr>
              <a:t>, </a:t>
            </a:r>
            <a:r>
              <a:rPr lang="en-US" dirty="0" err="1">
                <a:solidFill>
                  <a:schemeClr val="tx2"/>
                </a:solidFill>
              </a:rPr>
              <a:t>які</a:t>
            </a:r>
            <a:r>
              <a:rPr lang="en-US" dirty="0">
                <a:solidFill>
                  <a:schemeClr val="tx2"/>
                </a:solidFill>
              </a:rPr>
              <a:t> є </a:t>
            </a:r>
            <a:r>
              <a:rPr lang="en-US" dirty="0" err="1">
                <a:solidFill>
                  <a:schemeClr val="tx2"/>
                </a:solidFill>
              </a:rPr>
              <a:t>сприятливими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для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розвитку</a:t>
            </a:r>
            <a:r>
              <a:rPr lang="en-US" dirty="0">
                <a:solidFill>
                  <a:schemeClr val="tx2"/>
                </a:solidFill>
              </a:rPr>
              <a:t>?</a:t>
            </a:r>
          </a:p>
          <a:p>
            <a:r>
              <a:rPr lang="en-US" dirty="0" err="1">
                <a:solidFill>
                  <a:schemeClr val="tx2"/>
                </a:solidFill>
              </a:rPr>
              <a:t>Чи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визначені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сильні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сторони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дозволять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подолати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загрози</a:t>
            </a:r>
            <a:r>
              <a:rPr lang="en-US" dirty="0">
                <a:solidFill>
                  <a:schemeClr val="tx2"/>
                </a:solidFill>
              </a:rPr>
              <a:t>?</a:t>
            </a:r>
          </a:p>
          <a:p>
            <a:r>
              <a:rPr lang="en-US" dirty="0" err="1">
                <a:solidFill>
                  <a:schemeClr val="tx2"/>
                </a:solidFill>
              </a:rPr>
              <a:t>Чи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визначені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слабкі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сторони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uk-UA" dirty="0" smtClean="0">
                <a:solidFill>
                  <a:schemeClr val="tx2"/>
                </a:solidFill>
              </a:rPr>
              <a:t>хоча б частково </a:t>
            </a:r>
            <a:r>
              <a:rPr lang="en-US" dirty="0" err="1" smtClean="0">
                <a:solidFill>
                  <a:schemeClr val="tx2"/>
                </a:solidFill>
              </a:rPr>
              <a:t>не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uk-UA" b="1" dirty="0" smtClean="0">
                <a:solidFill>
                  <a:schemeClr val="tx2"/>
                </a:solidFill>
              </a:rPr>
              <a:t>нівелюються </a:t>
            </a:r>
            <a:r>
              <a:rPr lang="en-US" b="1" dirty="0" err="1" smtClean="0">
                <a:solidFill>
                  <a:schemeClr val="tx2"/>
                </a:solidFill>
              </a:rPr>
              <a:t>зовнішні</a:t>
            </a:r>
            <a:r>
              <a:rPr lang="uk-UA" b="1" dirty="0" smtClean="0">
                <a:solidFill>
                  <a:schemeClr val="tx2"/>
                </a:solidFill>
              </a:rPr>
              <a:t>ми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b="1" dirty="0" err="1" smtClean="0">
                <a:solidFill>
                  <a:schemeClr val="tx2"/>
                </a:solidFill>
              </a:rPr>
              <a:t>можливост</a:t>
            </a:r>
            <a:r>
              <a:rPr lang="uk-UA" b="1" dirty="0" smtClean="0">
                <a:solidFill>
                  <a:schemeClr val="tx2"/>
                </a:solidFill>
              </a:rPr>
              <a:t>ями</a:t>
            </a:r>
            <a:r>
              <a:rPr lang="en-US" dirty="0" smtClean="0">
                <a:solidFill>
                  <a:schemeClr val="tx2"/>
                </a:solidFill>
              </a:rPr>
              <a:t>?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 err="1">
                <a:solidFill>
                  <a:schemeClr val="tx2"/>
                </a:solidFill>
              </a:rPr>
              <a:t>Чи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визначені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слабкі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сторони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посилюватимуть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силу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впливу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зовнішніх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загроз</a:t>
            </a:r>
            <a:r>
              <a:rPr lang="en-US" dirty="0">
                <a:solidFill>
                  <a:schemeClr val="tx2"/>
                </a:solidFill>
              </a:rPr>
              <a:t>?</a:t>
            </a:r>
          </a:p>
        </p:txBody>
      </p:sp>
      <p:graphicFrame>
        <p:nvGraphicFramePr>
          <p:cNvPr id="2" name="Об'є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445002"/>
              </p:ext>
            </p:extLst>
          </p:nvPr>
        </p:nvGraphicFramePr>
        <p:xfrm>
          <a:off x="552449" y="2034329"/>
          <a:ext cx="3387725" cy="1863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3" name="Image" r:id="rId5" imgW="8660160" imgH="4761720" progId="Photoshop.Image.19">
                  <p:embed/>
                </p:oleObj>
              </mc:Choice>
              <mc:Fallback>
                <p:oleObj name="Image" r:id="rId5" imgW="8660160" imgH="476172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2449" y="2034329"/>
                        <a:ext cx="3387725" cy="1863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119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554787" y="927872"/>
            <a:ext cx="1567544" cy="1495425"/>
          </a:xfrm>
        </p:spPr>
        <p:txBody>
          <a:bodyPr>
            <a:noAutofit/>
          </a:bodyPr>
          <a:lstStyle/>
          <a:p>
            <a:r>
              <a:rPr lang="uk-UA" sz="1400" dirty="0"/>
              <a:t>За підсумком </a:t>
            </a:r>
            <a:r>
              <a:rPr lang="pl-PL" sz="1400" dirty="0"/>
              <a:t>SWOT</a:t>
            </a:r>
            <a:r>
              <a:rPr lang="uk-UA" sz="1400" dirty="0"/>
              <a:t>-аналізу сформовано чотири таблиці, які відповідають </a:t>
            </a:r>
            <a:r>
              <a:rPr lang="uk-UA" sz="1400" b="1" dirty="0"/>
              <a:t>Наступальній, Консервативній, </a:t>
            </a:r>
            <a:r>
              <a:rPr lang="uk-UA" sz="1400" b="1" dirty="0" err="1"/>
              <a:t>Конкуренційній</a:t>
            </a:r>
            <a:r>
              <a:rPr lang="uk-UA" sz="1400" b="1" dirty="0"/>
              <a:t> і Оборонній</a:t>
            </a:r>
            <a:r>
              <a:rPr lang="uk-UA" sz="1400" dirty="0"/>
              <a:t> стратегіям.</a:t>
            </a:r>
            <a:endParaRPr lang="en-US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35085" y="-1935087"/>
            <a:ext cx="6757851" cy="1062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1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156" y="-2667157"/>
            <a:ext cx="6792686" cy="121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1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6572" y="-2597310"/>
            <a:ext cx="6723017" cy="1191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6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3137" y="-2147783"/>
            <a:ext cx="6675060" cy="1097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7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7800974" y="508585"/>
            <a:ext cx="400050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Проведений </a:t>
            </a:r>
            <a:r>
              <a:rPr lang="en-US" sz="2400" dirty="0">
                <a:solidFill>
                  <a:schemeClr val="tx2"/>
                </a:solidFill>
              </a:rPr>
              <a:t>SWOT-</a:t>
            </a:r>
            <a:r>
              <a:rPr lang="ru-RU" sz="2400" dirty="0" err="1">
                <a:solidFill>
                  <a:schemeClr val="tx2"/>
                </a:solidFill>
              </a:rPr>
              <a:t>аналіз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показує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перевагу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Наступальної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Стратегії</a:t>
            </a:r>
            <a:r>
              <a:rPr lang="ru-RU" sz="2400" dirty="0">
                <a:solidFill>
                  <a:schemeClr val="tx2"/>
                </a:solidFill>
              </a:rPr>
              <a:t> (</a:t>
            </a:r>
            <a:r>
              <a:rPr lang="ru-RU" sz="2400" dirty="0" err="1">
                <a:solidFill>
                  <a:schemeClr val="tx2"/>
                </a:solidFill>
              </a:rPr>
              <a:t>кількість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інтеракцій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134</a:t>
            </a:r>
            <a:r>
              <a:rPr lang="ru-RU" sz="2400" dirty="0">
                <a:solidFill>
                  <a:schemeClr val="tx2"/>
                </a:solidFill>
              </a:rPr>
              <a:t> з </a:t>
            </a:r>
            <a:r>
              <a:rPr lang="ru-RU" sz="2400" dirty="0" err="1">
                <a:solidFill>
                  <a:schemeClr val="tx2"/>
                </a:solidFill>
              </a:rPr>
              <a:t>часткою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впливу</a:t>
            </a:r>
            <a:r>
              <a:rPr lang="ru-RU" sz="2400" dirty="0">
                <a:solidFill>
                  <a:schemeClr val="tx2"/>
                </a:solidFill>
              </a:rPr>
              <a:t> 13,7), коли </a:t>
            </a:r>
            <a:r>
              <a:rPr lang="ru-RU" sz="2400" dirty="0" err="1">
                <a:solidFill>
                  <a:schemeClr val="tx2"/>
                </a:solidFill>
              </a:rPr>
              <a:t>сильні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сторони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переважають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слабкі</a:t>
            </a:r>
            <a:r>
              <a:rPr lang="ru-RU" sz="2400" dirty="0">
                <a:solidFill>
                  <a:schemeClr val="tx2"/>
                </a:solidFill>
              </a:rPr>
              <a:t>, а </a:t>
            </a:r>
            <a:r>
              <a:rPr lang="ru-RU" sz="2400" dirty="0" err="1">
                <a:solidFill>
                  <a:schemeClr val="tx2"/>
                </a:solidFill>
              </a:rPr>
              <a:t>зовнішні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можливості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беруть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перевагу</a:t>
            </a:r>
            <a:r>
              <a:rPr lang="ru-RU" sz="2400" dirty="0">
                <a:solidFill>
                  <a:schemeClr val="tx2"/>
                </a:solidFill>
              </a:rPr>
              <a:t> над </a:t>
            </a:r>
            <a:r>
              <a:rPr lang="ru-RU" sz="2400" dirty="0" err="1">
                <a:solidFill>
                  <a:schemeClr val="tx2"/>
                </a:solidFill>
              </a:rPr>
              <a:t>можливими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ризиками</a:t>
            </a:r>
            <a:r>
              <a:rPr lang="ru-RU" sz="2400" dirty="0">
                <a:solidFill>
                  <a:schemeClr val="tx2"/>
                </a:solidFill>
              </a:rPr>
              <a:t>. </a:t>
            </a:r>
            <a:r>
              <a:rPr lang="ru-RU" sz="2400" dirty="0" err="1">
                <a:solidFill>
                  <a:schemeClr val="tx2"/>
                </a:solidFill>
              </a:rPr>
              <a:t>Достатньо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суттєву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кількість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інтеракцій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виявлено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також</a:t>
            </a:r>
            <a:r>
              <a:rPr lang="ru-RU" sz="2400" dirty="0">
                <a:solidFill>
                  <a:schemeClr val="tx2"/>
                </a:solidFill>
              </a:rPr>
              <a:t> для </a:t>
            </a:r>
            <a:r>
              <a:rPr lang="ru-RU" sz="2400" dirty="0" err="1">
                <a:solidFill>
                  <a:schemeClr val="tx2"/>
                </a:solidFill>
              </a:rPr>
              <a:t>Конкурентної</a:t>
            </a:r>
            <a:r>
              <a:rPr lang="ru-RU" sz="2400" dirty="0">
                <a:solidFill>
                  <a:schemeClr val="tx2"/>
                </a:solidFill>
              </a:rPr>
              <a:t> і </a:t>
            </a:r>
            <a:r>
              <a:rPr lang="ru-RU" sz="2400" dirty="0" err="1">
                <a:solidFill>
                  <a:schemeClr val="tx2"/>
                </a:solidFill>
              </a:rPr>
              <a:t>Оборонної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типів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Стратегій</a:t>
            </a:r>
            <a:r>
              <a:rPr lang="ru-RU" sz="2400" dirty="0">
                <a:solidFill>
                  <a:schemeClr val="tx2"/>
                </a:solidFill>
              </a:rPr>
              <a:t>.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23906" name="Picture 2" descr="Матриц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99" y="168638"/>
            <a:ext cx="7221764" cy="619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54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3905" y="-747713"/>
            <a:ext cx="12164632" cy="1495425"/>
          </a:xfrm>
        </p:spPr>
        <p:txBody>
          <a:bodyPr>
            <a:normAutofit/>
          </a:bodyPr>
          <a:lstStyle/>
          <a:p>
            <a:r>
              <a:rPr lang="uk-UA" sz="3500" b="1" dirty="0" smtClean="0"/>
              <a:t>Короткі висновки зі </a:t>
            </a:r>
            <a:r>
              <a:rPr lang="pl-PL" sz="3500" b="1" dirty="0" smtClean="0"/>
              <a:t>SWOT-</a:t>
            </a:r>
            <a:r>
              <a:rPr lang="uk-UA" sz="3500" b="1" dirty="0" smtClean="0"/>
              <a:t>АНАЛІЗУ</a:t>
            </a:r>
            <a:endParaRPr lang="en-US" sz="3500" b="1" dirty="0"/>
          </a:p>
        </p:txBody>
      </p:sp>
      <p:sp>
        <p:nvSpPr>
          <p:cNvPr id="4" name="Прямокутник 3"/>
          <p:cNvSpPr/>
          <p:nvPr/>
        </p:nvSpPr>
        <p:spPr>
          <a:xfrm>
            <a:off x="283572" y="678043"/>
            <a:ext cx="1170813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chemeClr val="tx2"/>
                </a:solidFill>
              </a:rPr>
              <a:t> </a:t>
            </a:r>
            <a:r>
              <a:rPr lang="uk-UA" dirty="0" smtClean="0">
                <a:solidFill>
                  <a:schemeClr val="tx2"/>
                </a:solidFill>
              </a:rPr>
              <a:t>На </a:t>
            </a:r>
            <a:r>
              <a:rPr lang="uk-UA" dirty="0">
                <a:solidFill>
                  <a:schemeClr val="tx2"/>
                </a:solidFill>
              </a:rPr>
              <a:t>користь </a:t>
            </a:r>
            <a:r>
              <a:rPr lang="uk-UA" b="1" dirty="0">
                <a:solidFill>
                  <a:schemeClr val="tx2"/>
                </a:solidFill>
              </a:rPr>
              <a:t>наступальної стратегії </a:t>
            </a:r>
            <a:r>
              <a:rPr lang="uk-UA" dirty="0">
                <a:solidFill>
                  <a:schemeClr val="tx2"/>
                </a:solidFill>
              </a:rPr>
              <a:t>свідчать </a:t>
            </a:r>
            <a:r>
              <a:rPr lang="uk-UA" b="1" dirty="0">
                <a:solidFill>
                  <a:schemeClr val="tx2"/>
                </a:solidFill>
              </a:rPr>
              <a:t>хороші фінансові показники</a:t>
            </a:r>
            <a:r>
              <a:rPr lang="uk-UA" dirty="0">
                <a:solidFill>
                  <a:schemeClr val="tx2"/>
                </a:solidFill>
              </a:rPr>
              <a:t> </a:t>
            </a:r>
            <a:r>
              <a:rPr lang="uk-UA" dirty="0" err="1">
                <a:solidFill>
                  <a:schemeClr val="tx2"/>
                </a:solidFill>
              </a:rPr>
              <a:t>Війтівецької</a:t>
            </a:r>
            <a:r>
              <a:rPr lang="uk-UA" dirty="0">
                <a:solidFill>
                  <a:schemeClr val="tx2"/>
                </a:solidFill>
              </a:rPr>
              <a:t> громади  у порівнянні з іншими сільськими громадами Вінницького регіону, </a:t>
            </a:r>
            <a:r>
              <a:rPr lang="uk-UA" b="1" dirty="0">
                <a:solidFill>
                  <a:schemeClr val="tx2"/>
                </a:solidFill>
              </a:rPr>
              <a:t>наявність великих підприємств на її території</a:t>
            </a:r>
            <a:r>
              <a:rPr lang="uk-UA" dirty="0">
                <a:solidFill>
                  <a:schemeClr val="tx2"/>
                </a:solidFill>
              </a:rPr>
              <a:t>  і сукупність зовнішніх позитивних факторів впливу. До найважливіших з них можна зарахувати: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 - Покращення інвестиційної привабливості України завдяки продовженню євроінтеграційних процесів та відродженню економіки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Зростання попиту на продовольчі товари на світовому ринку, що стимулюватиме виробництво та переробку продукції сільського господарства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Імплементація Угоди про Асоціацію з ЄС (збільшення квот на експорт місцевої продукції)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Збільшення </a:t>
            </a:r>
            <a:r>
              <a:rPr lang="uk-UA" sz="1500" i="1" dirty="0" err="1">
                <a:solidFill>
                  <a:schemeClr val="tx2"/>
                </a:solidFill>
              </a:rPr>
              <a:t>впізнаваності</a:t>
            </a:r>
            <a:r>
              <a:rPr lang="uk-UA" sz="1500" i="1" dirty="0">
                <a:solidFill>
                  <a:schemeClr val="tx2"/>
                </a:solidFill>
              </a:rPr>
              <a:t> регіональної та місцевої продукції та туристичних переваг на національному та міжнародному рівнях завдяки сучасним Інтернет-технологіям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</a:t>
            </a:r>
            <a:r>
              <a:rPr lang="uk-UA" sz="1500" i="1" dirty="0" err="1">
                <a:solidFill>
                  <a:schemeClr val="tx2"/>
                </a:solidFill>
              </a:rPr>
              <a:t>Діджиталізація</a:t>
            </a:r>
            <a:r>
              <a:rPr lang="uk-UA" sz="1500" i="1" dirty="0">
                <a:solidFill>
                  <a:schemeClr val="tx2"/>
                </a:solidFill>
              </a:rPr>
              <a:t> послуг та бізнес-</a:t>
            </a:r>
            <a:r>
              <a:rPr lang="uk-UA" sz="1500" i="1" dirty="0" err="1">
                <a:solidFill>
                  <a:schemeClr val="tx2"/>
                </a:solidFill>
              </a:rPr>
              <a:t>активностей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Участь у програмах міжнародної технічної допомоги, національних і регіональних програмах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Впровадження національних програм з покращення доступу до швидкісного Інтернету в сільських територіях.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dirty="0">
                <a:solidFill>
                  <a:schemeClr val="tx2"/>
                </a:solidFill>
              </a:rPr>
              <a:t> </a:t>
            </a:r>
            <a:r>
              <a:rPr lang="uk-UA" b="1" dirty="0" smtClean="0">
                <a:solidFill>
                  <a:schemeClr val="tx2"/>
                </a:solidFill>
              </a:rPr>
              <a:t>Конкурентна </a:t>
            </a:r>
            <a:r>
              <a:rPr lang="uk-UA" b="1" dirty="0">
                <a:solidFill>
                  <a:schemeClr val="tx2"/>
                </a:solidFill>
              </a:rPr>
              <a:t>стратегія</a:t>
            </a:r>
            <a:r>
              <a:rPr lang="uk-UA" dirty="0">
                <a:solidFill>
                  <a:schemeClr val="tx2"/>
                </a:solidFill>
              </a:rPr>
              <a:t> дозволяє максимально використати  зовнішні можливості для послаблення впливу на розвиток громади слабких сторін. 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uk-UA" dirty="0">
                <a:solidFill>
                  <a:schemeClr val="tx2"/>
                </a:solidFill>
              </a:rPr>
              <a:t>Зокрема  завдяки вище перерахованим чинникам можна поступово зменшувати вплив на громаду таких наступних слабких сторін: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uk-UA" dirty="0">
                <a:solidFill>
                  <a:schemeClr val="tx2"/>
                </a:solidFill>
              </a:rPr>
              <a:t> </a:t>
            </a:r>
            <a:r>
              <a:rPr lang="uk-UA" sz="1500" i="1" dirty="0" smtClean="0">
                <a:solidFill>
                  <a:schemeClr val="tx2"/>
                </a:solidFill>
              </a:rPr>
              <a:t>- </a:t>
            </a:r>
            <a:r>
              <a:rPr lang="uk-UA" sz="1500" i="1" dirty="0">
                <a:solidFill>
                  <a:schemeClr val="tx2"/>
                </a:solidFill>
              </a:rPr>
              <a:t>Високий рівень безробіття і залежності бюджету громади від роботи кількох великих підприємств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Низький рівень громадської активності населення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Нерозвинена сфера малого і мікробізнесу, особливо у сфері послуг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Недостатньо розвинена комунікація місцевої влади з мешканцями громади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Недостатньо розвинута інфраструктура відпочинку, особливо у віддалених селах, низький рівень доступності до публічних просторів громади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Проблеми з водопостачанням у віддалених селах, відсутність очисних споруд</a:t>
            </a:r>
            <a:endParaRPr lang="en-US" sz="1500" dirty="0">
              <a:solidFill>
                <a:schemeClr val="tx2"/>
              </a:solidFill>
            </a:endParaRPr>
          </a:p>
          <a:p>
            <a:r>
              <a:rPr lang="uk-UA" sz="1500" i="1" dirty="0">
                <a:solidFill>
                  <a:schemeClr val="tx2"/>
                </a:solidFill>
              </a:rPr>
              <a:t>- В окремих населених пунктах відсутній оптоволоконний швидкісний інтернет</a:t>
            </a:r>
            <a:endParaRPr lang="en-US" sz="1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2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1" y="134831"/>
            <a:ext cx="9160976" cy="633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3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'є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630879"/>
              </p:ext>
            </p:extLst>
          </p:nvPr>
        </p:nvGraphicFramePr>
        <p:xfrm>
          <a:off x="1538978" y="590550"/>
          <a:ext cx="9811647" cy="394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9" name="Image" r:id="rId3" imgW="15936480" imgH="6387120" progId="Photoshop.Image.19">
                  <p:embed/>
                </p:oleObj>
              </mc:Choice>
              <mc:Fallback>
                <p:oleObj name="Image" r:id="rId3" imgW="15936480" imgH="638712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8978" y="590550"/>
                        <a:ext cx="9811647" cy="394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кутник 6"/>
          <p:cNvSpPr/>
          <p:nvPr/>
        </p:nvSpPr>
        <p:spPr>
          <a:xfrm>
            <a:off x="2228850" y="5019586"/>
            <a:ext cx="8048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chemeClr val="tx2"/>
                </a:solidFill>
              </a:rPr>
              <a:t>Стратегічний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план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має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ієрархічну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природу</a:t>
            </a:r>
            <a:r>
              <a:rPr lang="en-US" dirty="0">
                <a:solidFill>
                  <a:schemeClr val="tx2"/>
                </a:solidFill>
              </a:rPr>
              <a:t>, </a:t>
            </a:r>
            <a:r>
              <a:rPr lang="en-US" dirty="0" err="1">
                <a:solidFill>
                  <a:schemeClr val="tx2"/>
                </a:solidFill>
              </a:rPr>
              <a:t>тобто</a:t>
            </a:r>
            <a:r>
              <a:rPr lang="en-US" dirty="0">
                <a:solidFill>
                  <a:schemeClr val="tx2"/>
                </a:solidFill>
              </a:rPr>
              <a:t>, </a:t>
            </a:r>
            <a:r>
              <a:rPr lang="en-US" dirty="0" err="1">
                <a:solidFill>
                  <a:schemeClr val="tx2"/>
                </a:solidFill>
              </a:rPr>
              <a:t>він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складається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із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системи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цілей</a:t>
            </a:r>
            <a:r>
              <a:rPr lang="en-US" dirty="0">
                <a:solidFill>
                  <a:schemeClr val="tx2"/>
                </a:solidFill>
              </a:rPr>
              <a:t>, </a:t>
            </a:r>
            <a:r>
              <a:rPr lang="en-US" dirty="0" err="1">
                <a:solidFill>
                  <a:schemeClr val="tx2"/>
                </a:solidFill>
              </a:rPr>
              <a:t>нижчі</a:t>
            </a:r>
            <a:r>
              <a:rPr lang="en-US" dirty="0">
                <a:solidFill>
                  <a:schemeClr val="tx2"/>
                </a:solidFill>
              </a:rPr>
              <a:t> з </a:t>
            </a:r>
            <a:r>
              <a:rPr lang="en-US" dirty="0" err="1">
                <a:solidFill>
                  <a:schemeClr val="tx2"/>
                </a:solidFill>
              </a:rPr>
              <a:t>яких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підпорядковані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вищим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і</a:t>
            </a:r>
            <a:r>
              <a:rPr lang="pl-PL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перебувають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у </a:t>
            </a:r>
            <a:r>
              <a:rPr lang="en-US" dirty="0" err="1">
                <a:solidFill>
                  <a:schemeClr val="tx2"/>
                </a:solidFill>
              </a:rPr>
              <a:t>системних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взаємозв’язках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між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собою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47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21" y="-60960"/>
            <a:ext cx="10058400" cy="684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7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600" y="-112329"/>
            <a:ext cx="9617119" cy="1143000"/>
          </a:xfrm>
        </p:spPr>
        <p:txBody>
          <a:bodyPr rtlCol="0">
            <a:normAutofit/>
          </a:bodyPr>
          <a:lstStyle/>
          <a:p>
            <a:r>
              <a:rPr lang="uk-UA" b="1" dirty="0" smtClean="0"/>
              <a:t>Етап аналізу і </a:t>
            </a:r>
            <a:r>
              <a:rPr lang="uk-UA" b="1" dirty="0" err="1" smtClean="0"/>
              <a:t>Стратегування</a:t>
            </a:r>
            <a:endParaRPr lang="en-US" b="1" dirty="0"/>
          </a:p>
        </p:txBody>
      </p:sp>
      <p:graphicFrame>
        <p:nvGraphicFramePr>
          <p:cNvPr id="3" name="Об'є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213348"/>
              </p:ext>
            </p:extLst>
          </p:nvPr>
        </p:nvGraphicFramePr>
        <p:xfrm>
          <a:off x="147504" y="1665014"/>
          <a:ext cx="12255248" cy="508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6" name="Image" r:id="rId4" imgW="14121360" imgH="5864040" progId="Photoshop.Image.19">
                  <p:embed/>
                </p:oleObj>
              </mc:Choice>
              <mc:Fallback>
                <p:oleObj name="Image" r:id="rId4" imgW="14121360" imgH="5864040" progId="Photoshop.Image.19">
                  <p:embed/>
                  <p:pic>
                    <p:nvPicPr>
                      <p:cNvPr id="3" name="Об'єкт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504" y="1665014"/>
                        <a:ext cx="12255248" cy="508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'є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327707"/>
              </p:ext>
            </p:extLst>
          </p:nvPr>
        </p:nvGraphicFramePr>
        <p:xfrm>
          <a:off x="5306627" y="4322763"/>
          <a:ext cx="7000875" cy="253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7" name="Image" r:id="rId6" imgW="7000920" imgH="2535840" progId="Photoshop.Image.19">
                  <p:embed/>
                </p:oleObj>
              </mc:Choice>
              <mc:Fallback>
                <p:oleObj name="Image" r:id="rId6" imgW="7000920" imgH="253584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06627" y="4322763"/>
                        <a:ext cx="7000875" cy="2535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Пряма зі стрілкою 8"/>
          <p:cNvCxnSpPr/>
          <p:nvPr/>
        </p:nvCxnSpPr>
        <p:spPr>
          <a:xfrm>
            <a:off x="5581650" y="4076700"/>
            <a:ext cx="5619750" cy="1028700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'є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64712"/>
              </p:ext>
            </p:extLst>
          </p:nvPr>
        </p:nvGraphicFramePr>
        <p:xfrm>
          <a:off x="371475" y="157055"/>
          <a:ext cx="3876272" cy="1747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98" name="Image" r:id="rId8" imgW="7720560" imgH="3479040" progId="Photoshop.Image.19">
                  <p:embed/>
                </p:oleObj>
              </mc:Choice>
              <mc:Fallback>
                <p:oleObj name="Image" r:id="rId8" imgW="7720560" imgH="347904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1475" y="157055"/>
                        <a:ext cx="3876272" cy="1747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Пряма зі стрілкою 13"/>
          <p:cNvCxnSpPr/>
          <p:nvPr/>
        </p:nvCxnSpPr>
        <p:spPr>
          <a:xfrm>
            <a:off x="3257550" y="1389937"/>
            <a:ext cx="3017578" cy="1267538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70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533" y="130629"/>
            <a:ext cx="9191601" cy="663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8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87185" y="6044293"/>
            <a:ext cx="10067926" cy="1143000"/>
          </a:xfrm>
        </p:spPr>
        <p:txBody>
          <a:bodyPr>
            <a:noAutofit/>
          </a:bodyPr>
          <a:lstStyle/>
          <a:p>
            <a:r>
              <a:rPr lang="uk-UA" sz="4500" b="1" dirty="0" err="1" smtClean="0"/>
              <a:t>Партисипація</a:t>
            </a:r>
            <a:r>
              <a:rPr lang="uk-UA" sz="4500" b="1" dirty="0" smtClean="0"/>
              <a:t> мешканців </a:t>
            </a:r>
            <a:r>
              <a:rPr lang="uk-UA" sz="4500" b="1" dirty="0" err="1" smtClean="0"/>
              <a:t>Війтівецької</a:t>
            </a:r>
            <a:r>
              <a:rPr lang="uk-UA" sz="4500" b="1" dirty="0" smtClean="0"/>
              <a:t> громади:</a:t>
            </a:r>
            <a:br>
              <a:rPr lang="uk-UA" sz="4500" b="1" dirty="0" smtClean="0"/>
            </a:br>
            <a:r>
              <a:rPr lang="uk-UA" sz="4500" b="1" dirty="0"/>
              <a:t/>
            </a:r>
            <a:br>
              <a:rPr lang="uk-UA" sz="4500" b="1" dirty="0"/>
            </a:br>
            <a:r>
              <a:rPr lang="uk-UA" sz="4500" b="1" dirty="0" smtClean="0"/>
              <a:t>Проблеми, рішення, простір</a:t>
            </a:r>
            <a:br>
              <a:rPr lang="uk-UA" sz="4500" b="1" dirty="0" smtClean="0"/>
            </a:br>
            <a:r>
              <a:rPr lang="uk-UA" sz="4500" b="1" dirty="0"/>
              <a:t/>
            </a:r>
            <a:br>
              <a:rPr lang="uk-UA" sz="4500" b="1" dirty="0"/>
            </a:br>
            <a:r>
              <a:rPr lang="uk-UA" sz="3500" b="1" dirty="0" smtClean="0"/>
              <a:t>Презентація відеоролика</a:t>
            </a:r>
            <a:r>
              <a:rPr lang="uk-UA" sz="4500" b="1" dirty="0" smtClean="0"/>
              <a:t/>
            </a:r>
            <a:br>
              <a:rPr lang="uk-UA" sz="4500" b="1" dirty="0" smtClean="0"/>
            </a:br>
            <a:r>
              <a:rPr lang="uk-UA" sz="4500" b="1" dirty="0"/>
              <a:t/>
            </a:r>
            <a:br>
              <a:rPr lang="uk-UA" sz="4500" b="1" dirty="0"/>
            </a:br>
            <a:endParaRPr lang="en-US" sz="35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360" y="134953"/>
            <a:ext cx="3396314" cy="21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8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028" y="5270441"/>
            <a:ext cx="11382103" cy="1143000"/>
          </a:xfrm>
        </p:spPr>
        <p:txBody>
          <a:bodyPr>
            <a:normAutofit/>
          </a:bodyPr>
          <a:lstStyle/>
          <a:p>
            <a:r>
              <a:rPr lang="uk-UA" sz="2500" dirty="0"/>
              <a:t>До першого Плану реалізації Стратегії на 2021-2023 роки увійшло </a:t>
            </a:r>
            <a:r>
              <a:rPr lang="uk-UA" sz="2500" b="1" dirty="0"/>
              <a:t>57</a:t>
            </a:r>
            <a:r>
              <a:rPr lang="uk-UA" sz="2500" dirty="0"/>
              <a:t> </a:t>
            </a:r>
            <a:r>
              <a:rPr lang="uk-UA" sz="2500" dirty="0" err="1"/>
              <a:t>проєктів</a:t>
            </a:r>
            <a:r>
              <a:rPr lang="uk-UA" sz="2500" dirty="0"/>
              <a:t> і заходів на загальну суму </a:t>
            </a:r>
            <a:r>
              <a:rPr lang="pl-PL" sz="2500" b="1" dirty="0"/>
              <a:t>38543,3 </a:t>
            </a:r>
            <a:r>
              <a:rPr lang="uk-UA" sz="2500" b="1" dirty="0"/>
              <a:t>тис. гривень</a:t>
            </a:r>
            <a:r>
              <a:rPr lang="uk-UA" sz="2500" dirty="0"/>
              <a:t>.</a:t>
            </a:r>
            <a:endParaRPr lang="en-US" sz="25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67692" y="296159"/>
            <a:ext cx="1138210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500" b="1" dirty="0" smtClean="0"/>
              <a:t>Фінансовий план реалізації Стратегії на 2021-2023рр., тис. грн</a:t>
            </a:r>
          </a:p>
          <a:p>
            <a:endParaRPr lang="en-US" sz="2500" b="1" dirty="0"/>
          </a:p>
        </p:txBody>
      </p:sp>
      <p:pic>
        <p:nvPicPr>
          <p:cNvPr id="124932" name="Picture 4" descr="СЦ_1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23" y="1200985"/>
            <a:ext cx="7239183" cy="406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174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91738" y="379413"/>
            <a:ext cx="1138210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500" b="1" dirty="0" smtClean="0"/>
              <a:t>Фінансовий план для впровадження </a:t>
            </a:r>
            <a:r>
              <a:rPr lang="uk-UA" sz="2500" b="1" dirty="0" err="1" smtClean="0"/>
              <a:t>проєктів</a:t>
            </a:r>
            <a:r>
              <a:rPr lang="uk-UA" sz="2500" b="1" dirty="0" smtClean="0"/>
              <a:t> у 2021-2023рр. Відповідно                        </a:t>
            </a:r>
            <a:r>
              <a:rPr lang="uk-UA" sz="2500" b="1" dirty="0"/>
              <a:t>до </a:t>
            </a:r>
            <a:r>
              <a:rPr lang="uk-UA" sz="2500" b="1" dirty="0" smtClean="0"/>
              <a:t>СЦ2. Комфортна </a:t>
            </a:r>
            <a:r>
              <a:rPr lang="uk-UA" sz="2500" b="1" dirty="0"/>
              <a:t>громада, </a:t>
            </a:r>
            <a:r>
              <a:rPr lang="uk-UA" sz="2500" b="1" dirty="0" smtClean="0"/>
              <a:t>тис. грн</a:t>
            </a:r>
          </a:p>
          <a:p>
            <a:pPr algn="ctr"/>
            <a:endParaRPr lang="en-US" sz="2500" b="1" dirty="0"/>
          </a:p>
        </p:txBody>
      </p:sp>
      <p:pic>
        <p:nvPicPr>
          <p:cNvPr id="128005" name="Picture 5" descr="СЦ_2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75" y="1326878"/>
            <a:ext cx="6180609" cy="479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54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91738" y="379413"/>
            <a:ext cx="1138210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500" b="1" dirty="0" smtClean="0"/>
              <a:t>Фінансовий план для впровадження </a:t>
            </a:r>
            <a:r>
              <a:rPr lang="uk-UA" sz="2500" b="1" dirty="0" err="1" smtClean="0"/>
              <a:t>проєктів</a:t>
            </a:r>
            <a:r>
              <a:rPr lang="uk-UA" sz="2500" b="1" dirty="0" smtClean="0"/>
              <a:t> у 2021-2023рр. Відповідно                        до СЦ</a:t>
            </a:r>
            <a:r>
              <a:rPr lang="pl-PL" sz="2500" b="1" dirty="0" smtClean="0"/>
              <a:t>3</a:t>
            </a:r>
            <a:r>
              <a:rPr lang="uk-UA" sz="2500" b="1" dirty="0" smtClean="0"/>
              <a:t>. Цифрова громада, тис. грн</a:t>
            </a:r>
          </a:p>
          <a:p>
            <a:pPr algn="ctr"/>
            <a:endParaRPr lang="en-US" sz="2500" b="1" dirty="0"/>
          </a:p>
        </p:txBody>
      </p:sp>
      <p:pic>
        <p:nvPicPr>
          <p:cNvPr id="126980" name="Picture 4" descr="СЦ_3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419" y="2052863"/>
            <a:ext cx="6954051" cy="345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6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08511" y="4319996"/>
            <a:ext cx="8082644" cy="1143000"/>
          </a:xfrm>
        </p:spPr>
        <p:txBody>
          <a:bodyPr>
            <a:noAutofit/>
          </a:bodyPr>
          <a:lstStyle/>
          <a:p>
            <a:r>
              <a:rPr lang="uk-UA" sz="4500" dirty="0" smtClean="0"/>
              <a:t>КОРОТКА ПРЕЗЕНТАЦІЯ ідей </a:t>
            </a:r>
            <a:r>
              <a:rPr lang="uk-UA" sz="4500" dirty="0" err="1"/>
              <a:t>проєктів</a:t>
            </a:r>
            <a:r>
              <a:rPr lang="uk-UA" sz="4500" dirty="0"/>
              <a:t> і заходів, що можуть увійти до Плану реалізації на 2021-2023рр., наданих представниками усіх зацікавлених </a:t>
            </a:r>
            <a:r>
              <a:rPr lang="uk-UA" sz="4500" dirty="0" smtClean="0"/>
              <a:t>сторін</a:t>
            </a:r>
            <a:r>
              <a:rPr lang="en-US" sz="4500" b="1" dirty="0"/>
              <a:t/>
            </a:r>
            <a:br>
              <a:rPr lang="en-US" sz="4500" b="1" dirty="0"/>
            </a:br>
            <a:r>
              <a:rPr lang="uk-UA" sz="3500" b="1" dirty="0" smtClean="0"/>
              <a:t/>
            </a:r>
            <a:br>
              <a:rPr lang="uk-UA" sz="3500" b="1" dirty="0" smtClean="0"/>
            </a:br>
            <a:r>
              <a:rPr lang="uk-UA" sz="3500" b="1" dirty="0" smtClean="0"/>
              <a:t>Любов Гамак</a:t>
            </a:r>
            <a:endParaRPr lang="en-US" sz="35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139337"/>
            <a:ext cx="3368073" cy="30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07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42749" y="5469527"/>
            <a:ext cx="7429501" cy="1143000"/>
          </a:xfrm>
        </p:spPr>
        <p:txBody>
          <a:bodyPr>
            <a:noAutofit/>
          </a:bodyPr>
          <a:lstStyle/>
          <a:p>
            <a:r>
              <a:rPr lang="uk-UA" sz="4500" dirty="0" smtClean="0"/>
              <a:t>КОРОТКА ПРЕЗЕНТАЦІЯ ідей </a:t>
            </a:r>
            <a:r>
              <a:rPr lang="uk-UA" sz="4500" dirty="0" err="1"/>
              <a:t>проєктів</a:t>
            </a:r>
            <a:r>
              <a:rPr lang="uk-UA" sz="4500" dirty="0"/>
              <a:t> і </a:t>
            </a:r>
            <a:r>
              <a:rPr lang="uk-UA" sz="4500" dirty="0" smtClean="0"/>
              <a:t>заходів за напрямком «ЦИФРОВІЗАЦІЯ», </a:t>
            </a:r>
            <a:r>
              <a:rPr lang="uk-UA" sz="4500" dirty="0"/>
              <a:t>що можуть увійти до Плану реалізації на 2021-2023рр., наданих представниками усіх зацікавлених </a:t>
            </a:r>
            <a:r>
              <a:rPr lang="uk-UA" sz="4500" dirty="0" smtClean="0"/>
              <a:t>сторін</a:t>
            </a:r>
            <a:r>
              <a:rPr lang="en-US" sz="4500" b="1" dirty="0"/>
              <a:t/>
            </a:r>
            <a:br>
              <a:rPr lang="en-US" sz="4500" b="1" dirty="0"/>
            </a:br>
            <a:r>
              <a:rPr lang="uk-UA" sz="3500" b="1" dirty="0" smtClean="0"/>
              <a:t/>
            </a:r>
            <a:br>
              <a:rPr lang="uk-UA" sz="3500" b="1" dirty="0" smtClean="0"/>
            </a:br>
            <a:r>
              <a:rPr lang="uk-UA" sz="3500" b="1" dirty="0" smtClean="0"/>
              <a:t>ІГОР Павлюк</a:t>
            </a:r>
            <a:endParaRPr lang="en-US" sz="35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89" y="166185"/>
            <a:ext cx="3851118" cy="223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7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276225"/>
            <a:ext cx="9144000" cy="1143000"/>
          </a:xfrm>
        </p:spPr>
        <p:txBody>
          <a:bodyPr/>
          <a:lstStyle/>
          <a:p>
            <a:r>
              <a:rPr lang="uk-UA" b="1" dirty="0" smtClean="0"/>
              <a:t>Наступні кроки </a:t>
            </a:r>
            <a:endParaRPr lang="en-US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63039" y="1731917"/>
            <a:ext cx="10506075" cy="44577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uk-UA" sz="3000" dirty="0" smtClean="0"/>
              <a:t>Завершити роботу над </a:t>
            </a:r>
            <a:r>
              <a:rPr lang="uk-UA" sz="3000" dirty="0" err="1" smtClean="0"/>
              <a:t>проєктом</a:t>
            </a:r>
            <a:r>
              <a:rPr lang="uk-UA" sz="3000" dirty="0" smtClean="0"/>
              <a:t> Стратегічного плану розвитку </a:t>
            </a:r>
            <a:r>
              <a:rPr lang="uk-UA" sz="3000" dirty="0" err="1" smtClean="0"/>
              <a:t>Війтівецько</a:t>
            </a:r>
            <a:r>
              <a:rPr lang="uk-UA" sz="3000" dirty="0" err="1"/>
              <a:t>ї</a:t>
            </a:r>
            <a:r>
              <a:rPr lang="uk-UA" sz="3000" dirty="0" smtClean="0"/>
              <a:t> громади і плану реалізації на 2021-2023рр.</a:t>
            </a:r>
          </a:p>
          <a:p>
            <a:pPr>
              <a:buFontTx/>
              <a:buChar char="-"/>
            </a:pPr>
            <a:r>
              <a:rPr lang="uk-UA" sz="3000" dirty="0" smtClean="0"/>
              <a:t>Провести Громадські слухання</a:t>
            </a:r>
          </a:p>
          <a:p>
            <a:pPr>
              <a:buFontTx/>
              <a:buChar char="-"/>
            </a:pPr>
            <a:r>
              <a:rPr lang="uk-UA" sz="3000" dirty="0" smtClean="0"/>
              <a:t>Розробити систему моніторингу і оцінки </a:t>
            </a:r>
          </a:p>
          <a:p>
            <a:pPr>
              <a:buFontTx/>
              <a:buChar char="-"/>
            </a:pPr>
            <a:r>
              <a:rPr lang="uk-UA" sz="3000" dirty="0" smtClean="0"/>
              <a:t>Винести </a:t>
            </a:r>
            <a:r>
              <a:rPr lang="uk-UA" sz="3000" dirty="0" err="1" smtClean="0"/>
              <a:t>Проєкт</a:t>
            </a:r>
            <a:r>
              <a:rPr lang="uk-UA" sz="3000" dirty="0" smtClean="0"/>
              <a:t> Стратегії на сесію </a:t>
            </a:r>
            <a:r>
              <a:rPr lang="uk-UA" sz="3000" dirty="0" err="1" smtClean="0"/>
              <a:t>Війтівецької</a:t>
            </a:r>
            <a:r>
              <a:rPr lang="uk-UA" sz="3000" dirty="0" smtClean="0"/>
              <a:t> Сільської ради</a:t>
            </a:r>
          </a:p>
        </p:txBody>
      </p:sp>
    </p:spTree>
    <p:extLst>
      <p:ext uri="{BB962C8B-B14F-4D97-AF65-F5344CB8AC3E}">
        <p14:creationId xmlns:p14="http://schemas.microsoft.com/office/powerpoint/2010/main" val="179506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32813" y="1683327"/>
            <a:ext cx="1839912" cy="2877260"/>
          </a:xfrm>
        </p:spPr>
        <p:txBody>
          <a:bodyPr rtlCol="0"/>
          <a:lstStyle/>
          <a:p>
            <a:pPr rtl="0"/>
            <a:r>
              <a:rPr lang="uk-UA" dirty="0" smtClean="0"/>
              <a:t>Дякуємо за увагу!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661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740" y="-142875"/>
            <a:ext cx="11608660" cy="1143000"/>
          </a:xfrm>
        </p:spPr>
        <p:txBody>
          <a:bodyPr rtlCol="0">
            <a:normAutofit/>
          </a:bodyPr>
          <a:lstStyle/>
          <a:p>
            <a:r>
              <a:rPr lang="ru-RU" b="1" dirty="0" err="1" smtClean="0"/>
              <a:t>Етап</a:t>
            </a:r>
            <a:r>
              <a:rPr lang="ru-RU" b="1" dirty="0" smtClean="0"/>
              <a:t> </a:t>
            </a:r>
            <a:r>
              <a:rPr lang="ru-RU" b="1" dirty="0" err="1" smtClean="0"/>
              <a:t>операціоналізації</a:t>
            </a:r>
            <a:endParaRPr lang="en-US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4" y="5667964"/>
            <a:ext cx="825409" cy="825409"/>
          </a:xfrm>
          <a:prstGeom prst="rect">
            <a:avLst/>
          </a:prstGeom>
        </p:spPr>
      </p:pic>
      <p:graphicFrame>
        <p:nvGraphicFramePr>
          <p:cNvPr id="4" name="Об'є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02444"/>
              </p:ext>
            </p:extLst>
          </p:nvPr>
        </p:nvGraphicFramePr>
        <p:xfrm>
          <a:off x="10419619" y="5573484"/>
          <a:ext cx="1711421" cy="919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6" name="Image" r:id="rId5" imgW="3047400" imgH="1638000" progId="Photoshop.Image.19">
                  <p:embed/>
                </p:oleObj>
              </mc:Choice>
              <mc:Fallback>
                <p:oleObj name="Image" r:id="rId5" imgW="3047400" imgH="1638000" progId="Photoshop.Image.19">
                  <p:embed/>
                  <p:pic>
                    <p:nvPicPr>
                      <p:cNvPr id="4" name="Об'єкт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19619" y="5573484"/>
                        <a:ext cx="1711421" cy="919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'є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984430"/>
              </p:ext>
            </p:extLst>
          </p:nvPr>
        </p:nvGraphicFramePr>
        <p:xfrm>
          <a:off x="-309875" y="1000125"/>
          <a:ext cx="12501875" cy="557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7" name="Image" r:id="rId7" imgW="13968720" imgH="6226920" progId="Photoshop.Image.19">
                  <p:embed/>
                </p:oleObj>
              </mc:Choice>
              <mc:Fallback>
                <p:oleObj name="Image" r:id="rId7" imgW="13968720" imgH="622692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309875" y="1000125"/>
                        <a:ext cx="12501875" cy="557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кутник 11"/>
          <p:cNvSpPr/>
          <p:nvPr/>
        </p:nvSpPr>
        <p:spPr>
          <a:xfrm>
            <a:off x="0" y="2676525"/>
            <a:ext cx="4257675" cy="3305175"/>
          </a:xfrm>
          <a:prstGeom prst="rect">
            <a:avLst/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40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66687" y="-466725"/>
            <a:ext cx="11782426" cy="1143000"/>
          </a:xfrm>
        </p:spPr>
        <p:txBody>
          <a:bodyPr>
            <a:normAutofit/>
          </a:bodyPr>
          <a:lstStyle/>
          <a:p>
            <a:r>
              <a:rPr lang="uk-UA" b="1" dirty="0" smtClean="0"/>
              <a:t>Підсумки Стратегічної Сесії, яка відбулась 3.06.2021р.</a:t>
            </a:r>
            <a:endParaRPr lang="en-US" dirty="0"/>
          </a:p>
        </p:txBody>
      </p:sp>
      <p:sp>
        <p:nvSpPr>
          <p:cNvPr id="8" name="Прямокутник 7"/>
          <p:cNvSpPr/>
          <p:nvPr/>
        </p:nvSpPr>
        <p:spPr>
          <a:xfrm>
            <a:off x="7625809" y="616507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Джерело</a:t>
            </a:r>
            <a:r>
              <a:rPr lang="en-US" dirty="0"/>
              <a:t>: https://viitivtsi-gromada.gov.ua/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24" y="1969590"/>
            <a:ext cx="5593976" cy="41954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" y="822609"/>
            <a:ext cx="6269972" cy="47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9087" y="-114300"/>
            <a:ext cx="7977188" cy="1143000"/>
          </a:xfrm>
        </p:spPr>
        <p:txBody>
          <a:bodyPr>
            <a:normAutofit/>
          </a:bodyPr>
          <a:lstStyle/>
          <a:p>
            <a:r>
              <a:rPr lang="uk-UA" b="1" dirty="0"/>
              <a:t>Підсумки Стратегічної Сесії, яка відбулась </a:t>
            </a:r>
            <a:r>
              <a:rPr lang="uk-UA" b="1" dirty="0" smtClean="0"/>
              <a:t>3.06.2021р</a:t>
            </a:r>
            <a:r>
              <a:rPr lang="uk-UA" b="1" dirty="0"/>
              <a:t>.</a:t>
            </a:r>
            <a:endParaRPr lang="en-US" dirty="0"/>
          </a:p>
        </p:txBody>
      </p:sp>
      <p:sp>
        <p:nvSpPr>
          <p:cNvPr id="2" name="Прямокутник 1"/>
          <p:cNvSpPr/>
          <p:nvPr/>
        </p:nvSpPr>
        <p:spPr>
          <a:xfrm>
            <a:off x="404812" y="1020552"/>
            <a:ext cx="71891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1. </a:t>
            </a:r>
            <a:r>
              <a:rPr lang="uk-UA" b="1" dirty="0" smtClean="0"/>
              <a:t>Оцінювали</a:t>
            </a:r>
            <a:r>
              <a:rPr lang="uk-UA" dirty="0" smtClean="0"/>
              <a:t> соціально-економічний стан громади із врахуванням тенденцій змін і думки мешканців та бізнесу (опитування), а також </a:t>
            </a:r>
            <a:r>
              <a:rPr lang="uk-UA" b="1" dirty="0" smtClean="0"/>
              <a:t>стан її </a:t>
            </a:r>
            <a:r>
              <a:rPr lang="uk-UA" b="1" dirty="0" err="1" smtClean="0"/>
              <a:t>цифровізації</a:t>
            </a:r>
            <a:r>
              <a:rPr lang="uk-UA" dirty="0" smtClean="0"/>
              <a:t>.</a:t>
            </a:r>
          </a:p>
          <a:p>
            <a:r>
              <a:rPr lang="uk-UA" dirty="0" smtClean="0"/>
              <a:t>2</a:t>
            </a:r>
            <a:r>
              <a:rPr lang="en-US" dirty="0" smtClean="0"/>
              <a:t>. </a:t>
            </a:r>
            <a:r>
              <a:rPr lang="uk-UA" b="1" dirty="0" smtClean="0"/>
              <a:t>Працювали</a:t>
            </a:r>
            <a:r>
              <a:rPr lang="en-US" b="1" dirty="0" smtClean="0"/>
              <a:t> </a:t>
            </a:r>
            <a:r>
              <a:rPr lang="en-US" dirty="0" err="1"/>
              <a:t>над</a:t>
            </a:r>
            <a:r>
              <a:rPr lang="en-US" dirty="0"/>
              <a:t> </a:t>
            </a:r>
            <a:r>
              <a:rPr lang="en-US" dirty="0" err="1"/>
              <a:t>формуванням</a:t>
            </a:r>
            <a:r>
              <a:rPr lang="en-US" dirty="0"/>
              <a:t> </a:t>
            </a:r>
            <a:r>
              <a:rPr lang="en-US" dirty="0" err="1"/>
              <a:t>переліку</a:t>
            </a:r>
            <a:r>
              <a:rPr lang="en-US" dirty="0"/>
              <a:t> </a:t>
            </a:r>
            <a:r>
              <a:rPr lang="en-US" dirty="0" err="1"/>
              <a:t>факторів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smtClean="0"/>
              <a:t>SWOT-</a:t>
            </a:r>
            <a:r>
              <a:rPr lang="en-US" dirty="0" err="1" smtClean="0"/>
              <a:t>аналізу</a:t>
            </a:r>
            <a:r>
              <a:rPr lang="uk-UA" dirty="0" smtClean="0"/>
              <a:t>.</a:t>
            </a:r>
          </a:p>
          <a:p>
            <a:r>
              <a:rPr lang="uk-UA" dirty="0" smtClean="0"/>
              <a:t>3. </a:t>
            </a:r>
            <a:r>
              <a:rPr lang="uk-UA" b="1" dirty="0" err="1" smtClean="0"/>
              <a:t>Дизайнували</a:t>
            </a:r>
            <a:r>
              <a:rPr lang="uk-UA" dirty="0" smtClean="0"/>
              <a:t> варіанти Стратегічного бачення </a:t>
            </a:r>
            <a:r>
              <a:rPr lang="uk-UA" dirty="0" err="1" smtClean="0"/>
              <a:t>Війтівецької</a:t>
            </a:r>
            <a:r>
              <a:rPr lang="uk-UA" dirty="0" smtClean="0"/>
              <a:t> громади 2030.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661" y="-114301"/>
            <a:ext cx="4512340" cy="38170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43" y="3917513"/>
            <a:ext cx="3081832" cy="16779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89" y="4180658"/>
            <a:ext cx="3714432" cy="20007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424" y="2626859"/>
            <a:ext cx="3145762" cy="155379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87" y="3042519"/>
            <a:ext cx="4680539" cy="303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0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3497" y="-747713"/>
            <a:ext cx="11638870" cy="1495425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Фактори </a:t>
            </a:r>
            <a:r>
              <a:rPr lang="pl-PL" sz="2800" dirty="0" smtClean="0"/>
              <a:t>SWOT-</a:t>
            </a:r>
            <a:r>
              <a:rPr lang="uk-UA" sz="2800" dirty="0" smtClean="0"/>
              <a:t>АНАЛІЗУ </a:t>
            </a:r>
            <a:r>
              <a:rPr lang="uk-UA" sz="2800" dirty="0" err="1" smtClean="0"/>
              <a:t>Війтівецької</a:t>
            </a:r>
            <a:r>
              <a:rPr lang="uk-UA" sz="2800" dirty="0" smtClean="0"/>
              <a:t> громади. </a:t>
            </a:r>
            <a:r>
              <a:rPr lang="uk-UA" sz="2800" b="1" dirty="0" err="1" smtClean="0"/>
              <a:t>сиЛЬНІ</a:t>
            </a:r>
            <a:r>
              <a:rPr lang="uk-UA" sz="2800" b="1" dirty="0" smtClean="0"/>
              <a:t> СТОРОНИ</a:t>
            </a:r>
            <a:endParaRPr lang="en-US" sz="2800" b="1" dirty="0"/>
          </a:p>
        </p:txBody>
      </p:sp>
      <p:sp>
        <p:nvSpPr>
          <p:cNvPr id="2" name="Прямокутник 1"/>
          <p:cNvSpPr/>
          <p:nvPr/>
        </p:nvSpPr>
        <p:spPr>
          <a:xfrm>
            <a:off x="130629" y="845004"/>
            <a:ext cx="102801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en-US" sz="20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'є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342980"/>
              </p:ext>
            </p:extLst>
          </p:nvPr>
        </p:nvGraphicFramePr>
        <p:xfrm>
          <a:off x="11350760" y="5680573"/>
          <a:ext cx="728028" cy="1177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4" name="Image" r:id="rId3" imgW="2057040" imgH="3326760" progId="Photoshop.Image.19">
                  <p:embed/>
                </p:oleObj>
              </mc:Choice>
              <mc:Fallback>
                <p:oleObj name="Image" r:id="rId3" imgW="2057040" imgH="332676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50760" y="5680573"/>
                        <a:ext cx="728028" cy="1177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кутник 3"/>
          <p:cNvSpPr/>
          <p:nvPr/>
        </p:nvSpPr>
        <p:spPr>
          <a:xfrm>
            <a:off x="213497" y="810170"/>
            <a:ext cx="1163887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chemeClr val="tx2"/>
                </a:solidFill>
              </a:rPr>
              <a:t>1. </a:t>
            </a:r>
            <a:r>
              <a:rPr lang="en-US" sz="2200" dirty="0" err="1">
                <a:solidFill>
                  <a:schemeClr val="tx2"/>
                </a:solidFill>
              </a:rPr>
              <a:t>Наявність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великих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бюджетоутворюючих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підприємств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фермерських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господарств</a:t>
            </a:r>
            <a:endParaRPr lang="en-US" sz="22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2. </a:t>
            </a:r>
            <a:r>
              <a:rPr lang="en-US" sz="2200" dirty="0" err="1">
                <a:solidFill>
                  <a:schemeClr val="tx2"/>
                </a:solidFill>
              </a:rPr>
              <a:t>Розташування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громади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дорозі</a:t>
            </a:r>
            <a:r>
              <a:rPr lang="en-US" sz="2200" dirty="0">
                <a:solidFill>
                  <a:schemeClr val="tx2"/>
                </a:solidFill>
              </a:rPr>
              <a:t> Т0610, </a:t>
            </a:r>
            <a:r>
              <a:rPr lang="en-US" sz="2200" dirty="0" err="1">
                <a:solidFill>
                  <a:schemeClr val="tx2"/>
                </a:solidFill>
              </a:rPr>
              <a:t>поблизу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траси</a:t>
            </a:r>
            <a:r>
              <a:rPr lang="en-US" sz="2200" dirty="0">
                <a:solidFill>
                  <a:schemeClr val="tx2"/>
                </a:solidFill>
              </a:rPr>
              <a:t> P31 (</a:t>
            </a:r>
            <a:r>
              <a:rPr lang="en-US" sz="2200" dirty="0" err="1">
                <a:solidFill>
                  <a:schemeClr val="tx2"/>
                </a:solidFill>
              </a:rPr>
              <a:t>Хмільник-Бердичів</a:t>
            </a:r>
            <a:r>
              <a:rPr lang="en-US" sz="2200" dirty="0">
                <a:solidFill>
                  <a:schemeClr val="tx2"/>
                </a:solidFill>
              </a:rPr>
              <a:t>), </a:t>
            </a:r>
            <a:r>
              <a:rPr lang="en-US" sz="2200" dirty="0" err="1">
                <a:solidFill>
                  <a:schemeClr val="tx2"/>
                </a:solidFill>
              </a:rPr>
              <a:t>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відстані</a:t>
            </a:r>
            <a:r>
              <a:rPr lang="en-US" sz="2200" dirty="0">
                <a:solidFill>
                  <a:schemeClr val="tx2"/>
                </a:solidFill>
              </a:rPr>
              <a:t> 31 </a:t>
            </a:r>
            <a:r>
              <a:rPr lang="en-US" sz="2200" dirty="0" err="1">
                <a:solidFill>
                  <a:schemeClr val="tx2"/>
                </a:solidFill>
              </a:rPr>
              <a:t>км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від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міжнародної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траси</a:t>
            </a:r>
            <a:r>
              <a:rPr lang="en-US" sz="2200" dirty="0">
                <a:solidFill>
                  <a:schemeClr val="tx2"/>
                </a:solidFill>
              </a:rPr>
              <a:t> Е50/M12 </a:t>
            </a:r>
          </a:p>
          <a:p>
            <a:r>
              <a:rPr lang="en-US" sz="2200" dirty="0">
                <a:solidFill>
                  <a:schemeClr val="tx2"/>
                </a:solidFill>
              </a:rPr>
              <a:t>3. </a:t>
            </a:r>
            <a:r>
              <a:rPr lang="en-US" sz="2200" dirty="0" err="1">
                <a:solidFill>
                  <a:schemeClr val="tx2"/>
                </a:solidFill>
              </a:rPr>
              <a:t>Наявність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родючих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грунтів</a:t>
            </a:r>
            <a:r>
              <a:rPr lang="en-US" sz="2200" dirty="0">
                <a:solidFill>
                  <a:schemeClr val="tx2"/>
                </a:solidFill>
              </a:rPr>
              <a:t> і </a:t>
            </a:r>
            <a:r>
              <a:rPr lang="en-US" sz="2200" dirty="0" err="1">
                <a:solidFill>
                  <a:schemeClr val="tx2"/>
                </a:solidFill>
              </a:rPr>
              <a:t>сприятливого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клімату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для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ведення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сільського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господарства</a:t>
            </a:r>
            <a:r>
              <a:rPr lang="en-US" sz="2200" dirty="0">
                <a:solidFill>
                  <a:schemeClr val="tx2"/>
                </a:solidFill>
              </a:rPr>
              <a:t> і </a:t>
            </a:r>
            <a:r>
              <a:rPr lang="en-US" sz="2200" dirty="0" err="1">
                <a:solidFill>
                  <a:schemeClr val="tx2"/>
                </a:solidFill>
              </a:rPr>
              <a:t>переробки</a:t>
            </a:r>
            <a:r>
              <a:rPr lang="en-US" sz="2200" dirty="0">
                <a:solidFill>
                  <a:schemeClr val="tx2"/>
                </a:solidFill>
              </a:rPr>
              <a:t> c/г </a:t>
            </a:r>
            <a:r>
              <a:rPr lang="en-US" sz="2200" dirty="0" err="1">
                <a:solidFill>
                  <a:schemeClr val="tx2"/>
                </a:solidFill>
              </a:rPr>
              <a:t>продукції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</a:p>
          <a:p>
            <a:r>
              <a:rPr lang="en-US" sz="2200" dirty="0">
                <a:solidFill>
                  <a:schemeClr val="tx2"/>
                </a:solidFill>
              </a:rPr>
              <a:t>4. </a:t>
            </a:r>
            <a:r>
              <a:rPr lang="en-US" sz="2200" dirty="0" err="1">
                <a:solidFill>
                  <a:schemeClr val="tx2"/>
                </a:solidFill>
              </a:rPr>
              <a:t>Наявність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корисних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копалин</a:t>
            </a:r>
            <a:r>
              <a:rPr lang="en-US" sz="2200" dirty="0">
                <a:solidFill>
                  <a:schemeClr val="tx2"/>
                </a:solidFill>
              </a:rPr>
              <a:t> (</a:t>
            </a:r>
            <a:r>
              <a:rPr lang="en-US" sz="2200" dirty="0" err="1">
                <a:solidFill>
                  <a:schemeClr val="tx2"/>
                </a:solidFill>
              </a:rPr>
              <a:t>глина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пісок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лікувальні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торф’яні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грязі</a:t>
            </a:r>
            <a:r>
              <a:rPr lang="en-US" sz="2200" dirty="0">
                <a:solidFill>
                  <a:schemeClr val="tx2"/>
                </a:solidFill>
              </a:rPr>
              <a:t>) </a:t>
            </a:r>
            <a:r>
              <a:rPr lang="en-US" sz="2200" dirty="0" err="1">
                <a:solidFill>
                  <a:schemeClr val="tx2"/>
                </a:solidFill>
              </a:rPr>
              <a:t>та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земель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несільськогосподарського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призначення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для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можливого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залучення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інвестицій</a:t>
            </a:r>
            <a:endParaRPr lang="en-US" sz="22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5. </a:t>
            </a:r>
            <a:r>
              <a:rPr lang="en-US" sz="2200" dirty="0" err="1">
                <a:solidFill>
                  <a:schemeClr val="tx2"/>
                </a:solidFill>
              </a:rPr>
              <a:t>Розвинена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мережа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доріг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вуличного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освітлення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високий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рівень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газифікації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сіл</a:t>
            </a:r>
            <a:endParaRPr lang="en-US" sz="22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6. </a:t>
            </a:r>
            <a:r>
              <a:rPr lang="en-US" sz="2200" dirty="0" err="1">
                <a:solidFill>
                  <a:schemeClr val="tx2"/>
                </a:solidFill>
              </a:rPr>
              <a:t>Якісна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доступна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первинна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медична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допомога</a:t>
            </a:r>
            <a:r>
              <a:rPr lang="en-US" sz="2200" dirty="0">
                <a:solidFill>
                  <a:schemeClr val="tx2"/>
                </a:solidFill>
              </a:rPr>
              <a:t> і </a:t>
            </a:r>
            <a:r>
              <a:rPr lang="en-US" sz="2200" dirty="0" err="1">
                <a:solidFill>
                  <a:schemeClr val="tx2"/>
                </a:solidFill>
              </a:rPr>
              <a:t>освіта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високий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рівень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пожежної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безпеки</a:t>
            </a:r>
            <a:endParaRPr lang="en-US" sz="22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7. </a:t>
            </a:r>
            <a:r>
              <a:rPr lang="en-US" sz="2200" dirty="0" err="1">
                <a:solidFill>
                  <a:schemeClr val="tx2"/>
                </a:solidFill>
              </a:rPr>
              <a:t>Наявність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привабливих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культурних</a:t>
            </a:r>
            <a:r>
              <a:rPr lang="en-US" sz="2200" dirty="0">
                <a:solidFill>
                  <a:schemeClr val="tx2"/>
                </a:solidFill>
              </a:rPr>
              <a:t> і </a:t>
            </a:r>
            <a:r>
              <a:rPr lang="en-US" sz="2200" dirty="0" err="1">
                <a:solidFill>
                  <a:schemeClr val="tx2"/>
                </a:solidFill>
              </a:rPr>
              <a:t>природніх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переваг</a:t>
            </a:r>
            <a:r>
              <a:rPr lang="en-US" sz="2200" dirty="0">
                <a:solidFill>
                  <a:schemeClr val="tx2"/>
                </a:solidFill>
              </a:rPr>
              <a:t> (</a:t>
            </a:r>
            <a:r>
              <a:rPr lang="en-US" sz="2200" dirty="0" err="1">
                <a:solidFill>
                  <a:schemeClr val="tx2"/>
                </a:solidFill>
              </a:rPr>
              <a:t>заміський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палац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Ксідо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гарна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природа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ліси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водні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об’єкти</a:t>
            </a:r>
            <a:r>
              <a:rPr lang="en-US" sz="2200" dirty="0">
                <a:solidFill>
                  <a:schemeClr val="tx2"/>
                </a:solidFill>
              </a:rPr>
              <a:t>) </a:t>
            </a:r>
          </a:p>
          <a:p>
            <a:r>
              <a:rPr lang="en-US" sz="2200" dirty="0">
                <a:solidFill>
                  <a:schemeClr val="tx2"/>
                </a:solidFill>
              </a:rPr>
              <a:t>8. </a:t>
            </a:r>
            <a:r>
              <a:rPr lang="en-US" sz="2200" dirty="0" err="1">
                <a:solidFill>
                  <a:schemeClr val="tx2"/>
                </a:solidFill>
              </a:rPr>
              <a:t>Мешканці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громади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мають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доступ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якісних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адміністративних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послуг</a:t>
            </a:r>
            <a:r>
              <a:rPr lang="en-US" sz="2200" dirty="0">
                <a:solidFill>
                  <a:schemeClr val="tx2"/>
                </a:solidFill>
              </a:rPr>
              <a:t> (</a:t>
            </a:r>
            <a:r>
              <a:rPr lang="en-US" sz="2200" dirty="0" err="1">
                <a:solidFill>
                  <a:schemeClr val="tx2"/>
                </a:solidFill>
              </a:rPr>
              <a:t>наявність</a:t>
            </a:r>
            <a:r>
              <a:rPr lang="en-US" sz="2200" dirty="0">
                <a:solidFill>
                  <a:schemeClr val="tx2"/>
                </a:solidFill>
              </a:rPr>
              <a:t> ЦНАП, </a:t>
            </a:r>
            <a:r>
              <a:rPr lang="en-US" sz="2200" dirty="0" err="1">
                <a:solidFill>
                  <a:schemeClr val="tx2"/>
                </a:solidFill>
              </a:rPr>
              <a:t>цифровізація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навчальних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та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медичних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закладів</a:t>
            </a:r>
            <a:r>
              <a:rPr lang="en-US" sz="2200" dirty="0">
                <a:solidFill>
                  <a:schemeClr val="tx2"/>
                </a:solidFill>
              </a:rPr>
              <a:t>, </a:t>
            </a:r>
            <a:r>
              <a:rPr lang="en-US" sz="2200" dirty="0" err="1">
                <a:solidFill>
                  <a:schemeClr val="tx2"/>
                </a:solidFill>
              </a:rPr>
              <a:t>частини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соціальних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сервісів</a:t>
            </a:r>
            <a:r>
              <a:rPr lang="en-US" sz="2200" dirty="0">
                <a:solidFill>
                  <a:schemeClr val="tx2"/>
                </a:solidFill>
              </a:rPr>
              <a:t>)</a:t>
            </a:r>
          </a:p>
          <a:p>
            <a:r>
              <a:rPr lang="en-US" sz="2200" dirty="0">
                <a:solidFill>
                  <a:schemeClr val="tx2"/>
                </a:solidFill>
              </a:rPr>
              <a:t>9. </a:t>
            </a:r>
            <a:r>
              <a:rPr lang="en-US" sz="2200" dirty="0" err="1">
                <a:solidFill>
                  <a:schemeClr val="tx2"/>
                </a:solidFill>
              </a:rPr>
              <a:t>Відносно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стабільне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покриття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території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громади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мобільним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зв’язком</a:t>
            </a:r>
            <a:r>
              <a:rPr lang="en-US" sz="2200" dirty="0">
                <a:solidFill>
                  <a:schemeClr val="tx2"/>
                </a:solidFill>
              </a:rPr>
              <a:t> і </a:t>
            </a:r>
            <a:r>
              <a:rPr lang="en-US" sz="2200" dirty="0" err="1">
                <a:solidFill>
                  <a:schemeClr val="tx2"/>
                </a:solidFill>
              </a:rPr>
              <a:t>безпровідним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доступом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до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мережі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Інтернет</a:t>
            </a:r>
            <a:endParaRPr lang="en-US" sz="22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10. </a:t>
            </a:r>
            <a:r>
              <a:rPr lang="en-US" sz="2200" dirty="0" err="1">
                <a:solidFill>
                  <a:schemeClr val="tx2"/>
                </a:solidFill>
              </a:rPr>
              <a:t>Наявність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робітничого</a:t>
            </a:r>
            <a:r>
              <a:rPr lang="en-US" sz="2200" dirty="0">
                <a:solidFill>
                  <a:schemeClr val="tx2"/>
                </a:solidFill>
              </a:rPr>
              <a:t> (</a:t>
            </a:r>
            <a:r>
              <a:rPr lang="en-US" sz="2200" dirty="0" err="1">
                <a:solidFill>
                  <a:schemeClr val="tx2"/>
                </a:solidFill>
              </a:rPr>
              <a:t>кадрового</a:t>
            </a:r>
            <a:r>
              <a:rPr lang="en-US" sz="2200" dirty="0">
                <a:solidFill>
                  <a:schemeClr val="tx2"/>
                </a:solidFill>
              </a:rPr>
              <a:t>) </a:t>
            </a:r>
            <a:r>
              <a:rPr lang="en-US" sz="2200" dirty="0" err="1">
                <a:solidFill>
                  <a:schemeClr val="tx2"/>
                </a:solidFill>
              </a:rPr>
              <a:t>потенціалу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 err="1">
                <a:solidFill>
                  <a:schemeClr val="tx2"/>
                </a:solidFill>
              </a:rPr>
              <a:t>громади</a:t>
            </a:r>
            <a:endParaRPr lang="en-US" sz="2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3497" y="-747713"/>
            <a:ext cx="11638870" cy="1495425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Фактори </a:t>
            </a:r>
            <a:r>
              <a:rPr lang="pl-PL" sz="2800" dirty="0" smtClean="0"/>
              <a:t>SWOT-</a:t>
            </a:r>
            <a:r>
              <a:rPr lang="uk-UA" sz="2800" dirty="0" smtClean="0"/>
              <a:t>АНАЛІЗУ </a:t>
            </a:r>
            <a:r>
              <a:rPr lang="uk-UA" sz="2800" dirty="0" err="1" smtClean="0"/>
              <a:t>Війтівецької</a:t>
            </a:r>
            <a:r>
              <a:rPr lang="uk-UA" sz="2800" dirty="0" smtClean="0"/>
              <a:t> громади. </a:t>
            </a:r>
            <a:r>
              <a:rPr lang="uk-UA" sz="2800" b="1" dirty="0" smtClean="0"/>
              <a:t>Слабкі СТОРОНИ</a:t>
            </a:r>
            <a:endParaRPr lang="en-US" sz="2800" b="1" dirty="0"/>
          </a:p>
        </p:txBody>
      </p:sp>
      <p:sp>
        <p:nvSpPr>
          <p:cNvPr id="2" name="Прямокутник 1"/>
          <p:cNvSpPr/>
          <p:nvPr/>
        </p:nvSpPr>
        <p:spPr>
          <a:xfrm>
            <a:off x="130629" y="845004"/>
            <a:ext cx="104060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Неналежна якість дорожнього покриття в частині громади 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Відсутність на території громади сертифікованого сміттєзвалища, забрудненість частини сіл </a:t>
            </a:r>
            <a:r>
              <a:rPr lang="uk-UA" sz="2000" dirty="0" err="1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Війтівці</a:t>
            </a: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і </a:t>
            </a:r>
            <a:r>
              <a:rPr lang="uk-UA" sz="2000" dirty="0" err="1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Дібрівка</a:t>
            </a: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неприємними запахами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Високий рівень безробіття і залежності бюджету громади від роботи кількох великих підприємств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Застаріла містобудівна документація (для частини населених пунктів взагалі відсутні генеральні плани їхніх територій), станом на травень 2021р. не була проведена інвентаризація землі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Низький рівень громадської активності населення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Нерозвинена сфера малого і мікробізнесу, особливо у сфері послуг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7. Недостатньо розвинена комунікація місцевої влади з мешканцями громади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8. Недостатньо розвинута інфраструктура відпочинку, особливо у віддалених селах, низький рівень доступності до публічних просторів громади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9. Проблеми з водопостачанням у віддалених селах, відсутність очисних споруд</a:t>
            </a:r>
          </a:p>
          <a:p>
            <a:pPr>
              <a:spcAft>
                <a:spcPts val="0"/>
              </a:spcAft>
            </a:pPr>
            <a:r>
              <a:rPr lang="uk-UA" sz="2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10. В окремих населених пунктах відсутній оптоволоконний швидкісний інтернет</a:t>
            </a:r>
          </a:p>
        </p:txBody>
      </p:sp>
      <p:graphicFrame>
        <p:nvGraphicFramePr>
          <p:cNvPr id="4" name="Об'є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680870"/>
              </p:ext>
            </p:extLst>
          </p:nvPr>
        </p:nvGraphicFramePr>
        <p:xfrm>
          <a:off x="11044019" y="4798423"/>
          <a:ext cx="1034769" cy="1724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5" name="Image" r:id="rId3" imgW="1942560" imgH="3237840" progId="Photoshop.Image.19">
                  <p:embed/>
                </p:oleObj>
              </mc:Choice>
              <mc:Fallback>
                <p:oleObj name="Image" r:id="rId3" imgW="1942560" imgH="323784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44019" y="4798423"/>
                        <a:ext cx="1034769" cy="1724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163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3497" y="-747713"/>
            <a:ext cx="11638870" cy="1495425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Фактори </a:t>
            </a:r>
            <a:r>
              <a:rPr lang="pl-PL" sz="2800" dirty="0" smtClean="0"/>
              <a:t>SWOT-</a:t>
            </a:r>
            <a:r>
              <a:rPr lang="uk-UA" sz="2800" dirty="0" smtClean="0"/>
              <a:t>АНАЛІЗУ ВІЙТІВЕЦЬКОЇ громади. </a:t>
            </a:r>
            <a:r>
              <a:rPr lang="uk-UA" sz="2800" b="1" dirty="0" smtClean="0"/>
              <a:t>ЗОВНІШНІ МОЖЛИВОСТІ</a:t>
            </a:r>
            <a:endParaRPr lang="en-US" sz="2800" b="1" dirty="0"/>
          </a:p>
        </p:txBody>
      </p:sp>
      <p:sp>
        <p:nvSpPr>
          <p:cNvPr id="2" name="Прямокутник 1"/>
          <p:cNvSpPr/>
          <p:nvPr/>
        </p:nvSpPr>
        <p:spPr>
          <a:xfrm>
            <a:off x="130629" y="845004"/>
            <a:ext cx="1043259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tx2"/>
                </a:solidFill>
              </a:rPr>
              <a:t>1. </a:t>
            </a:r>
            <a:r>
              <a:rPr lang="ru-RU" sz="2200" dirty="0" err="1">
                <a:solidFill>
                  <a:schemeClr val="tx2"/>
                </a:solidFill>
              </a:rPr>
              <a:t>Покращення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інвестиційної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привабливості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України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завдяки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продовженню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євроінтеграційних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процесів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відродженню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економіки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2. </a:t>
            </a:r>
            <a:r>
              <a:rPr lang="ru-RU" sz="2200" dirty="0" err="1">
                <a:solidFill>
                  <a:schemeClr val="tx2"/>
                </a:solidFill>
              </a:rPr>
              <a:t>Зростання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підтримки</a:t>
            </a:r>
            <a:r>
              <a:rPr lang="ru-RU" sz="2200" dirty="0">
                <a:solidFill>
                  <a:schemeClr val="tx2"/>
                </a:solidFill>
              </a:rPr>
              <a:t> з боку </a:t>
            </a:r>
            <a:r>
              <a:rPr lang="ru-RU" sz="2200" dirty="0" err="1">
                <a:solidFill>
                  <a:schemeClr val="tx2"/>
                </a:solidFill>
              </a:rPr>
              <a:t>держави</a:t>
            </a:r>
            <a:r>
              <a:rPr lang="ru-RU" sz="2200" dirty="0">
                <a:solidFill>
                  <a:schemeClr val="tx2"/>
                </a:solidFill>
              </a:rPr>
              <a:t> для </a:t>
            </a:r>
            <a:r>
              <a:rPr lang="ru-RU" sz="2200" dirty="0" err="1">
                <a:solidFill>
                  <a:schemeClr val="tx2"/>
                </a:solidFill>
              </a:rPr>
              <a:t>розвитку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сільських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територій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3. </a:t>
            </a:r>
            <a:r>
              <a:rPr lang="ru-RU" sz="2200" dirty="0" err="1">
                <a:solidFill>
                  <a:schemeClr val="tx2"/>
                </a:solidFill>
              </a:rPr>
              <a:t>Покращення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інвестиційного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бізнес-клімату</a:t>
            </a:r>
            <a:r>
              <a:rPr lang="ru-RU" sz="2200" dirty="0">
                <a:solidFill>
                  <a:schemeClr val="tx2"/>
                </a:solidFill>
              </a:rPr>
              <a:t> в </a:t>
            </a:r>
            <a:r>
              <a:rPr lang="ru-RU" sz="2200" dirty="0" err="1">
                <a:solidFill>
                  <a:schemeClr val="tx2"/>
                </a:solidFill>
              </a:rPr>
              <a:t>Україні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4. </a:t>
            </a:r>
            <a:r>
              <a:rPr lang="ru-RU" sz="2200" dirty="0" err="1">
                <a:solidFill>
                  <a:schemeClr val="tx2"/>
                </a:solidFill>
              </a:rPr>
              <a:t>Зростання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попиту</a:t>
            </a:r>
            <a:r>
              <a:rPr lang="ru-RU" sz="2200" dirty="0">
                <a:solidFill>
                  <a:schemeClr val="tx2"/>
                </a:solidFill>
              </a:rPr>
              <a:t> на </a:t>
            </a:r>
            <a:r>
              <a:rPr lang="ru-RU" sz="2200" dirty="0" err="1">
                <a:solidFill>
                  <a:schemeClr val="tx2"/>
                </a:solidFill>
              </a:rPr>
              <a:t>продовольчі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товари</a:t>
            </a:r>
            <a:r>
              <a:rPr lang="ru-RU" sz="2200" dirty="0">
                <a:solidFill>
                  <a:schemeClr val="tx2"/>
                </a:solidFill>
              </a:rPr>
              <a:t> на </a:t>
            </a:r>
            <a:r>
              <a:rPr lang="ru-RU" sz="2200" dirty="0" err="1">
                <a:solidFill>
                  <a:schemeClr val="tx2"/>
                </a:solidFill>
              </a:rPr>
              <a:t>світовому</a:t>
            </a:r>
            <a:r>
              <a:rPr lang="ru-RU" sz="2200" dirty="0">
                <a:solidFill>
                  <a:schemeClr val="tx2"/>
                </a:solidFill>
              </a:rPr>
              <a:t> ринку, </a:t>
            </a:r>
            <a:r>
              <a:rPr lang="ru-RU" sz="2200" dirty="0" err="1">
                <a:solidFill>
                  <a:schemeClr val="tx2"/>
                </a:solidFill>
              </a:rPr>
              <a:t>що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стимулюватиме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виробництво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переробку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продукції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сільського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господарства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5. </a:t>
            </a:r>
            <a:r>
              <a:rPr lang="ru-RU" sz="2200" dirty="0" err="1">
                <a:solidFill>
                  <a:schemeClr val="tx2"/>
                </a:solidFill>
              </a:rPr>
              <a:t>Імплементація</a:t>
            </a:r>
            <a:r>
              <a:rPr lang="ru-RU" sz="2200" dirty="0">
                <a:solidFill>
                  <a:schemeClr val="tx2"/>
                </a:solidFill>
              </a:rPr>
              <a:t> Угоди про </a:t>
            </a:r>
            <a:r>
              <a:rPr lang="ru-RU" sz="2200" dirty="0" err="1">
                <a:solidFill>
                  <a:schemeClr val="tx2"/>
                </a:solidFill>
              </a:rPr>
              <a:t>Асоціацію</a:t>
            </a:r>
            <a:r>
              <a:rPr lang="ru-RU" sz="2200" dirty="0">
                <a:solidFill>
                  <a:schemeClr val="tx2"/>
                </a:solidFill>
              </a:rPr>
              <a:t> з ЄС (</a:t>
            </a:r>
            <a:r>
              <a:rPr lang="ru-RU" sz="2200" dirty="0" err="1">
                <a:solidFill>
                  <a:schemeClr val="tx2"/>
                </a:solidFill>
              </a:rPr>
              <a:t>збільшення</a:t>
            </a:r>
            <a:r>
              <a:rPr lang="ru-RU" sz="2200" dirty="0">
                <a:solidFill>
                  <a:schemeClr val="tx2"/>
                </a:solidFill>
              </a:rPr>
              <a:t> квот на </a:t>
            </a:r>
            <a:r>
              <a:rPr lang="ru-RU" sz="2200" dirty="0" err="1">
                <a:solidFill>
                  <a:schemeClr val="tx2"/>
                </a:solidFill>
              </a:rPr>
              <a:t>експорт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місцевої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продукції</a:t>
            </a:r>
            <a:r>
              <a:rPr lang="ru-RU" sz="2200" dirty="0">
                <a:solidFill>
                  <a:schemeClr val="tx2"/>
                </a:solidFill>
              </a:rPr>
              <a:t>)</a:t>
            </a:r>
          </a:p>
          <a:p>
            <a:r>
              <a:rPr lang="ru-RU" sz="2200" dirty="0">
                <a:solidFill>
                  <a:schemeClr val="tx2"/>
                </a:solidFill>
              </a:rPr>
              <a:t>6. </a:t>
            </a:r>
            <a:r>
              <a:rPr lang="ru-RU" sz="2200" dirty="0" err="1">
                <a:solidFill>
                  <a:schemeClr val="tx2"/>
                </a:solidFill>
              </a:rPr>
              <a:t>Збільшення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впізнаваності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регіональної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місцевої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продукції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туристичних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переваг</a:t>
            </a:r>
            <a:r>
              <a:rPr lang="ru-RU" sz="2200" dirty="0">
                <a:solidFill>
                  <a:schemeClr val="tx2"/>
                </a:solidFill>
              </a:rPr>
              <a:t> на </a:t>
            </a:r>
            <a:r>
              <a:rPr lang="ru-RU" sz="2200" dirty="0" err="1">
                <a:solidFill>
                  <a:schemeClr val="tx2"/>
                </a:solidFill>
              </a:rPr>
              <a:t>національному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міжнародному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рівнях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завдяки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сучасним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Інтернет-технологіям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7. </a:t>
            </a:r>
            <a:r>
              <a:rPr lang="ru-RU" sz="2200" dirty="0" err="1">
                <a:solidFill>
                  <a:schemeClr val="tx2"/>
                </a:solidFill>
              </a:rPr>
              <a:t>Діджиталізація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послуг</a:t>
            </a:r>
            <a:r>
              <a:rPr lang="ru-RU" sz="2200" dirty="0">
                <a:solidFill>
                  <a:schemeClr val="tx2"/>
                </a:solidFill>
              </a:rPr>
              <a:t> та </a:t>
            </a:r>
            <a:r>
              <a:rPr lang="ru-RU" sz="2200" dirty="0" err="1">
                <a:solidFill>
                  <a:schemeClr val="tx2"/>
                </a:solidFill>
              </a:rPr>
              <a:t>бізнес</a:t>
            </a:r>
            <a:r>
              <a:rPr lang="ru-RU" sz="2200" dirty="0">
                <a:solidFill>
                  <a:schemeClr val="tx2"/>
                </a:solidFill>
              </a:rPr>
              <a:t>-активностей</a:t>
            </a:r>
          </a:p>
          <a:p>
            <a:r>
              <a:rPr lang="ru-RU" sz="2200" dirty="0">
                <a:solidFill>
                  <a:schemeClr val="tx2"/>
                </a:solidFill>
              </a:rPr>
              <a:t>8. </a:t>
            </a:r>
            <a:r>
              <a:rPr lang="ru-RU" sz="2200" dirty="0" err="1">
                <a:solidFill>
                  <a:schemeClr val="tx2"/>
                </a:solidFill>
              </a:rPr>
              <a:t>Розвиток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відновлювальної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енергетики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</a:p>
          <a:p>
            <a:r>
              <a:rPr lang="ru-RU" sz="2200" dirty="0">
                <a:solidFill>
                  <a:schemeClr val="tx2"/>
                </a:solidFill>
              </a:rPr>
              <a:t>9. Участь у </a:t>
            </a:r>
            <a:r>
              <a:rPr lang="ru-RU" sz="2200" dirty="0" err="1">
                <a:solidFill>
                  <a:schemeClr val="tx2"/>
                </a:solidFill>
              </a:rPr>
              <a:t>програмах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міжнародної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технічної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допомоги</a:t>
            </a:r>
            <a:r>
              <a:rPr lang="ru-RU" sz="2200" dirty="0">
                <a:solidFill>
                  <a:schemeClr val="tx2"/>
                </a:solidFill>
              </a:rPr>
              <a:t>, </a:t>
            </a:r>
            <a:r>
              <a:rPr lang="ru-RU" sz="2200" dirty="0" err="1">
                <a:solidFill>
                  <a:schemeClr val="tx2"/>
                </a:solidFill>
              </a:rPr>
              <a:t>національних</a:t>
            </a:r>
            <a:r>
              <a:rPr lang="ru-RU" sz="2200" dirty="0">
                <a:solidFill>
                  <a:schemeClr val="tx2"/>
                </a:solidFill>
              </a:rPr>
              <a:t> і </a:t>
            </a:r>
            <a:r>
              <a:rPr lang="ru-RU" sz="2200" dirty="0" err="1">
                <a:solidFill>
                  <a:schemeClr val="tx2"/>
                </a:solidFill>
              </a:rPr>
              <a:t>регіональних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програмах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10. </a:t>
            </a:r>
            <a:r>
              <a:rPr lang="ru-RU" sz="2200" dirty="0" err="1">
                <a:solidFill>
                  <a:schemeClr val="tx2"/>
                </a:solidFill>
              </a:rPr>
              <a:t>Впровадження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національних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програм</a:t>
            </a:r>
            <a:r>
              <a:rPr lang="ru-RU" sz="2200" dirty="0">
                <a:solidFill>
                  <a:schemeClr val="tx2"/>
                </a:solidFill>
              </a:rPr>
              <a:t> з </a:t>
            </a:r>
            <a:r>
              <a:rPr lang="ru-RU" sz="2200" dirty="0" err="1">
                <a:solidFill>
                  <a:schemeClr val="tx2"/>
                </a:solidFill>
              </a:rPr>
              <a:t>покращення</a:t>
            </a:r>
            <a:r>
              <a:rPr lang="ru-RU" sz="2200" dirty="0">
                <a:solidFill>
                  <a:schemeClr val="tx2"/>
                </a:solidFill>
              </a:rPr>
              <a:t> доступу до </a:t>
            </a:r>
            <a:r>
              <a:rPr lang="ru-RU" sz="2200" dirty="0" err="1">
                <a:solidFill>
                  <a:schemeClr val="tx2"/>
                </a:solidFill>
              </a:rPr>
              <a:t>швидкісного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Інтернету</a:t>
            </a:r>
            <a:r>
              <a:rPr lang="ru-RU" sz="2200" dirty="0">
                <a:solidFill>
                  <a:schemeClr val="tx2"/>
                </a:solidFill>
              </a:rPr>
              <a:t> в </a:t>
            </a:r>
            <a:r>
              <a:rPr lang="ru-RU" sz="2200" dirty="0" err="1">
                <a:solidFill>
                  <a:schemeClr val="tx2"/>
                </a:solidFill>
              </a:rPr>
              <a:t>сільських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територіях</a:t>
            </a:r>
            <a:r>
              <a:rPr lang="ru-RU" sz="2200" dirty="0">
                <a:solidFill>
                  <a:schemeClr val="tx2"/>
                </a:solidFill>
              </a:rPr>
              <a:t>.</a:t>
            </a:r>
          </a:p>
        </p:txBody>
      </p:sp>
      <p:graphicFrame>
        <p:nvGraphicFramePr>
          <p:cNvPr id="4" name="Об'є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365143"/>
              </p:ext>
            </p:extLst>
          </p:nvPr>
        </p:nvGraphicFramePr>
        <p:xfrm>
          <a:off x="11218926" y="4911634"/>
          <a:ext cx="852424" cy="15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01" name="Image" r:id="rId3" imgW="1968120" imgH="3555360" progId="Photoshop.Image.19">
                  <p:embed/>
                </p:oleObj>
              </mc:Choice>
              <mc:Fallback>
                <p:oleObj name="Image" r:id="rId3" imgW="1968120" imgH="355536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18926" y="4911634"/>
                        <a:ext cx="852424" cy="153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199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13497" y="-747713"/>
            <a:ext cx="11638870" cy="1495425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Фактори </a:t>
            </a:r>
            <a:r>
              <a:rPr lang="pl-PL" sz="2800" dirty="0" smtClean="0"/>
              <a:t>SWOT-</a:t>
            </a:r>
            <a:r>
              <a:rPr lang="uk-UA" sz="2800" dirty="0" smtClean="0"/>
              <a:t>АНАЛІЗУ ВІЙТІВЕЦЬКОЇ громади. </a:t>
            </a:r>
            <a:r>
              <a:rPr lang="uk-UA" sz="2800" b="1" dirty="0" smtClean="0"/>
              <a:t>ЗОВНІШНІ РИЗИКИ</a:t>
            </a:r>
            <a:endParaRPr lang="en-US" sz="2800" b="1" dirty="0"/>
          </a:p>
        </p:txBody>
      </p:sp>
      <p:sp>
        <p:nvSpPr>
          <p:cNvPr id="2" name="Прямокутник 1"/>
          <p:cNvSpPr/>
          <p:nvPr/>
        </p:nvSpPr>
        <p:spPr>
          <a:xfrm>
            <a:off x="130629" y="845004"/>
            <a:ext cx="119481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tx2"/>
                </a:solidFill>
              </a:rPr>
              <a:t>1. </a:t>
            </a:r>
            <a:r>
              <a:rPr lang="ru-RU" sz="2200" dirty="0" err="1">
                <a:solidFill>
                  <a:schemeClr val="tx2"/>
                </a:solidFill>
              </a:rPr>
              <a:t>Продовження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війни</a:t>
            </a:r>
            <a:r>
              <a:rPr lang="ru-RU" sz="2200" dirty="0">
                <a:solidFill>
                  <a:schemeClr val="tx2"/>
                </a:solidFill>
              </a:rPr>
              <a:t> на </a:t>
            </a:r>
            <a:r>
              <a:rPr lang="ru-RU" sz="2200" dirty="0" err="1">
                <a:solidFill>
                  <a:schemeClr val="tx2"/>
                </a:solidFill>
              </a:rPr>
              <a:t>Сході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України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2. </a:t>
            </a:r>
            <a:r>
              <a:rPr lang="ru-RU" sz="2200" dirty="0" err="1">
                <a:solidFill>
                  <a:schemeClr val="tx2"/>
                </a:solidFill>
              </a:rPr>
              <a:t>Продовження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карантинних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заходів</a:t>
            </a:r>
            <a:r>
              <a:rPr lang="ru-RU" sz="2200" dirty="0">
                <a:solidFill>
                  <a:schemeClr val="tx2"/>
                </a:solidFill>
              </a:rPr>
              <a:t> у </a:t>
            </a:r>
            <a:r>
              <a:rPr lang="ru-RU" sz="2200" dirty="0" err="1">
                <a:solidFill>
                  <a:schemeClr val="tx2"/>
                </a:solidFill>
              </a:rPr>
              <a:t>зв’язку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із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поширенням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коронавірусної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інфекції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en-US" sz="2200" dirty="0">
                <a:solidFill>
                  <a:schemeClr val="tx2"/>
                </a:solidFill>
              </a:rPr>
              <a:t>COVID-19</a:t>
            </a:r>
          </a:p>
          <a:p>
            <a:r>
              <a:rPr lang="en-US" sz="2200" dirty="0">
                <a:solidFill>
                  <a:schemeClr val="tx2"/>
                </a:solidFill>
              </a:rPr>
              <a:t>3. </a:t>
            </a:r>
            <a:r>
              <a:rPr lang="ru-RU" sz="2200" dirty="0" err="1">
                <a:solidFill>
                  <a:schemeClr val="tx2"/>
                </a:solidFill>
              </a:rPr>
              <a:t>Ризик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скорочення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кількості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працюючих</a:t>
            </a:r>
            <a:r>
              <a:rPr lang="ru-RU" sz="2200" dirty="0">
                <a:solidFill>
                  <a:schemeClr val="tx2"/>
                </a:solidFill>
              </a:rPr>
              <a:t> на </a:t>
            </a:r>
            <a:r>
              <a:rPr lang="ru-RU" sz="2200" dirty="0" err="1">
                <a:solidFill>
                  <a:schemeClr val="tx2"/>
                </a:solidFill>
              </a:rPr>
              <a:t>місцевих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підприємствах</a:t>
            </a:r>
            <a:r>
              <a:rPr lang="ru-RU" sz="2200" dirty="0">
                <a:solidFill>
                  <a:schemeClr val="tx2"/>
                </a:solidFill>
              </a:rPr>
              <a:t> і в </a:t>
            </a:r>
            <a:r>
              <a:rPr lang="ru-RU" sz="2200" dirty="0" err="1">
                <a:solidFill>
                  <a:schemeClr val="tx2"/>
                </a:solidFill>
              </a:rPr>
              <a:t>сільському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господарстві</a:t>
            </a:r>
            <a:r>
              <a:rPr lang="ru-RU" sz="2200" dirty="0">
                <a:solidFill>
                  <a:schemeClr val="tx2"/>
                </a:solidFill>
              </a:rPr>
              <a:t> через подальше </a:t>
            </a:r>
            <a:r>
              <a:rPr lang="ru-RU" sz="2200" dirty="0" err="1">
                <a:solidFill>
                  <a:schemeClr val="tx2"/>
                </a:solidFill>
              </a:rPr>
              <a:t>швидке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впровадження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сучасних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технологічних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рішень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</a:p>
          <a:p>
            <a:r>
              <a:rPr lang="ru-RU" sz="2200" dirty="0">
                <a:solidFill>
                  <a:schemeClr val="tx2"/>
                </a:solidFill>
              </a:rPr>
              <a:t>4. </a:t>
            </a:r>
            <a:r>
              <a:rPr lang="ru-RU" sz="2200" dirty="0" err="1">
                <a:solidFill>
                  <a:schemeClr val="tx2"/>
                </a:solidFill>
              </a:rPr>
              <a:t>Сусідство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великої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громади</a:t>
            </a:r>
            <a:r>
              <a:rPr lang="ru-RU" sz="2200" dirty="0">
                <a:solidFill>
                  <a:schemeClr val="tx2"/>
                </a:solidFill>
              </a:rPr>
              <a:t> (</a:t>
            </a:r>
            <a:r>
              <a:rPr lang="ru-RU" sz="2200" dirty="0" err="1">
                <a:solidFill>
                  <a:schemeClr val="tx2"/>
                </a:solidFill>
              </a:rPr>
              <a:t>загрози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приєднання</a:t>
            </a:r>
            <a:r>
              <a:rPr lang="ru-RU" sz="2200" dirty="0">
                <a:solidFill>
                  <a:schemeClr val="tx2"/>
                </a:solidFill>
              </a:rPr>
              <a:t> і </a:t>
            </a:r>
            <a:r>
              <a:rPr lang="ru-RU" sz="2200" dirty="0" err="1">
                <a:solidFill>
                  <a:schemeClr val="tx2"/>
                </a:solidFill>
              </a:rPr>
              <a:t>втрати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значної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частки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повноважень</a:t>
            </a:r>
            <a:r>
              <a:rPr lang="ru-RU" sz="2200" dirty="0">
                <a:solidFill>
                  <a:schemeClr val="tx2"/>
                </a:solidFill>
              </a:rPr>
              <a:t> і </a:t>
            </a:r>
            <a:r>
              <a:rPr lang="ru-RU" sz="2200" dirty="0" err="1">
                <a:solidFill>
                  <a:schemeClr val="tx2"/>
                </a:solidFill>
              </a:rPr>
              <a:t>можливостей</a:t>
            </a:r>
            <a:r>
              <a:rPr lang="ru-RU" sz="2200" dirty="0">
                <a:solidFill>
                  <a:schemeClr val="tx2"/>
                </a:solidFill>
              </a:rPr>
              <a:t>)</a:t>
            </a:r>
          </a:p>
          <a:p>
            <a:r>
              <a:rPr lang="ru-RU" sz="2200" dirty="0">
                <a:solidFill>
                  <a:schemeClr val="tx2"/>
                </a:solidFill>
              </a:rPr>
              <a:t>5. </a:t>
            </a:r>
            <a:r>
              <a:rPr lang="ru-RU" sz="2200" dirty="0" err="1">
                <a:solidFill>
                  <a:schemeClr val="tx2"/>
                </a:solidFill>
              </a:rPr>
              <a:t>Зміна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клімату</a:t>
            </a:r>
            <a:r>
              <a:rPr lang="ru-RU" sz="2200" dirty="0">
                <a:solidFill>
                  <a:schemeClr val="tx2"/>
                </a:solidFill>
              </a:rPr>
              <a:t>  (</a:t>
            </a:r>
            <a:r>
              <a:rPr lang="ru-RU" sz="2200" dirty="0" err="1">
                <a:solidFill>
                  <a:schemeClr val="tx2"/>
                </a:solidFill>
              </a:rPr>
              <a:t>зокрема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негативний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вплив</a:t>
            </a:r>
            <a:r>
              <a:rPr lang="ru-RU" sz="2200" dirty="0">
                <a:solidFill>
                  <a:schemeClr val="tx2"/>
                </a:solidFill>
              </a:rPr>
              <a:t> на с/г </a:t>
            </a:r>
            <a:r>
              <a:rPr lang="ru-RU" sz="2200" dirty="0" err="1">
                <a:solidFill>
                  <a:schemeClr val="tx2"/>
                </a:solidFill>
              </a:rPr>
              <a:t>виробництво</a:t>
            </a:r>
            <a:r>
              <a:rPr lang="ru-RU" sz="2200" dirty="0">
                <a:solidFill>
                  <a:schemeClr val="tx2"/>
                </a:solidFill>
              </a:rPr>
              <a:t>)</a:t>
            </a:r>
          </a:p>
          <a:p>
            <a:r>
              <a:rPr lang="ru-RU" sz="2200" dirty="0">
                <a:solidFill>
                  <a:schemeClr val="tx2"/>
                </a:solidFill>
              </a:rPr>
              <a:t>6. </a:t>
            </a:r>
            <a:r>
              <a:rPr lang="ru-RU" sz="2200" dirty="0" err="1">
                <a:solidFill>
                  <a:schemeClr val="tx2"/>
                </a:solidFill>
              </a:rPr>
              <a:t>Недостатня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поінформованість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центральної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влади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щодо</a:t>
            </a:r>
            <a:r>
              <a:rPr lang="ru-RU" sz="2200" dirty="0">
                <a:solidFill>
                  <a:schemeClr val="tx2"/>
                </a:solidFill>
              </a:rPr>
              <a:t> стану </a:t>
            </a:r>
            <a:r>
              <a:rPr lang="ru-RU" sz="2200" dirty="0" err="1">
                <a:solidFill>
                  <a:schemeClr val="tx2"/>
                </a:solidFill>
              </a:rPr>
              <a:t>створених</a:t>
            </a:r>
            <a:r>
              <a:rPr lang="ru-RU" sz="2200" dirty="0">
                <a:solidFill>
                  <a:schemeClr val="tx2"/>
                </a:solidFill>
              </a:rPr>
              <a:t> громад</a:t>
            </a:r>
          </a:p>
          <a:p>
            <a:r>
              <a:rPr lang="ru-RU" sz="2200" dirty="0">
                <a:solidFill>
                  <a:schemeClr val="tx2"/>
                </a:solidFill>
              </a:rPr>
              <a:t>7. </a:t>
            </a:r>
            <a:r>
              <a:rPr lang="ru-RU" sz="2200" dirty="0" err="1">
                <a:solidFill>
                  <a:schemeClr val="tx2"/>
                </a:solidFill>
              </a:rPr>
              <a:t>Підвищення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цін</a:t>
            </a:r>
            <a:r>
              <a:rPr lang="ru-RU" sz="2200" dirty="0">
                <a:solidFill>
                  <a:schemeClr val="tx2"/>
                </a:solidFill>
              </a:rPr>
              <a:t> на </a:t>
            </a:r>
            <a:r>
              <a:rPr lang="ru-RU" sz="2200" dirty="0" err="1">
                <a:solidFill>
                  <a:schemeClr val="tx2"/>
                </a:solidFill>
              </a:rPr>
              <a:t>енергоносії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8. </a:t>
            </a:r>
            <a:r>
              <a:rPr lang="ru-RU" sz="2200" dirty="0" err="1">
                <a:solidFill>
                  <a:schemeClr val="tx2"/>
                </a:solidFill>
              </a:rPr>
              <a:t>Міграція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населення</a:t>
            </a:r>
            <a:r>
              <a:rPr lang="ru-RU" sz="2200" dirty="0">
                <a:solidFill>
                  <a:schemeClr val="tx2"/>
                </a:solidFill>
              </a:rPr>
              <a:t> (</a:t>
            </a:r>
            <a:r>
              <a:rPr lang="ru-RU" sz="2200" dirty="0" err="1">
                <a:solidFill>
                  <a:schemeClr val="tx2"/>
                </a:solidFill>
              </a:rPr>
              <a:t>виїзд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кваліфікованих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спеціалістів</a:t>
            </a:r>
            <a:r>
              <a:rPr lang="ru-RU" sz="2200" dirty="0">
                <a:solidFill>
                  <a:schemeClr val="tx2"/>
                </a:solidFill>
              </a:rPr>
              <a:t> за кордон)</a:t>
            </a:r>
          </a:p>
          <a:p>
            <a:r>
              <a:rPr lang="ru-RU" sz="2200" dirty="0">
                <a:solidFill>
                  <a:schemeClr val="tx2"/>
                </a:solidFill>
              </a:rPr>
              <a:t>9. </a:t>
            </a:r>
            <a:r>
              <a:rPr lang="ru-RU" sz="2200" dirty="0" err="1">
                <a:solidFill>
                  <a:schemeClr val="tx2"/>
                </a:solidFill>
              </a:rPr>
              <a:t>Зниження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рівня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грунтових</a:t>
            </a:r>
            <a:r>
              <a:rPr lang="ru-RU" sz="2200" dirty="0">
                <a:solidFill>
                  <a:schemeClr val="tx2"/>
                </a:solidFill>
              </a:rPr>
              <a:t> і </a:t>
            </a:r>
            <a:r>
              <a:rPr lang="ru-RU" sz="2200" dirty="0" err="1">
                <a:solidFill>
                  <a:schemeClr val="tx2"/>
                </a:solidFill>
              </a:rPr>
              <a:t>зменшення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запасів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підземних</a:t>
            </a:r>
            <a:r>
              <a:rPr lang="ru-RU" sz="2200" dirty="0">
                <a:solidFill>
                  <a:schemeClr val="tx2"/>
                </a:solidFill>
              </a:rPr>
              <a:t> вод </a:t>
            </a:r>
          </a:p>
          <a:p>
            <a:r>
              <a:rPr lang="ru-RU" sz="2200" dirty="0">
                <a:solidFill>
                  <a:schemeClr val="tx2"/>
                </a:solidFill>
              </a:rPr>
              <a:t>10. </a:t>
            </a:r>
            <a:r>
              <a:rPr lang="ru-RU" sz="2200" dirty="0" err="1">
                <a:solidFill>
                  <a:schemeClr val="tx2"/>
                </a:solidFill>
              </a:rPr>
              <a:t>Ускладнення</a:t>
            </a:r>
            <a:r>
              <a:rPr lang="ru-RU" sz="2200" dirty="0">
                <a:solidFill>
                  <a:schemeClr val="tx2"/>
                </a:solidFill>
              </a:rPr>
              <a:t> доступу </a:t>
            </a:r>
            <a:r>
              <a:rPr lang="ru-RU" sz="2200" dirty="0" err="1">
                <a:solidFill>
                  <a:schemeClr val="tx2"/>
                </a:solidFill>
              </a:rPr>
              <a:t>вразливих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категорій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населення</a:t>
            </a:r>
            <a:r>
              <a:rPr lang="ru-RU" sz="2200" dirty="0">
                <a:solidFill>
                  <a:schemeClr val="tx2"/>
                </a:solidFill>
              </a:rPr>
              <a:t> до </a:t>
            </a:r>
            <a:r>
              <a:rPr lang="ru-RU" sz="2200" dirty="0" err="1">
                <a:solidFill>
                  <a:schemeClr val="tx2"/>
                </a:solidFill>
              </a:rPr>
              <a:t>частини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послуг</a:t>
            </a:r>
            <a:r>
              <a:rPr lang="ru-RU" sz="2200" dirty="0">
                <a:solidFill>
                  <a:schemeClr val="tx2"/>
                </a:solidFill>
              </a:rPr>
              <a:t> через </a:t>
            </a:r>
            <a:r>
              <a:rPr lang="ru-RU" sz="2200" dirty="0" err="1">
                <a:solidFill>
                  <a:schemeClr val="tx2"/>
                </a:solidFill>
              </a:rPr>
              <a:t>переведення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їх</a:t>
            </a:r>
            <a:r>
              <a:rPr lang="ru-RU" sz="2200" dirty="0">
                <a:solidFill>
                  <a:schemeClr val="tx2"/>
                </a:solidFill>
              </a:rPr>
              <a:t> у </a:t>
            </a:r>
            <a:r>
              <a:rPr lang="ru-RU" sz="2200" dirty="0" err="1">
                <a:solidFill>
                  <a:schemeClr val="tx2"/>
                </a:solidFill>
              </a:rPr>
              <a:t>цифрову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err="1">
                <a:solidFill>
                  <a:schemeClr val="tx2"/>
                </a:solidFill>
              </a:rPr>
              <a:t>площину</a:t>
            </a:r>
            <a:endParaRPr lang="ru-RU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Об'є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693294"/>
              </p:ext>
            </p:extLst>
          </p:nvPr>
        </p:nvGraphicFramePr>
        <p:xfrm>
          <a:off x="11180623" y="4920342"/>
          <a:ext cx="898165" cy="1589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77" name="Image" r:id="rId3" imgW="1879200" imgH="3326760" progId="Photoshop.Image.19">
                  <p:embed/>
                </p:oleObj>
              </mc:Choice>
              <mc:Fallback>
                <p:oleObj name="Image" r:id="rId3" imgW="1879200" imgH="3326760" progId="Photoshop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80623" y="4920342"/>
                        <a:ext cx="898165" cy="1589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640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доров’я та фітнес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064383_TF02922391" id="{316182F3-2F96-494A-9AC7-FBE3E8C1EAED}" vid="{12F28F2A-BF14-44D1-9CF3-0B1CC33DBD61}"/>
    </a:ext>
  </a:extLst>
</a:theme>
</file>

<file path=ppt/theme/theme2.xml><?xml version="1.0" encoding="utf-8"?>
<a:theme xmlns:a="http://schemas.openxmlformats.org/drawingml/2006/main" name="Тема Offic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Презентація про здоров’я та фітнес (широкоформатна)</Template>
  <TotalTime>5304</TotalTime>
  <Words>988</Words>
  <Application>Microsoft Office PowerPoint</Application>
  <PresentationFormat>Широкоэкранный</PresentationFormat>
  <Paragraphs>100</Paragraphs>
  <Slides>28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Здоров’я та фітнес 16x9</vt:lpstr>
      <vt:lpstr>Image</vt:lpstr>
      <vt:lpstr>Презентация PowerPoint</vt:lpstr>
      <vt:lpstr>Етап аналізу і Стратегування</vt:lpstr>
      <vt:lpstr>Етап операціоналізації</vt:lpstr>
      <vt:lpstr>Підсумки Стратегічної Сесії, яка відбулась 3.06.2021р.</vt:lpstr>
      <vt:lpstr>Підсумки Стратегічної Сесії, яка відбулась 3.06.2021р.</vt:lpstr>
      <vt:lpstr>Фактори SWOT-АНАЛІЗУ Війтівецької громади. сиЛЬНІ СТОРОНИ</vt:lpstr>
      <vt:lpstr>Фактори SWOT-АНАЛІЗУ Війтівецької громади. Слабкі СТОРОНИ</vt:lpstr>
      <vt:lpstr>Фактори SWOT-АНАЛІЗУ ВІЙТІВЕЦЬКОЇ громади. ЗОВНІШНІ МОЖЛИВОСТІ</vt:lpstr>
      <vt:lpstr>Фактори SWOT-АНАЛІЗУ ВІЙТІВЕЦЬКОЇ громади. ЗОВНІШНІ РИЗИКИ</vt:lpstr>
      <vt:lpstr>Стратегії дій з огляду на визначені фактори SWOT (SWOT-матриці)</vt:lpstr>
      <vt:lpstr>За підсумком SWOT-аналізу сформовано чотири таблиці, які відповідають Наступальній, Консервативній, Конкуренційній і Оборонній стратегіям.</vt:lpstr>
      <vt:lpstr>Презентация PowerPoint</vt:lpstr>
      <vt:lpstr>Презентация PowerPoint</vt:lpstr>
      <vt:lpstr>Презентация PowerPoint</vt:lpstr>
      <vt:lpstr>Презентация PowerPoint</vt:lpstr>
      <vt:lpstr>Короткі висновки зі SWOT-АНАЛІЗУ</vt:lpstr>
      <vt:lpstr>Презентация PowerPoint</vt:lpstr>
      <vt:lpstr>Презентация PowerPoint</vt:lpstr>
      <vt:lpstr>Презентация PowerPoint</vt:lpstr>
      <vt:lpstr>Презентация PowerPoint</vt:lpstr>
      <vt:lpstr>Партисипація мешканців Війтівецької громади:  Проблеми, рішення, простір  Презентація відеоролика  </vt:lpstr>
      <vt:lpstr>До першого Плану реалізації Стратегії на 2021-2023 роки увійшло 57 проєктів і заходів на загальну суму 38543,3 тис. гривень.</vt:lpstr>
      <vt:lpstr>Презентация PowerPoint</vt:lpstr>
      <vt:lpstr>Презентация PowerPoint</vt:lpstr>
      <vt:lpstr>КОРОТКА ПРЕЗЕНТАЦІЯ ідей проєктів і заходів, що можуть увійти до Плану реалізації на 2021-2023рр., наданих представниками усіх зацікавлених сторін  Любов Гамак</vt:lpstr>
      <vt:lpstr>КОРОТКА ПРЕЗЕНТАЦІЯ ідей проєктів і заходів за напрямком «ЦИФРОВІЗАЦІЯ», що можуть увійти до Плану реалізації на 2021-2023рр., наданих представниками усіх зацікавлених сторін  ІГОР Павлюк</vt:lpstr>
      <vt:lpstr>Наступні кроки </vt:lpstr>
      <vt:lpstr>Дякуємо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Засідання членів Робочої групи з розробки стратегії розвитку Вороновицької громади 2030</dc:title>
  <dc:creator>Admin</dc:creator>
  <cp:lastModifiedBy>Пользователь Windows</cp:lastModifiedBy>
  <cp:revision>121</cp:revision>
  <dcterms:created xsi:type="dcterms:W3CDTF">2021-03-26T08:02:19Z</dcterms:created>
  <dcterms:modified xsi:type="dcterms:W3CDTF">2021-07-06T05:38:33Z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