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0" r:id="rId6"/>
    <p:sldId id="261" r:id="rId7"/>
    <p:sldId id="264" r:id="rId8"/>
    <p:sldId id="262" r:id="rId9"/>
  </p:sldIdLst>
  <p:sldSz cx="9144000" cy="6858000" type="screen4x3"/>
  <p:notesSz cx="674211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85" autoAdjust="0"/>
  </p:normalViewPr>
  <p:slideViewPr>
    <p:cSldViewPr>
      <p:cViewPr varScale="1">
        <p:scale>
          <a:sx n="83" d="100"/>
          <a:sy n="83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5.6852094877029259E-3"/>
                  <c:y val="-0.13029249244856841"/>
                </c:manualLayout>
              </c:layout>
              <c:tx>
                <c:rich>
                  <a:bodyPr/>
                  <a:lstStyle/>
                  <a:p>
                    <a:r>
                      <a:rPr lang="uk-UA" dirty="0"/>
                      <a:t>власні надходження; 74 </a:t>
                    </a:r>
                    <a:r>
                      <a:rPr lang="uk-UA" dirty="0" smtClean="0"/>
                      <a:t>193,90</a:t>
                    </a:r>
                    <a:endParaRPr lang="uk-UA" b="1" i="1" u="sng" dirty="0" smtClean="0"/>
                  </a:p>
                  <a:p>
                    <a:r>
                      <a:rPr lang="uk-UA" b="1" i="1" u="sng" dirty="0" smtClean="0"/>
                      <a:t>66%</a:t>
                    </a:r>
                    <a:endParaRPr lang="uk-UA" b="1" i="1" u="sng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33294449304948E-2"/>
                  <c:y val="3.2222092845213275E-2"/>
                </c:manualLayout>
              </c:layout>
              <c:tx>
                <c:rich>
                  <a:bodyPr/>
                  <a:lstStyle/>
                  <a:p>
                    <a:r>
                      <a:rPr lang="uk-UA" dirty="0"/>
                      <a:t>міжбюджетні трансферти; </a:t>
                    </a:r>
                    <a:r>
                      <a:rPr lang="uk-UA" dirty="0" smtClean="0"/>
                      <a:t>   38 154,80 </a:t>
                    </a:r>
                  </a:p>
                  <a:p>
                    <a:r>
                      <a:rPr lang="uk-UA" b="1" i="1" u="sng" dirty="0" smtClean="0"/>
                      <a:t>34%</a:t>
                    </a:r>
                    <a:endParaRPr lang="uk-UA" b="1" i="1" u="sng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numFmt formatCode="#,##0.00" sourceLinked="0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власні надходження</c:v>
                </c:pt>
                <c:pt idx="1">
                  <c:v>міжбюджетні трансферти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74193.899999999994</c:v>
                </c:pt>
                <c:pt idx="1">
                  <c:v>38154.800000000003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60"/>
      <c:rotY val="2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77048702245558E-3"/>
          <c:y val="0.12797148751721468"/>
          <c:w val="0.56665658112180417"/>
          <c:h val="0.742467566794594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</c:dPt>
          <c:dLbls>
            <c:dLbl>
              <c:idx val="8"/>
              <c:layout>
                <c:manualLayout>
                  <c:x val="-1.3300547624338037E-2"/>
                  <c:y val="-7.165905806863881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Лист1!$A$2:$A$10</c:f>
              <c:strCache>
                <c:ptCount val="9"/>
                <c:pt idx="0">
                  <c:v>ПДФО - 43910,2 тис. грн. 65,9%</c:v>
                </c:pt>
                <c:pt idx="1">
                  <c:v>плата за землю - 5053,8 тис. грн. 7,6%</c:v>
                </c:pt>
                <c:pt idx="2">
                  <c:v>єдиний податок - 11766,3 тис. грн. 17,7%</c:v>
                </c:pt>
                <c:pt idx="3">
                  <c:v>податок на нерухоме майно - 1368,0 тис. грн. 2,1%</c:v>
                </c:pt>
                <c:pt idx="4">
                  <c:v>акцизний податок - 3258,4 тис. грн. 4,9%</c:v>
                </c:pt>
                <c:pt idx="5">
                  <c:v>орендна плата - 289,3 тис. грн. 0,4%</c:v>
                </c:pt>
                <c:pt idx="6">
                  <c:v>державне мито - 267,1 тис. грн. 0,4%</c:v>
                </c:pt>
                <c:pt idx="7">
                  <c:v>плата за адмінпослуги - 180,1 тис. грн. 0,3%</c:v>
                </c:pt>
                <c:pt idx="8">
                  <c:v>інші надходження - 522,6 тис. грн. 0,8%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43910.2</c:v>
                </c:pt>
                <c:pt idx="1">
                  <c:v>5053.8</c:v>
                </c:pt>
                <c:pt idx="2">
                  <c:v>11766.3</c:v>
                </c:pt>
                <c:pt idx="3">
                  <c:v>1368</c:v>
                </c:pt>
                <c:pt idx="4">
                  <c:v>3258.4</c:v>
                </c:pt>
                <c:pt idx="5">
                  <c:v>289.3</c:v>
                </c:pt>
                <c:pt idx="6">
                  <c:v>267.10000000000002</c:v>
                </c:pt>
                <c:pt idx="7">
                  <c:v>180.1</c:v>
                </c:pt>
                <c:pt idx="8">
                  <c:v>522.6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47395821760545126"/>
          <c:y val="4.2592511925371161E-2"/>
          <c:w val="0.52560097489167867"/>
          <c:h val="0.90070932330355791"/>
        </c:manualLayout>
      </c:layout>
      <c:overlay val="0"/>
      <c:spPr>
        <a:ln w="9525"/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1"/>
              <c:layout>
                <c:manualLayout>
                  <c:x val="-7.9359264119762806E-3"/>
                  <c:y val="-1.488697507647329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numFmt formatCode="#,##0.0" sourceLinked="0"/>
              <c:spPr/>
              <c:txPr>
                <a:bodyPr/>
                <a:lstStyle/>
                <a:p>
                  <a:pPr>
                    <a:defRPr/>
                  </a:pPr>
                  <a:endParaRPr lang="uk-UA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батьківська плата, оренда</c:v>
                </c:pt>
                <c:pt idx="1">
                  <c:v>інші власні надходження</c:v>
                </c:pt>
                <c:pt idx="2">
                  <c:v>екологічний податок</c:v>
                </c:pt>
                <c:pt idx="3">
                  <c:v>кошти від відчуження майна</c:v>
                </c:pt>
                <c:pt idx="4">
                  <c:v>інші надходження</c:v>
                </c:pt>
                <c:pt idx="5">
                  <c:v>кошти від продажу земель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830.2</c:v>
                </c:pt>
                <c:pt idx="1">
                  <c:v>1079.2</c:v>
                </c:pt>
                <c:pt idx="2">
                  <c:v>17.600000000000001</c:v>
                </c:pt>
                <c:pt idx="3">
                  <c:v>1685.2</c:v>
                </c:pt>
                <c:pt idx="4">
                  <c:v>17.8</c:v>
                </c:pt>
                <c:pt idx="5">
                  <c:v>3948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0.22760899679206767"/>
                  <c:y val="-0.1163100537940765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7070939049285502E-2"/>
                  <c:y val="7.365835734848030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видатки загального фонду</c:v>
                </c:pt>
                <c:pt idx="1">
                  <c:v>видатки спеціального фонду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85515.3</c:v>
                </c:pt>
                <c:pt idx="1">
                  <c:v>2186.4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7.5382764654418201E-4"/>
                  <c:y val="-2.806032660894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446741032370953E-2"/>
                  <c:y val="1.12241306435779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5471347331583548E-3"/>
                  <c:y val="-2.806032660894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7117235345581804E-3"/>
                  <c:y val="-2.806032660894436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7214785651793525E-2"/>
                  <c:y val="-2.806032660894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1384186351706035E-2"/>
                  <c:y val="-2.806032660894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4944444444444444E-2"/>
                  <c:y val="-2.80603266089448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7222222222222222E-3"/>
                  <c:y val="8.418097982683458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/>
                </a:pPr>
                <a:endParaRPr lang="uk-UA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Лист1!$A$2:$A$10</c:f>
              <c:strCache>
                <c:ptCount val="9"/>
                <c:pt idx="0">
                  <c:v>економічна діяльність</c:v>
                </c:pt>
                <c:pt idx="1">
                  <c:v>трансферти іншим бюджетам</c:v>
                </c:pt>
                <c:pt idx="2">
                  <c:v>фізична культура і спорт</c:v>
                </c:pt>
                <c:pt idx="3">
                  <c:v>жкг</c:v>
                </c:pt>
                <c:pt idx="4">
                  <c:v>соіальний захист</c:v>
                </c:pt>
                <c:pt idx="5">
                  <c:v>культура</c:v>
                </c:pt>
                <c:pt idx="6">
                  <c:v>охорона здоров'я</c:v>
                </c:pt>
                <c:pt idx="7">
                  <c:v>місцеве самоврядування</c:v>
                </c:pt>
                <c:pt idx="8">
                  <c:v>освіта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2.5</c:v>
                </c:pt>
                <c:pt idx="1">
                  <c:v>1300</c:v>
                </c:pt>
                <c:pt idx="2">
                  <c:v>1693.3</c:v>
                </c:pt>
                <c:pt idx="3">
                  <c:v>2964.5</c:v>
                </c:pt>
                <c:pt idx="4">
                  <c:v>3344.1</c:v>
                </c:pt>
                <c:pt idx="5">
                  <c:v>3657.2</c:v>
                </c:pt>
                <c:pt idx="6">
                  <c:v>6268.7</c:v>
                </c:pt>
                <c:pt idx="7">
                  <c:v>12450.4</c:v>
                </c:pt>
                <c:pt idx="8">
                  <c:v>53834.6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31483776"/>
        <c:axId val="31485312"/>
      </c:barChart>
      <c:catAx>
        <c:axId val="31483776"/>
        <c:scaling>
          <c:orientation val="minMax"/>
        </c:scaling>
        <c:delete val="0"/>
        <c:axPos val="l"/>
        <c:majorTickMark val="none"/>
        <c:minorTickMark val="none"/>
        <c:tickLblPos val="nextTo"/>
        <c:crossAx val="31485312"/>
        <c:crosses val="autoZero"/>
        <c:auto val="1"/>
        <c:lblAlgn val="ctr"/>
        <c:lblOffset val="100"/>
        <c:noMultiLvlLbl val="0"/>
      </c:catAx>
      <c:valAx>
        <c:axId val="31485312"/>
        <c:scaling>
          <c:orientation val="minMax"/>
        </c:scaling>
        <c:delete val="0"/>
        <c:axPos val="b"/>
        <c:majorGridlines/>
        <c:numFmt formatCode="General" sourceLinked="1"/>
        <c:majorTickMark val="none"/>
        <c:minorTickMark val="none"/>
        <c:tickLblPos val="nextTo"/>
        <c:crossAx val="31483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817901234567902"/>
          <c:y val="0.1971894158215611"/>
          <c:w val="0.77006172839506171"/>
          <c:h val="0.7459228014016022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uk-UA"/>
                      <a:t>оплата праці; </a:t>
                    </a:r>
                    <a:r>
                      <a:rPr lang="uk-UA" smtClean="0"/>
                      <a:t>46809,1 </a:t>
                    </a:r>
                    <a:r>
                      <a:rPr lang="uk-UA" b="1" i="1" u="sng" smtClean="0"/>
                      <a:t>54,7%</a:t>
                    </a:r>
                    <a:endParaRPr lang="uk-UA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err="1"/>
                      <a:t>нарахування</a:t>
                    </a:r>
                    <a:r>
                      <a:rPr lang="ru-RU"/>
                      <a:t> на зарплату; 10043,9; </a:t>
                    </a:r>
                    <a:r>
                      <a:rPr lang="ru-RU" b="1" i="1" u="sng" smtClean="0"/>
                      <a:t>11,7%</a:t>
                    </a:r>
                    <a:endParaRPr lang="ru-RU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uk-UA"/>
                      <a:t>продукти харчування; 2644; </a:t>
                    </a:r>
                    <a:r>
                      <a:rPr lang="uk-UA" b="1" i="1" u="sng" smtClean="0"/>
                      <a:t>3,1%</a:t>
                    </a:r>
                    <a:endParaRPr lang="uk-UA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/>
                      <a:t>оплата ком. </a:t>
                    </a:r>
                    <a:r>
                      <a:rPr lang="ru-RU" dirty="0" err="1"/>
                      <a:t>послуг</a:t>
                    </a:r>
                    <a:r>
                      <a:rPr lang="ru-RU"/>
                      <a:t>; 11839,5; </a:t>
                    </a:r>
                    <a:r>
                      <a:rPr lang="ru-RU" b="1" i="1" u="sng" smtClean="0"/>
                      <a:t>14,0%</a:t>
                    </a:r>
                    <a:endParaRPr lang="ru-RU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uk-UA" dirty="0"/>
                      <a:t>поточні </a:t>
                    </a:r>
                    <a:r>
                      <a:rPr lang="uk-UA" dirty="0" err="1"/>
                      <a:t>трасферти</a:t>
                    </a:r>
                    <a:r>
                      <a:rPr lang="uk-UA" dirty="0" smtClean="0"/>
                      <a:t>;        </a:t>
                    </a:r>
                    <a:r>
                      <a:rPr lang="uk-UA" dirty="0"/>
                      <a:t>9 </a:t>
                    </a:r>
                    <a:r>
                      <a:rPr lang="uk-UA" dirty="0" smtClean="0"/>
                      <a:t>580,9 </a:t>
                    </a:r>
                    <a:r>
                      <a:rPr lang="uk-UA" b="1" i="1" u="sng" dirty="0" smtClean="0"/>
                      <a:t>11,2%</a:t>
                    </a:r>
                    <a:endParaRPr lang="uk-UA" b="1" i="1" u="sng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uk-UA" dirty="0"/>
                      <a:t>соц. </a:t>
                    </a:r>
                    <a:r>
                      <a:rPr lang="uk-UA"/>
                      <a:t>забезпечення; 1103,7; </a:t>
                    </a:r>
                    <a:r>
                      <a:rPr lang="uk-UA" b="1" i="1" u="sng" smtClean="0"/>
                      <a:t>1,5%</a:t>
                    </a:r>
                    <a:endParaRPr lang="uk-UA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uk-UA" dirty="0"/>
                      <a:t>оплата послуг</a:t>
                    </a:r>
                    <a:r>
                      <a:rPr lang="uk-UA" dirty="0" smtClean="0"/>
                      <a:t>;         </a:t>
                    </a:r>
                    <a:r>
                      <a:rPr lang="uk-UA" dirty="0"/>
                      <a:t>1 </a:t>
                    </a:r>
                    <a:r>
                      <a:rPr lang="uk-UA" dirty="0" smtClean="0"/>
                      <a:t>978,7 </a:t>
                    </a:r>
                    <a:r>
                      <a:rPr lang="uk-UA" b="1" i="1" u="sng" dirty="0" smtClean="0"/>
                      <a:t>2,3%</a:t>
                    </a:r>
                    <a:endParaRPr lang="uk-UA" b="1" i="1" u="sng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uk-UA"/>
                      <a:t>інші; 1515,5; </a:t>
                    </a:r>
                    <a:r>
                      <a:rPr lang="uk-UA" b="1" i="1" u="sng" smtClean="0"/>
                      <a:t>1,8%</a:t>
                    </a:r>
                    <a:endParaRPr lang="uk-UA" b="1" i="1" u="sng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" sourceLinked="0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оплата праці</c:v>
                </c:pt>
                <c:pt idx="1">
                  <c:v>нарахування на зарплату</c:v>
                </c:pt>
                <c:pt idx="2">
                  <c:v>продукти харчування</c:v>
                </c:pt>
                <c:pt idx="3">
                  <c:v>оплата ком. послуг</c:v>
                </c:pt>
                <c:pt idx="4">
                  <c:v>поточні трасферти</c:v>
                </c:pt>
                <c:pt idx="5">
                  <c:v>соц. забезпечення</c:v>
                </c:pt>
                <c:pt idx="6">
                  <c:v>оплата послуг</c:v>
                </c:pt>
                <c:pt idx="7">
                  <c:v>інші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46809.1</c:v>
                </c:pt>
                <c:pt idx="1">
                  <c:v>10043.9</c:v>
                </c:pt>
                <c:pt idx="2">
                  <c:v>2644</c:v>
                </c:pt>
                <c:pt idx="3">
                  <c:v>11839.5</c:v>
                </c:pt>
                <c:pt idx="4">
                  <c:v>9580.9</c:v>
                </c:pt>
                <c:pt idx="5">
                  <c:v>1103.7</c:v>
                </c:pt>
                <c:pt idx="6">
                  <c:v>1978.7</c:v>
                </c:pt>
                <c:pt idx="7">
                  <c:v>1515.5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9.2592592592592587E-3"/>
                  <c:y val="0.1431076657056188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098765432098765E-2"/>
                  <c:y val="5.892668587878414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-0.1094352737748850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освіта</c:v>
                </c:pt>
                <c:pt idx="1">
                  <c:v>соціальний захист</c:v>
                </c:pt>
                <c:pt idx="2">
                  <c:v>культура</c:v>
                </c:pt>
                <c:pt idx="3">
                  <c:v>ОМС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1351</c:v>
                </c:pt>
                <c:pt idx="1">
                  <c:v>58.9</c:v>
                </c:pt>
                <c:pt idx="2">
                  <c:v>196.6</c:v>
                </c:pt>
                <c:pt idx="3">
                  <c:v>579.9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4"/>
                <c:pt idx="0">
                  <c:v>ОМС - 579,9 тис. грн.</c:v>
                </c:pt>
                <c:pt idx="1">
                  <c:v>освіта - 408,6 тис. грн.</c:v>
                </c:pt>
                <c:pt idx="2">
                  <c:v>соцзахист - 50,3 тис. грн.</c:v>
                </c:pt>
                <c:pt idx="3">
                  <c:v>культура - 40,4 тис. грн.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579.9</c:v>
                </c:pt>
                <c:pt idx="1">
                  <c:v>408.6</c:v>
                </c:pt>
                <c:pt idx="2">
                  <c:v>50.3</c:v>
                </c:pt>
                <c:pt idx="3">
                  <c:v>40.4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10808572277521913"/>
          <c:y val="0.67584489753893262"/>
          <c:w val="0.80269647897786367"/>
          <c:h val="0.3073189064957004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0.11413</cdr:x>
      <cdr:y>0.01419</cdr:y>
    </cdr:from>
    <cdr:to>
      <cdr:x>0.42125</cdr:x>
      <cdr:y>0.12774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43608" y="72008"/>
          <a:ext cx="280831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uk-UA" sz="2000" b="1" dirty="0" smtClean="0"/>
            <a:t>66 615,8 тис. грн.</a:t>
          </a:r>
          <a:endParaRPr lang="uk-UA" sz="20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Доходи бюджету </a:t>
            </a:r>
            <a:r>
              <a:rPr lang="uk-UA" sz="3200" b="1" dirty="0" err="1" smtClean="0">
                <a:solidFill>
                  <a:srgbClr val="0070C0"/>
                </a:solidFill>
              </a:rPr>
              <a:t>Новороздільської</a:t>
            </a:r>
            <a:r>
              <a:rPr lang="uk-UA" sz="3200" b="1" dirty="0" smtClean="0">
                <a:solidFill>
                  <a:srgbClr val="0070C0"/>
                </a:solidFill>
              </a:rPr>
              <a:t> ТГ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>
                <a:solidFill>
                  <a:srgbClr val="0070C0"/>
                </a:solidFill>
              </a:rPr>
              <a:t>за січень-березень 2026 року </a:t>
            </a:r>
            <a:br>
              <a:rPr lang="uk-UA" sz="3200" b="1" dirty="0" smtClean="0">
                <a:solidFill>
                  <a:srgbClr val="0070C0"/>
                </a:solidFill>
              </a:rPr>
            </a:br>
            <a:r>
              <a:rPr lang="uk-UA" sz="3200" b="1" dirty="0" smtClean="0"/>
              <a:t>112 348,7 тис. грн.</a:t>
            </a:r>
            <a:endParaRPr lang="uk-UA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41415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990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Доходи загального фонду бюджету</a:t>
            </a:r>
            <a:endParaRPr lang="uk-UA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933019"/>
              </p:ext>
            </p:extLst>
          </p:nvPr>
        </p:nvGraphicFramePr>
        <p:xfrm>
          <a:off x="0" y="1052736"/>
          <a:ext cx="91440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3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Доходи спеціального фонду бюджету</a:t>
            </a:r>
            <a:endParaRPr lang="uk-UA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2396688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943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Видатки бюджету </a:t>
            </a:r>
            <a:r>
              <a:rPr lang="uk-UA" sz="2800" b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Новороздільської</a:t>
            </a:r>
            <a:r>
              <a:rPr lang="uk-UA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ТГ </a:t>
            </a:r>
            <a:br>
              <a:rPr lang="uk-UA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uk-UA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 січень-березень 2026 року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959229"/>
              </p:ext>
            </p:extLst>
          </p:nvPr>
        </p:nvGraphicFramePr>
        <p:xfrm>
          <a:off x="467544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979712" y="1412776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87 701,7 тис. грн.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413572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Видатки загального фонду бюджету </a:t>
            </a:r>
            <a:b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галузях</a:t>
            </a:r>
            <a:endParaRPr lang="uk-UA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942425"/>
              </p:ext>
            </p:extLst>
          </p:nvPr>
        </p:nvGraphicFramePr>
        <p:xfrm>
          <a:off x="0" y="1600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721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Видатки бюджету </a:t>
            </a:r>
            <a:b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uk-UA" sz="3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 економічною класифікацією</a:t>
            </a:r>
            <a:endParaRPr lang="uk-UA" sz="3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7497809"/>
              </p:ext>
            </p:extLst>
          </p:nvPr>
        </p:nvGraphicFramePr>
        <p:xfrm>
          <a:off x="457200" y="1600200"/>
          <a:ext cx="8229600" cy="49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889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Видатки </a:t>
            </a:r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спеціального </a:t>
            </a:r>
            <a:b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фонду </a:t>
            </a:r>
            <a:r>
              <a:rPr lang="uk-UA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бюджету </a:t>
            </a:r>
            <a:r>
              <a:rPr lang="uk-UA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uk-UA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галузях</a:t>
            </a:r>
            <a:endParaRPr lang="uk-UA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54707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43808" y="1556792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/>
              <a:t>2 186,4 тис. грн.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399573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Благодійна допомога у натуральній формі</a:t>
            </a:r>
            <a:endParaRPr lang="uk-UA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4686737"/>
              </p:ext>
            </p:extLst>
          </p:nvPr>
        </p:nvGraphicFramePr>
        <p:xfrm>
          <a:off x="457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320480" cy="4525963"/>
          </a:xfrm>
        </p:spPr>
        <p:txBody>
          <a:bodyPr>
            <a:normAutofit fontScale="92500" lnSpcReduction="10000"/>
          </a:bodyPr>
          <a:lstStyle/>
          <a:p>
            <a:r>
              <a:rPr lang="uk-UA" sz="1800" b="1" dirty="0" smtClean="0"/>
              <a:t>На органи місцевого самоврядування </a:t>
            </a:r>
            <a:r>
              <a:rPr lang="uk-UA" sz="1800" dirty="0" smtClean="0"/>
              <a:t>– отримано автомобіль від іноземних партнерів (Франція) для забезпечення діяльності ОМС;</a:t>
            </a:r>
          </a:p>
          <a:p>
            <a:r>
              <a:rPr lang="uk-UA" sz="1800" b="1" dirty="0" smtClean="0"/>
              <a:t>На заклади освіти </a:t>
            </a:r>
            <a:r>
              <a:rPr lang="uk-UA" sz="1800" dirty="0" smtClean="0"/>
              <a:t>- від </a:t>
            </a:r>
            <a:r>
              <a:rPr lang="uk-UA" sz="1800" dirty="0" err="1" smtClean="0"/>
              <a:t>ТзОВ</a:t>
            </a:r>
            <a:r>
              <a:rPr lang="uk-UA" sz="1800" dirty="0" smtClean="0"/>
              <a:t> «</a:t>
            </a:r>
            <a:r>
              <a:rPr lang="uk-UA" sz="1800" dirty="0" err="1" smtClean="0"/>
              <a:t>Дарекс</a:t>
            </a:r>
            <a:r>
              <a:rPr lang="uk-UA" sz="1800" dirty="0" smtClean="0"/>
              <a:t> </a:t>
            </a:r>
            <a:r>
              <a:rPr lang="uk-UA" sz="1800" dirty="0" err="1" smtClean="0"/>
              <a:t>Трейдінг</a:t>
            </a:r>
            <a:r>
              <a:rPr lang="uk-UA" sz="1800" dirty="0" smtClean="0"/>
              <a:t> </a:t>
            </a:r>
            <a:r>
              <a:rPr lang="uk-UA" sz="1800" dirty="0" err="1" smtClean="0"/>
              <a:t>Солюшн</a:t>
            </a:r>
            <a:r>
              <a:rPr lang="uk-UA" sz="1800" dirty="0" smtClean="0"/>
              <a:t>» отримано генератор (313,7 тис. грн.), від ГО «Молодіжна платформа» – проектор, канцтовари        (43,8 тис. грн.), </a:t>
            </a:r>
            <a:r>
              <a:rPr lang="uk-UA" sz="1800" dirty="0" err="1"/>
              <a:t>товаро-матеріальні</a:t>
            </a:r>
            <a:r>
              <a:rPr lang="uk-UA" sz="1800" dirty="0"/>
              <a:t> цінності</a:t>
            </a:r>
            <a:r>
              <a:rPr lang="uk-UA" sz="1800" dirty="0" smtClean="0"/>
              <a:t> від МФОЗ та НС «Регіон Карпати» на суму 41,1 тис. грн., від </a:t>
            </a:r>
            <a:r>
              <a:rPr lang="uk-UA" sz="1800" dirty="0" err="1" smtClean="0"/>
              <a:t>ТзОВ</a:t>
            </a:r>
            <a:r>
              <a:rPr lang="uk-UA" sz="1800" dirty="0" smtClean="0"/>
              <a:t> «Леоні» на суму 10,0 тис. грн.;</a:t>
            </a:r>
          </a:p>
          <a:p>
            <a:r>
              <a:rPr lang="uk-UA" sz="1800" b="1" dirty="0" smtClean="0"/>
              <a:t>На соціальний захист населення </a:t>
            </a:r>
            <a:r>
              <a:rPr lang="uk-UA" sz="1800" dirty="0" smtClean="0"/>
              <a:t>– від      БУ РНЦ «Джерело» для покращення якості надання соціальних послуг;</a:t>
            </a:r>
          </a:p>
          <a:p>
            <a:r>
              <a:rPr lang="uk-UA" sz="1800" b="1" dirty="0" smtClean="0"/>
              <a:t>На заклади культури </a:t>
            </a:r>
            <a:r>
              <a:rPr lang="uk-UA" sz="1800" dirty="0" smtClean="0"/>
              <a:t>– поповнення бібліотечних фондів книжковими виданнями та періодикою. </a:t>
            </a:r>
            <a:endParaRPr lang="uk-UA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1340768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1 079,2 тис. грн.</a:t>
            </a:r>
            <a:endParaRPr lang="uk-UA" sz="2400" b="1" dirty="0"/>
          </a:p>
        </p:txBody>
      </p:sp>
    </p:spTree>
    <p:extLst>
      <p:ext uri="{BB962C8B-B14F-4D97-AF65-F5344CB8AC3E}">
        <p14:creationId xmlns:p14="http://schemas.microsoft.com/office/powerpoint/2010/main" val="65736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296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Доходи бюджету Новороздільської ТГ  за січень-березень 2026 року  112 348,7 тис. грн.</vt:lpstr>
      <vt:lpstr>Доходи загального фонду бюджету</vt:lpstr>
      <vt:lpstr>Доходи спеціального фонду бюджету</vt:lpstr>
      <vt:lpstr>Видатки бюджету Новороздільської ТГ  за січень-березень 2026 року</vt:lpstr>
      <vt:lpstr>Видатки загального фонду бюджету  по галузях</vt:lpstr>
      <vt:lpstr>Видатки бюджету  за економічною класифікацією</vt:lpstr>
      <vt:lpstr>Видатки спеціального  фонду бюджету по галузях</vt:lpstr>
      <vt:lpstr>Благодійна допомога у натуральній формі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cp:lastPrinted>2026-05-05T06:38:45Z</cp:lastPrinted>
  <dcterms:created xsi:type="dcterms:W3CDTF">2026-05-01T11:57:32Z</dcterms:created>
  <dcterms:modified xsi:type="dcterms:W3CDTF">2026-05-05T06:40:05Z</dcterms:modified>
</cp:coreProperties>
</file>