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1" r:id="rId3"/>
    <p:sldId id="256" r:id="rId4"/>
    <p:sldId id="262" r:id="rId5"/>
    <p:sldId id="264" r:id="rId6"/>
    <p:sldId id="266" r:id="rId7"/>
    <p:sldId id="267" r:id="rId8"/>
  </p:sldIdLst>
  <p:sldSz cx="9144000" cy="6858000" type="screen4x3"/>
  <p:notesSz cx="6834188" cy="99790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38" autoAdjust="0"/>
  </p:normalViewPr>
  <p:slideViewPr>
    <p:cSldViewPr>
      <p:cViewPr varScale="1">
        <p:scale>
          <a:sx n="69" d="100"/>
          <a:sy n="69" d="100"/>
        </p:scale>
        <p:origin x="139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DADC-20DA-4588-BA35-7F9DD92E1C9F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71CD8-DCC8-4D11-9D1D-1BD4BCDE2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DADC-20DA-4588-BA35-7F9DD92E1C9F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71CD8-DCC8-4D11-9D1D-1BD4BCDE2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DADC-20DA-4588-BA35-7F9DD92E1C9F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71CD8-DCC8-4D11-9D1D-1BD4BCDE2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DADC-20DA-4588-BA35-7F9DD92E1C9F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71CD8-DCC8-4D11-9D1D-1BD4BCDE2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DADC-20DA-4588-BA35-7F9DD92E1C9F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71CD8-DCC8-4D11-9D1D-1BD4BCDE2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DADC-20DA-4588-BA35-7F9DD92E1C9F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71CD8-DCC8-4D11-9D1D-1BD4BCDE2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DADC-20DA-4588-BA35-7F9DD92E1C9F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71CD8-DCC8-4D11-9D1D-1BD4BCDE2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DADC-20DA-4588-BA35-7F9DD92E1C9F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71CD8-DCC8-4D11-9D1D-1BD4BCDE2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DADC-20DA-4588-BA35-7F9DD92E1C9F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71CD8-DCC8-4D11-9D1D-1BD4BCDE2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DADC-20DA-4588-BA35-7F9DD92E1C9F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71CD8-DCC8-4D11-9D1D-1BD4BCDE2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DADC-20DA-4588-BA35-7F9DD92E1C9F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71CD8-DCC8-4D11-9D1D-1BD4BCDE2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CDADC-20DA-4588-BA35-7F9DD92E1C9F}" type="datetimeFigureOut">
              <a:rPr lang="en-US" smtClean="0"/>
              <a:pPr/>
              <a:t>11/29/2021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71CD8-DCC8-4D11-9D1D-1BD4BCDE2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zakon.rada.gov.ua/laws/show/280-2018-%D0%B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048672"/>
          </a:xfrm>
        </p:spPr>
        <p:txBody>
          <a:bodyPr>
            <a:normAutofit/>
          </a:bodyPr>
          <a:lstStyle/>
          <a:p>
            <a:r>
              <a:rPr lang="uk-UA" sz="3600" b="1" dirty="0" smtClean="0"/>
              <a:t>Порядок </a:t>
            </a:r>
            <a:br>
              <a:rPr lang="uk-UA" sz="3600" b="1" dirty="0" smtClean="0"/>
            </a:br>
            <a:r>
              <a:rPr lang="uk-UA" sz="3600" b="1" dirty="0" smtClean="0"/>
              <a:t>виплати грошової компенсації за належні для отримання жилі приміщення учасникам бойових дій відповідно </a:t>
            </a:r>
            <a:r>
              <a:rPr lang="uk-UA" sz="3600" b="1" smtClean="0"/>
              <a:t>до постанов</a:t>
            </a:r>
            <a:br>
              <a:rPr lang="uk-UA" sz="3600" b="1" smtClean="0"/>
            </a:br>
            <a:r>
              <a:rPr lang="uk-UA" sz="3600" b="1" smtClean="0"/>
              <a:t> </a:t>
            </a:r>
            <a:r>
              <a:rPr lang="uk-UA" sz="3600" b="1" dirty="0" smtClean="0"/>
              <a:t>Кабінету Міністрів України </a:t>
            </a:r>
            <a:br>
              <a:rPr lang="uk-UA" sz="3600" b="1" dirty="0" smtClean="0"/>
            </a:br>
            <a:r>
              <a:rPr lang="uk-UA" sz="3600" b="1" dirty="0" smtClean="0"/>
              <a:t>від 19 жовтня 2016 року № 719,</a:t>
            </a:r>
            <a:br>
              <a:rPr lang="uk-UA" sz="3600" b="1" dirty="0" smtClean="0"/>
            </a:br>
            <a:r>
              <a:rPr lang="uk-UA" sz="3600" b="1" dirty="0" smtClean="0"/>
              <a:t> від 18 квітня 2018 року № 280, </a:t>
            </a:r>
            <a:br>
              <a:rPr lang="uk-UA" sz="3600" b="1" dirty="0" smtClean="0"/>
            </a:br>
            <a:r>
              <a:rPr lang="uk-UA" sz="3600" b="1" dirty="0" smtClean="0"/>
              <a:t>від 26 березня 2018 року №214, </a:t>
            </a:r>
            <a:br>
              <a:rPr lang="uk-UA" sz="3600" b="1" dirty="0" smtClean="0"/>
            </a:br>
            <a:r>
              <a:rPr lang="uk-UA" sz="3600" b="1" dirty="0" smtClean="0"/>
              <a:t>від 20 лютого 2019 року №206</a:t>
            </a:r>
            <a:endParaRPr lang="uk-UA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55576" y="404664"/>
            <a:ext cx="7772400" cy="102521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20650" h="120650"/>
            <a:bevelB w="114300" h="1143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ЗАБЕЗПЕЧЕННЯ ЖИТЛОМ УЧАСНИКІВ БОЙОВИХ ДІЙ, УЧАСНИКІВ РЕВОЛЮЦІЇ ГІДНОСТІ ТА ЧЛЕНІВ ЇХ СІМЕЙ </a:t>
            </a:r>
            <a:r>
              <a:rPr kumimoji="0" lang="uk-U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kumimoji="0" lang="uk-U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kumimoji="0" lang="uk-U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kumimoji="0" lang="uk-U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</a:b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42910" y="2143116"/>
            <a:ext cx="3786214" cy="1928826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scene3d>
            <a:camera prst="orthographicFront"/>
            <a:lightRig rig="threePt" dir="t"/>
          </a:scene3d>
          <a:sp3d>
            <a:bevelT w="120650" h="120650"/>
            <a:bevelB w="114300" h="1143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uk-UA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Постанова Кабінету Міністрів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України </a:t>
            </a:r>
          </a:p>
          <a:p>
            <a:pPr lvl="0" algn="ctr">
              <a:spcBef>
                <a:spcPct val="0"/>
              </a:spcBef>
            </a:pP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від 19 жовтня 2016 року № 719  </a:t>
            </a:r>
            <a:r>
              <a:rPr lang="uk-UA" sz="1600" b="1" dirty="0" err="1" smtClean="0">
                <a:latin typeface="Times New Roman" pitchFamily="18" charset="0"/>
                <a:cs typeface="Times New Roman" pitchFamily="18" charset="0"/>
              </a:rPr>
              <a:t>“Питання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забезпечення житлом деяких категорій осіб, які захищали незалежність, суверенітет та територіальну цілісність України, а також членів їх </a:t>
            </a:r>
            <a:r>
              <a:rPr lang="uk-UA" sz="1600" b="1" dirty="0" err="1" smtClean="0">
                <a:latin typeface="Times New Roman" pitchFamily="18" charset="0"/>
                <a:cs typeface="Times New Roman" pitchFamily="18" charset="0"/>
              </a:rPr>
              <a:t>сімей”</a:t>
            </a:r>
            <a:endParaRPr kumimoji="0" lang="uk-UA" sz="16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929190" y="4429132"/>
            <a:ext cx="3786214" cy="1928826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scene3d>
            <a:camera prst="orthographicFront"/>
            <a:lightRig rig="threePt" dir="t"/>
          </a:scene3d>
          <a:sp3d>
            <a:bevelT w="120650" h="120650"/>
            <a:bevelB w="114300" h="1143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uk-UA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Постанова Кабінету Міністрів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України </a:t>
            </a:r>
          </a:p>
          <a:p>
            <a:pPr lvl="0" algn="ctr">
              <a:spcBef>
                <a:spcPct val="0"/>
              </a:spcBef>
            </a:pP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від 20 лютого 2019 року № 206  </a:t>
            </a:r>
            <a:r>
              <a:rPr lang="uk-UA" sz="1600" b="1" dirty="0" err="1" smtClean="0">
                <a:latin typeface="Times New Roman" pitchFamily="18" charset="0"/>
                <a:cs typeface="Times New Roman" pitchFamily="18" charset="0"/>
              </a:rPr>
              <a:t>“Питання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забезпечення житлом деяких категорій осіб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які брали участь в Революції Гідності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також членів їх </a:t>
            </a:r>
            <a:r>
              <a:rPr lang="uk-UA" sz="1600" b="1" dirty="0" err="1" smtClean="0">
                <a:latin typeface="Times New Roman" pitchFamily="18" charset="0"/>
                <a:cs typeface="Times New Roman" pitchFamily="18" charset="0"/>
              </a:rPr>
              <a:t>сімей”</a:t>
            </a:r>
            <a:endParaRPr kumimoji="0" lang="uk-UA" sz="16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42910" y="4429132"/>
            <a:ext cx="3786214" cy="1928826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scene3d>
            <a:camera prst="orthographicFront"/>
            <a:lightRig rig="threePt" dir="t"/>
          </a:scene3d>
          <a:sp3d>
            <a:bevelT w="120650" h="120650"/>
            <a:bevelB w="114300" h="1143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uk-UA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Постанова Кабінету Міністрів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України </a:t>
            </a:r>
          </a:p>
          <a:p>
            <a:pPr lvl="0" algn="ctr">
              <a:spcBef>
                <a:spcPct val="0"/>
              </a:spcBef>
            </a:pP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від 26 березня 2018 року № 214  </a:t>
            </a:r>
            <a:r>
              <a:rPr lang="uk-UA" sz="1600" b="1" dirty="0" err="1" smtClean="0">
                <a:latin typeface="Times New Roman" pitchFamily="18" charset="0"/>
                <a:cs typeface="Times New Roman" pitchFamily="18" charset="0"/>
              </a:rPr>
              <a:t>“Питання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житлом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деяких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категорій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брали участь у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бойових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діях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території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держав, а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членів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err="1" smtClean="0">
                <a:latin typeface="Times New Roman" pitchFamily="18" charset="0"/>
                <a:cs typeface="Times New Roman" pitchFamily="18" charset="0"/>
              </a:rPr>
              <a:t>сімей”</a:t>
            </a:r>
            <a:endParaRPr kumimoji="0" lang="uk-UA" sz="16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857752" y="2143116"/>
            <a:ext cx="3786214" cy="1928826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scene3d>
            <a:camera prst="orthographicFront"/>
            <a:lightRig rig="threePt" dir="t"/>
          </a:scene3d>
          <a:sp3d>
            <a:bevelT w="120650" h="120650"/>
            <a:bevelB w="114300" h="1143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uk-UA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Постанова Кабінету Міністрів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України </a:t>
            </a:r>
          </a:p>
          <a:p>
            <a:pPr lvl="0" algn="ctr">
              <a:spcBef>
                <a:spcPct val="0"/>
              </a:spcBef>
            </a:pP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від 18 квітня 2018 року № 280  </a:t>
            </a:r>
            <a:r>
              <a:rPr lang="uk-UA" sz="1600" b="1" dirty="0" err="1" smtClean="0">
                <a:latin typeface="Times New Roman" pitchFamily="18" charset="0"/>
                <a:cs typeface="Times New Roman" pitchFamily="18" charset="0"/>
              </a:rPr>
              <a:t>“Питання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забезпечення житлом внутрішньо переміщених осіб, які захищали незалежність, суверенітет та територіальну цілісність </a:t>
            </a:r>
            <a:r>
              <a:rPr lang="uk-UA" sz="1600" b="1" dirty="0" err="1" smtClean="0">
                <a:latin typeface="Times New Roman" pitchFamily="18" charset="0"/>
                <a:cs typeface="Times New Roman" pitchFamily="18" charset="0"/>
              </a:rPr>
              <a:t>України”</a:t>
            </a:r>
            <a:endParaRPr kumimoji="0" lang="uk-UA" sz="16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ідзаголовок 2"/>
          <p:cNvSpPr txBox="1">
            <a:spLocks/>
          </p:cNvSpPr>
          <p:nvPr/>
        </p:nvSpPr>
        <p:spPr>
          <a:xfrm>
            <a:off x="428596" y="1500174"/>
            <a:ext cx="8358246" cy="35719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uk-UA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НОРМАТИВНО-ПРАВОВІ АКТИ</a:t>
            </a:r>
            <a:endParaRPr kumimoji="0" lang="en-US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10" name="Пряма сполучна лінія 9"/>
          <p:cNvCxnSpPr/>
          <p:nvPr/>
        </p:nvCxnSpPr>
        <p:spPr>
          <a:xfrm>
            <a:off x="500034" y="1928802"/>
            <a:ext cx="8286808" cy="1588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714379"/>
          </a:xfrm>
          <a:ln/>
          <a:scene3d>
            <a:camera prst="orthographicFront"/>
            <a:lightRig rig="threePt" dir="t"/>
          </a:scene3d>
          <a:sp3d>
            <a:bevelT w="120650" h="120650"/>
            <a:bevelB w="114300" h="1143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ХТО МАЄ ПРАВО ОТРИМАТИ ВИПЛАТУ ГРОШОВОЇ КОМПЕНСАЦІЇ НА ПРИДБАННЯ ЖИТЛА?</a:t>
            </a:r>
            <a:endParaRPr lang="en-US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2" name="Picture 8" descr="http://www.presentermedia.com/files/clipart/00001000/1909/military_stick_figure_with_rifle_image_500_clr.png?animid=1909?ismember=?reflect=http://www.presentermedia.com/files/clipart/00001000/1909/military_stick_figure_with_rifle_reflect_500_clr.png?shad=http://www.presentermedia.com/files/clipart/00001000/1909/military_stick_figure_with_rifle_shadow_500_clr.png?userid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142984"/>
            <a:ext cx="1714512" cy="2000264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714480" y="1142984"/>
            <a:ext cx="3357586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Учасники АТО/ООС, які є особами з інвалідністю внаслідок війни І-ІІ групи та члени їх сімей; 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Учасники бойових дій на території інших держав, які є особами з інвалідністю внаслідок війни І-ІІ групи та члени їх сімей;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72066" y="1214422"/>
            <a:ext cx="3571900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Внутрішньо-переміщені особи, які є учасниками бойових дій та члени їх сімей*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Внутрішньо-переміщені особи, які є особами з інвалідністю внаслідок війни ІІІ групи та члени їх сімей*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Пряма сполучна лінія 19"/>
          <p:cNvCxnSpPr/>
          <p:nvPr/>
        </p:nvCxnSpPr>
        <p:spPr>
          <a:xfrm>
            <a:off x="571472" y="3071810"/>
            <a:ext cx="8286808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71472" y="3143248"/>
            <a:ext cx="83582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*які захищали незалежність, суверенітет та територіальну цілісність України  і брали безпосередню участь в АТО/ООС</a:t>
            </a:r>
            <a:endParaRPr lang="uk-UA" sz="1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" name="Picture 2" descr="https://lh6.googleusercontent.com/r_lFlr2a2VoD7FmvJdiSicFV70wzNGLrVNhPPgkTMuQih6-SvBqjWKnFMlQjra-cuEXw2wGuoVEEzCzwrum9zmF13fpw_y1Z_x2MioG_5KCQg9d2dBtQtZapQ0qv2kl0tLskve9r48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3429000"/>
            <a:ext cx="2643206" cy="1285884"/>
          </a:xfrm>
          <a:prstGeom prst="rect">
            <a:avLst/>
          </a:prstGeom>
          <a:noFill/>
        </p:spPr>
      </p:pic>
      <p:sp>
        <p:nvSpPr>
          <p:cNvPr id="34" name="TextBox 33"/>
          <p:cNvSpPr txBox="1"/>
          <p:nvPr/>
        </p:nvSpPr>
        <p:spPr>
          <a:xfrm>
            <a:off x="3571868" y="3500438"/>
            <a:ext cx="50006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Особи, які стали особами з інвалідністю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I-II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групи внаслідок поранень, каліцтва, контузії чи інших ушкоджень здоров’я, одержаних під час участі в Революції Гідності; </a:t>
            </a:r>
          </a:p>
        </p:txBody>
      </p:sp>
      <p:cxnSp>
        <p:nvCxnSpPr>
          <p:cNvPr id="43" name="Пряма сполучна лінія 42"/>
          <p:cNvCxnSpPr/>
          <p:nvPr/>
        </p:nvCxnSpPr>
        <p:spPr>
          <a:xfrm>
            <a:off x="571472" y="4857760"/>
            <a:ext cx="8286808" cy="1588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85786" y="4929198"/>
            <a:ext cx="8001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ДЛЯ ОФОРМЛЕННЯ ГРОШОВОЇ КОМПЕНСАЦІЇ НЕОБХІДНО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5" name="Picture 6" descr="fii96HPmMDfN2t2OL23BPJT9eDVx6nSp5ptaf6iTapjUjAYUZ4Dk-jQ2Bg0VcYWKxBe-EFOhRRQKzNC8ZF0wO8mNDZqC99v-zDRUkt0EkWtMYI9vKdopBvHQeml_uXhwGVu8grNNWV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5286388"/>
            <a:ext cx="2357454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TextBox 45"/>
          <p:cNvSpPr txBox="1"/>
          <p:nvPr/>
        </p:nvSpPr>
        <p:spPr>
          <a:xfrm>
            <a:off x="3286116" y="5429264"/>
            <a:ext cx="5429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Потребувати поліпшення житлових умов та перебувати на квартирному обліку за місцем проживання відповідно до Житлового кодексу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 сполучна лінія 11"/>
          <p:cNvCxnSpPr/>
          <p:nvPr/>
        </p:nvCxnSpPr>
        <p:spPr>
          <a:xfrm>
            <a:off x="571472" y="2714620"/>
            <a:ext cx="8286808" cy="1588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кутник 12"/>
          <p:cNvSpPr/>
          <p:nvPr/>
        </p:nvSpPr>
        <p:spPr>
          <a:xfrm>
            <a:off x="1000100" y="1214422"/>
            <a:ext cx="364333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Звернутись до виконавчого комітету сільської, селищної, місцевої ради у населеному пункті в межах території обслуговування органу соціального захисту населення, в якому Ви проживаєте.</a:t>
            </a:r>
            <a:endParaRPr lang="uk-UA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 сполучна лінія 13"/>
          <p:cNvCxnSpPr/>
          <p:nvPr/>
        </p:nvCxnSpPr>
        <p:spPr>
          <a:xfrm rot="5400000">
            <a:off x="4251323" y="1749413"/>
            <a:ext cx="928694" cy="1588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Блок-схема: вузол 14"/>
          <p:cNvSpPr/>
          <p:nvPr/>
        </p:nvSpPr>
        <p:spPr>
          <a:xfrm>
            <a:off x="500034" y="1357298"/>
            <a:ext cx="428628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1</a:t>
            </a:r>
            <a:endParaRPr lang="en-US" dirty="0"/>
          </a:p>
        </p:txBody>
      </p:sp>
      <p:sp>
        <p:nvSpPr>
          <p:cNvPr id="16" name="Прямокутник 15"/>
          <p:cNvSpPr/>
          <p:nvPr/>
        </p:nvSpPr>
        <p:spPr>
          <a:xfrm>
            <a:off x="5429256" y="1214422"/>
            <a:ext cx="321467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Місцева рада протягом місяця повинна прийняти рішення щодо взяття на квартирний облік.</a:t>
            </a:r>
            <a:endParaRPr lang="uk-UA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Блок-схема: вузол 16"/>
          <p:cNvSpPr/>
          <p:nvPr/>
        </p:nvSpPr>
        <p:spPr>
          <a:xfrm>
            <a:off x="4857752" y="1357298"/>
            <a:ext cx="357190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2</a:t>
            </a:r>
            <a:endParaRPr lang="en-US" dirty="0"/>
          </a:p>
        </p:txBody>
      </p:sp>
      <p:cxnSp>
        <p:nvCxnSpPr>
          <p:cNvPr id="18" name="Пряма сполучна лінія 17"/>
          <p:cNvCxnSpPr/>
          <p:nvPr/>
        </p:nvCxnSpPr>
        <p:spPr>
          <a:xfrm>
            <a:off x="642910" y="6500834"/>
            <a:ext cx="8286808" cy="1588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71472" y="2428868"/>
            <a:ext cx="83582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100" b="1" i="1" dirty="0" smtClean="0">
                <a:latin typeface="Times New Roman" pitchFamily="18" charset="0"/>
                <a:cs typeface="Times New Roman" pitchFamily="18" charset="0"/>
              </a:rPr>
              <a:t>Грошова компенсація надається в порядку постановки на квартирний облік</a:t>
            </a:r>
            <a:endParaRPr lang="uk-UA" sz="11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785786" y="2857496"/>
            <a:ext cx="7772400" cy="57150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20650" h="120650"/>
            <a:bevelB w="114300" h="1143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 ОТРИМАТИ ГРОШОВУ КОМПЕНСАЦІЮ?</a:t>
            </a:r>
            <a:endParaRPr lang="en-US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827584" y="404664"/>
            <a:ext cx="7772400" cy="71437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20650" h="120650"/>
            <a:bevelB w="114300" h="1143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ЯК СТАТИ НА КВАРТИРНИЙ ОБЛІК?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Пряма сполучна лінія 22"/>
          <p:cNvCxnSpPr/>
          <p:nvPr/>
        </p:nvCxnSpPr>
        <p:spPr>
          <a:xfrm>
            <a:off x="571472" y="2428868"/>
            <a:ext cx="8286808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000100" y="3571876"/>
            <a:ext cx="77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Подати заяву про призначення грошової компенсації до органу соціального захисту населення за місцем перебування на квартирному обліку.</a:t>
            </a:r>
            <a:endParaRPr lang="uk-UA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Блок-схема: вузол 24"/>
          <p:cNvSpPr/>
          <p:nvPr/>
        </p:nvSpPr>
        <p:spPr>
          <a:xfrm>
            <a:off x="571472" y="3643314"/>
            <a:ext cx="428628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1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071538" y="4071942"/>
            <a:ext cx="74295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До заяви необхідно додати:</a:t>
            </a:r>
          </a:p>
          <a:p>
            <a:pPr algn="just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• копії документів що посвідчують особу;</a:t>
            </a:r>
          </a:p>
          <a:p>
            <a:pPr algn="just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• копія посвідчень (УБД / особи з інвалідністю внаслідок війни);</a:t>
            </a:r>
          </a:p>
          <a:p>
            <a:pPr algn="just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• копії довідок про взяття на облік особи та кожного із членів її сім’ї;</a:t>
            </a:r>
          </a:p>
          <a:p>
            <a:pPr algn="just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• письмову згоду повнолітніх членів сім’ї щодо включення їх у розрахунок грошової компенсації;</a:t>
            </a:r>
          </a:p>
          <a:p>
            <a:pPr algn="just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• документи, що посвідчують родинні стосунки заявника та членів його сім’ї, які разом з ним перебувають на квартирному обліку.</a:t>
            </a:r>
          </a:p>
          <a:p>
            <a:pPr algn="just"/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Залежно від категорії осіб додатково подаються копії довідки про безпосередню участь в АТО/ООС, довідки військово-лікарської комісії, довідки керівника АТЦ СБУ, ГШ ЗСУ.</a:t>
            </a:r>
            <a:endParaRPr lang="uk-UA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" name="Picture 3" descr="C:\Users\mshome\AppData\Local\Microsoft\Windows\Temporary Internet Files\Content.IE5\PUIKNXJP\exclamation_mark_PNG13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4214818"/>
            <a:ext cx="285752" cy="6667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725470"/>
          </a:xfrm>
        </p:spPr>
        <p:txBody>
          <a:bodyPr>
            <a:norm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РОЗМІР ГРОШОВОЇ КОМПЕНСАЦІЇ РОЗРАХОВУЄТЬСЯ</a:t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ЗА ФОРМУЛОЮ: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 сполучна лінія 3"/>
          <p:cNvCxnSpPr/>
          <p:nvPr/>
        </p:nvCxnSpPr>
        <p:spPr>
          <a:xfrm>
            <a:off x="571472" y="857232"/>
            <a:ext cx="8358246" cy="1588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Заголовок 1"/>
          <p:cNvSpPr txBox="1">
            <a:spLocks/>
          </p:cNvSpPr>
          <p:nvPr/>
        </p:nvSpPr>
        <p:spPr>
          <a:xfrm>
            <a:off x="642910" y="1000108"/>
            <a:ext cx="8229600" cy="7254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  <a:scene3d>
            <a:camera prst="orthographicFront"/>
            <a:lightRig rig="threePt" dir="t"/>
          </a:scene3d>
          <a:sp3d>
            <a:bevelT w="120650" h="120650"/>
            <a:bevelB w="120650" h="114300"/>
          </a:sp3d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ctr">
              <a:spcBef>
                <a:spcPct val="0"/>
              </a:spcBef>
            </a:pPr>
            <a:r>
              <a:rPr lang="ru-RU" sz="2800" dirty="0" smtClean="0"/>
              <a:t>ГК = ((13,65 </a:t>
            </a:r>
            <a:r>
              <a:rPr lang="ru-RU" sz="2800" dirty="0" err="1" smtClean="0"/>
              <a:t>х</a:t>
            </a:r>
            <a:r>
              <a:rPr lang="ru-RU" sz="2800" dirty="0" smtClean="0"/>
              <a:t> </a:t>
            </a:r>
            <a:r>
              <a:rPr lang="ru-RU" sz="2800" dirty="0" err="1" smtClean="0"/>
              <a:t>Nс</a:t>
            </a:r>
            <a:r>
              <a:rPr lang="ru-RU" sz="2800" dirty="0" smtClean="0"/>
              <a:t>) - </a:t>
            </a:r>
            <a:r>
              <a:rPr lang="ru-RU" sz="2800" dirty="0" err="1" smtClean="0"/>
              <a:t>Вп</a:t>
            </a:r>
            <a:r>
              <a:rPr lang="ru-RU" sz="2800" dirty="0" smtClean="0"/>
              <a:t> + 35,22 + (10 </a:t>
            </a:r>
            <a:r>
              <a:rPr lang="ru-RU" sz="2800" dirty="0" err="1" smtClean="0"/>
              <a:t>х</a:t>
            </a:r>
            <a:r>
              <a:rPr lang="ru-RU" sz="2800" dirty="0" smtClean="0"/>
              <a:t> </a:t>
            </a:r>
            <a:r>
              <a:rPr lang="ru-RU" sz="2800" dirty="0" err="1" smtClean="0"/>
              <a:t>Nп</a:t>
            </a:r>
            <a:r>
              <a:rPr lang="ru-RU" sz="2800" dirty="0" smtClean="0"/>
              <a:t>)) </a:t>
            </a:r>
            <a:r>
              <a:rPr lang="ru-RU" sz="2800" dirty="0" err="1" smtClean="0"/>
              <a:t>х</a:t>
            </a:r>
            <a:r>
              <a:rPr lang="ru-RU" sz="2800" dirty="0" smtClean="0"/>
              <a:t> </a:t>
            </a:r>
            <a:r>
              <a:rPr lang="ru-RU" sz="2800" dirty="0" err="1" smtClean="0"/>
              <a:t>Bг</a:t>
            </a:r>
            <a:r>
              <a:rPr lang="ru-RU" sz="2800" dirty="0" smtClean="0"/>
              <a:t> </a:t>
            </a:r>
            <a:r>
              <a:rPr lang="ru-RU" sz="2800" dirty="0" err="1" smtClean="0"/>
              <a:t>х</a:t>
            </a:r>
            <a:r>
              <a:rPr lang="ru-RU" sz="2800" dirty="0" smtClean="0"/>
              <a:t> Км + ПЗ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42910" y="1928802"/>
            <a:ext cx="8229600" cy="40719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ts val="600"/>
              </a:spcBef>
            </a:pPr>
            <a:r>
              <a:rPr lang="uk-UA" sz="1300" dirty="0" smtClean="0">
                <a:latin typeface="Times New Roman" pitchFamily="18" charset="0"/>
                <a:cs typeface="Times New Roman" pitchFamily="18" charset="0"/>
              </a:rPr>
              <a:t>Де:</a:t>
            </a:r>
          </a:p>
          <a:p>
            <a:pPr>
              <a:spcBef>
                <a:spcPts val="600"/>
              </a:spcBef>
            </a:pPr>
            <a:r>
              <a:rPr lang="uk-UA" sz="1300" b="1" dirty="0" smtClean="0">
                <a:latin typeface="Times New Roman" pitchFamily="18" charset="0"/>
                <a:cs typeface="Times New Roman" pitchFamily="18" charset="0"/>
              </a:rPr>
              <a:t>ГК</a:t>
            </a:r>
            <a:r>
              <a:rPr lang="uk-UA" sz="1300" dirty="0" smtClean="0">
                <a:latin typeface="Times New Roman" pitchFamily="18" charset="0"/>
                <a:cs typeface="Times New Roman" pitchFamily="18" charset="0"/>
              </a:rPr>
              <a:t> - грошова компенсація;</a:t>
            </a:r>
          </a:p>
          <a:p>
            <a:pPr>
              <a:spcBef>
                <a:spcPts val="600"/>
              </a:spcBef>
            </a:pPr>
            <a:r>
              <a:rPr lang="en-US" sz="13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1300" b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uk-UA" sz="1300" dirty="0" smtClean="0">
                <a:latin typeface="Times New Roman" pitchFamily="18" charset="0"/>
                <a:cs typeface="Times New Roman" pitchFamily="18" charset="0"/>
              </a:rPr>
              <a:t>- кількість членів сім’ї внутрішньо переміщеної особи, яка захищала незалежність, суверенітет та територіальну цілісність України, на яких розраховується грошова компенсація;</a:t>
            </a:r>
          </a:p>
          <a:p>
            <a:pPr>
              <a:spcBef>
                <a:spcPts val="600"/>
              </a:spcBef>
            </a:pP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Вп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- жила </a:t>
            </a:r>
            <a:r>
              <a:rPr lang="uk-UA" sz="1300" dirty="0" smtClean="0">
                <a:latin typeface="Times New Roman" pitchFamily="18" charset="0"/>
                <a:cs typeface="Times New Roman" pitchFamily="18" charset="0"/>
              </a:rPr>
              <a:t>площа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uk-UA" sz="1300" dirty="0" smtClean="0">
                <a:latin typeface="Times New Roman" pitchFamily="18" charset="0"/>
                <a:cs typeface="Times New Roman" pitchFamily="18" charset="0"/>
              </a:rPr>
              <a:t>перебуває у власності заявника (членів його сім’ї, які включені в розрахунок грошової компенсації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uk-UA" sz="1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13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1300" b="1" dirty="0" smtClean="0">
                <a:latin typeface="Times New Roman" pitchFamily="18" charset="0"/>
                <a:cs typeface="Times New Roman" pitchFamily="18" charset="0"/>
              </a:rPr>
              <a:t>п </a:t>
            </a:r>
            <a:r>
              <a:rPr lang="uk-UA" sz="1300" dirty="0" smtClean="0">
                <a:latin typeface="Times New Roman" pitchFamily="18" charset="0"/>
                <a:cs typeface="Times New Roman" pitchFamily="18" charset="0"/>
              </a:rPr>
              <a:t>- кількість членів сім’ї внутрішньо переміщеної особи, яка захищала незалежність, суверенітет та територіальну цілісність України, які є особами з інвалідністю або дітьми з інвалідністю і на яких розраховується грошова компенсація з урахуванням додаткових 10 кв. метрів жилої площі на кожного члена сім’ї (з урахуванням внутрішньо переміщеної особи, яка захищала незалежність, суверенітет та територіальну цілісність України);</a:t>
            </a:r>
          </a:p>
          <a:p>
            <a:pPr>
              <a:spcBef>
                <a:spcPts val="600"/>
              </a:spcBef>
            </a:pPr>
            <a:r>
              <a:rPr lang="uk-UA" sz="1300" b="1" dirty="0" err="1" smtClean="0">
                <a:latin typeface="Times New Roman" pitchFamily="18" charset="0"/>
                <a:cs typeface="Times New Roman" pitchFamily="18" charset="0"/>
              </a:rPr>
              <a:t>Вг</a:t>
            </a:r>
            <a:r>
              <a:rPr lang="uk-UA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300" dirty="0" smtClean="0">
                <a:latin typeface="Times New Roman" pitchFamily="18" charset="0"/>
                <a:cs typeface="Times New Roman" pitchFamily="18" charset="0"/>
              </a:rPr>
              <a:t>- опосередкована вартість (гривень) 1 кв. метра загальної площі житла для населеного пункту, в якому внутрішньо переміщена особа, яка захищала незалежність, суверенітет та територіальну цілісність України, перебуває на обліку як особа, що потребує поліпшення житлових умов, на день звернення за грошовою компенсацією;</a:t>
            </a:r>
          </a:p>
          <a:p>
            <a:pPr>
              <a:spcBef>
                <a:spcPts val="600"/>
              </a:spcBef>
            </a:pPr>
            <a:r>
              <a:rPr lang="uk-UA" sz="1300" b="1" dirty="0" smtClean="0">
                <a:latin typeface="Times New Roman" pitchFamily="18" charset="0"/>
                <a:cs typeface="Times New Roman" pitchFamily="18" charset="0"/>
              </a:rPr>
              <a:t>Км</a:t>
            </a:r>
            <a:r>
              <a:rPr lang="uk-UA" sz="1300" dirty="0" smtClean="0">
                <a:latin typeface="Times New Roman" pitchFamily="18" charset="0"/>
                <a:cs typeface="Times New Roman" pitchFamily="18" charset="0"/>
              </a:rPr>
              <a:t> - коефіцієнт збільшення опосередкованої вартості 1 кв. метра загальної площі житла для міст, визначених в </a:t>
            </a:r>
            <a:r>
              <a:rPr lang="uk-UA" sz="1300" dirty="0" smtClean="0">
                <a:latin typeface="Times New Roman" pitchFamily="18" charset="0"/>
                <a:cs typeface="Times New Roman" pitchFamily="18" charset="0"/>
                <a:hlinkClick r:id="rId2"/>
              </a:rPr>
              <a:t>абзаці шостому</a:t>
            </a:r>
            <a:r>
              <a:rPr lang="uk-UA" sz="1300" dirty="0" smtClean="0">
                <a:latin typeface="Times New Roman" pitchFamily="18" charset="0"/>
                <a:cs typeface="Times New Roman" pitchFamily="18" charset="0"/>
              </a:rPr>
              <a:t> пункту 17 Порядку;</a:t>
            </a:r>
          </a:p>
          <a:p>
            <a:pPr>
              <a:spcBef>
                <a:spcPts val="600"/>
              </a:spcBef>
            </a:pPr>
            <a:r>
              <a:rPr lang="uk-UA" sz="1300" b="1" dirty="0" smtClean="0">
                <a:latin typeface="Times New Roman" pitchFamily="18" charset="0"/>
                <a:cs typeface="Times New Roman" pitchFamily="18" charset="0"/>
              </a:rPr>
              <a:t>ПЗ </a:t>
            </a:r>
            <a:r>
              <a:rPr lang="uk-UA" sz="1300" dirty="0" smtClean="0">
                <a:latin typeface="Times New Roman" pitchFamily="18" charset="0"/>
                <a:cs typeface="Times New Roman" pitchFamily="18" charset="0"/>
              </a:rPr>
              <a:t>- витрати (гривень), пов’язані з купівлею, оформленням права власності на житло та сплатою передбачених законом податків і зборів.</a:t>
            </a:r>
            <a:endParaRPr lang="uk-UA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754" y="6143644"/>
            <a:ext cx="81439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Вп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жила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площа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перебуває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у власності заявника (членів його сім’ї, які включені в розрахунок грошової компенсації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) не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застосовується при розрахунку розміру грошової компенсації для внутрішньо переміщених осіб.</a:t>
            </a:r>
            <a:endParaRPr lang="uk-UA" sz="12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3" descr="C:\Users\mshome\AppData\Local\Microsoft\Windows\Temporary Internet Files\Content.IE5\PUIKNXJP\exclamation_mark_PNG13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6143644"/>
            <a:ext cx="214314" cy="500066"/>
          </a:xfrm>
          <a:prstGeom prst="rect">
            <a:avLst/>
          </a:prstGeom>
          <a:noFill/>
        </p:spPr>
      </p:pic>
      <p:cxnSp>
        <p:nvCxnSpPr>
          <p:cNvPr id="9" name="Пряма сполучна лінія 8"/>
          <p:cNvCxnSpPr/>
          <p:nvPr/>
        </p:nvCxnSpPr>
        <p:spPr>
          <a:xfrm>
            <a:off x="642910" y="6072206"/>
            <a:ext cx="8286808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539552" y="404664"/>
            <a:ext cx="8358246" cy="428628"/>
          </a:xfrm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>
            <a:normAutofit/>
          </a:bodyPr>
          <a:lstStyle/>
          <a:p>
            <a:r>
              <a:rPr lang="uk-UA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 МОЖНА ПРИДБАТИ ЗА ВИДІЛЕНІ КОШТИ?</a:t>
            </a:r>
            <a:endParaRPr lang="en-US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43636" y="5429264"/>
            <a:ext cx="2857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Інвестувати кошти в об’єкти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житлового будівництва</a:t>
            </a:r>
            <a:endParaRPr lang="uk-UA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043608" y="2492896"/>
            <a:ext cx="23574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Квартиру</a:t>
            </a:r>
            <a:endParaRPr lang="uk-UA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44008" y="2420888"/>
            <a:ext cx="4286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000" dirty="0" smtClean="0">
                <a:latin typeface="Times New Roman" pitchFamily="18" charset="0"/>
                <a:cs typeface="Times New Roman" pitchFamily="18" charset="0"/>
              </a:rPr>
              <a:t>*Якщо Ви купуєте приватний будинок, компенсація може надаватись і на придбання земельної ділянки, на якій розміщується будинок</a:t>
            </a:r>
            <a:endParaRPr lang="uk-UA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 сполучна лінія 14"/>
          <p:cNvCxnSpPr/>
          <p:nvPr/>
        </p:nvCxnSpPr>
        <p:spPr>
          <a:xfrm rot="5400000">
            <a:off x="3319779" y="1944917"/>
            <a:ext cx="1785156" cy="794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 сполучна лінія 16"/>
          <p:cNvCxnSpPr/>
          <p:nvPr/>
        </p:nvCxnSpPr>
        <p:spPr>
          <a:xfrm>
            <a:off x="611560" y="836712"/>
            <a:ext cx="8286808" cy="1588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00034" y="5214950"/>
            <a:ext cx="2714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Перебуває у власності інших осіб 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(на вторинному ринку)</a:t>
            </a:r>
            <a:endParaRPr lang="uk-UA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4348" y="3000372"/>
            <a:ext cx="8001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ЖИТЛО МОЖНА ПРИДБАТИ, ЯКЕ: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Пряма сполучна лінія 22"/>
          <p:cNvCxnSpPr/>
          <p:nvPr/>
        </p:nvCxnSpPr>
        <p:spPr>
          <a:xfrm>
            <a:off x="571472" y="3357562"/>
            <a:ext cx="8286808" cy="1588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 сполучна лінія 25"/>
          <p:cNvCxnSpPr/>
          <p:nvPr/>
        </p:nvCxnSpPr>
        <p:spPr>
          <a:xfrm rot="5400000">
            <a:off x="2107389" y="4750603"/>
            <a:ext cx="2357454" cy="1588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714744" y="5143512"/>
            <a:ext cx="20717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Прийняте в експлуатацію нове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житло від забудовника</a:t>
            </a:r>
          </a:p>
          <a:p>
            <a:pPr algn="ctr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(на первинному ринку)</a:t>
            </a:r>
            <a:endParaRPr lang="uk-UA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" name="Picture 7" descr="C:\Users\mshome\AppData\Local\Microsoft\Windows\Temporary Internet Files\Content.IE5\PUIKNXJP\Typical_Paris_Apartment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980728"/>
            <a:ext cx="2286016" cy="1500198"/>
          </a:xfrm>
          <a:prstGeom prst="rect">
            <a:avLst/>
          </a:prstGeom>
          <a:noFill/>
        </p:spPr>
      </p:pic>
      <p:pic>
        <p:nvPicPr>
          <p:cNvPr id="25" name="Picture 2" descr="C:\Users\mshome\AppData\Local\Microsoft\Windows\Temporary Internet Files\Content.IE5\PUIKNXJP\296px-Wyckoff-house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980728"/>
            <a:ext cx="1928826" cy="1446620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6732240" y="1412776"/>
            <a:ext cx="192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Будинок </a:t>
            </a:r>
          </a:p>
          <a:p>
            <a:pPr algn="ctr"/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(із земельною ділянкою)*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Пряма сполучна лінія 27"/>
          <p:cNvCxnSpPr/>
          <p:nvPr/>
        </p:nvCxnSpPr>
        <p:spPr>
          <a:xfrm rot="5400000">
            <a:off x="4822033" y="4750603"/>
            <a:ext cx="2357454" cy="1588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9" descr="https://lh5.googleusercontent.com/DyD7eMHz2_kxeWFOqj5igcB0L6UwSHKex-QZ8EsW8DbqvAHcNDgE8Kg4u57720G0ocWWZRjCMxoLm4naPJEeJdSOimHvcZVUXPBgvTjqP4vt6aUnIY7sfhAv8yE2o4QK27d1l_uI98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6" y="3571876"/>
            <a:ext cx="2214578" cy="1469026"/>
          </a:xfrm>
          <a:prstGeom prst="rect">
            <a:avLst/>
          </a:prstGeom>
          <a:noFill/>
        </p:spPr>
      </p:pic>
      <p:pic>
        <p:nvPicPr>
          <p:cNvPr id="35" name="Picture 11" descr="https://lh4.googleusercontent.com/bwMuJCj5R7urFWObJH1kz0M9ZTO7ob35G3qA6_XbF32y9KJ8HwSfAITwp8PV15GWEebANc6_titOAXahni-47K_cbK-GkeyoFANqEbqrVabwMF5KvOPPFCYHFst7XjKPNQH7nlwDqE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868" y="3571876"/>
            <a:ext cx="2153267" cy="1526863"/>
          </a:xfrm>
          <a:prstGeom prst="rect">
            <a:avLst/>
          </a:prstGeom>
          <a:noFill/>
        </p:spPr>
      </p:pic>
      <p:pic>
        <p:nvPicPr>
          <p:cNvPr id="36" name="Picture 13" descr="https://lh4.googleusercontent.com/Zh67jZZa_c0Q5pI41VDkQOIexsYM9u676gFGBTCbNU7XJcI0yeATElkq8bYTjtyCUPSmVsrKiS1hJ54GCUFffUYsVzndYfHgFfcN-y0E4yzFAG_-YqAVykfuJRLVVFfhJTCxYxZO-uk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388" y="3571876"/>
            <a:ext cx="2214578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071538" y="4143380"/>
            <a:ext cx="742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Строк виконання договору купівлі-продажу житла не повинен перевищувати 2 місяців, а інвестиційного договору чи договору про пайову участь - 2 років з дня укладення.</a:t>
            </a:r>
            <a:endParaRPr lang="uk-UA" sz="1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 сполучна лінія 16"/>
          <p:cNvCxnSpPr/>
          <p:nvPr/>
        </p:nvCxnSpPr>
        <p:spPr>
          <a:xfrm>
            <a:off x="571472" y="6072206"/>
            <a:ext cx="8286808" cy="1588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071538" y="2714620"/>
            <a:ext cx="77867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Придбати житло необхідно протягом 1 року з дня зарахування коштів на спеціальний рахунок, інакше банк автоматично поверне невитрачені кошти державі. Якщо обране житло коштувало менше ніж надана компенсація – залишки коштів також повертаються</a:t>
            </a:r>
            <a:endParaRPr lang="uk-UA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00100" y="1500174"/>
            <a:ext cx="785821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Якщо вартість житла за договором купівлі-продажу житла більша ніж надана грошова компенсація, особа повинна самостійно докласти на спеціальний рахунок суму, якої не вистачає. Це можуть бути особисті кошти, </a:t>
            </a:r>
            <a:r>
              <a:rPr lang="uk-UA" sz="1400" b="1" dirty="0" err="1" smtClean="0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 місцевого бюджету, благодійні надходження від юридичних і фізичних осіб, або ж кошти отримані з інших джерел, не заборонених законодавством.</a:t>
            </a:r>
            <a:endParaRPr lang="uk-UA" sz="1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Пряма сполучна лінія 22"/>
          <p:cNvCxnSpPr/>
          <p:nvPr/>
        </p:nvCxnSpPr>
        <p:spPr>
          <a:xfrm>
            <a:off x="500034" y="1428736"/>
            <a:ext cx="8286808" cy="1588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071538" y="3500438"/>
            <a:ext cx="7858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Площа придбаного житла не повинна бути меншою від такої, що буде підставою для зняття з квартирного обліку.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000100" y="857232"/>
            <a:ext cx="77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Обране житло може знаходитись у будь-якому населеному пункті України, окрім лінії розмежування та тимчасово окупованої території.</a:t>
            </a:r>
            <a:endParaRPr lang="uk-UA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Блок-схема: вузол 17"/>
          <p:cNvSpPr/>
          <p:nvPr/>
        </p:nvSpPr>
        <p:spPr>
          <a:xfrm>
            <a:off x="571472" y="928670"/>
            <a:ext cx="428628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1</a:t>
            </a:r>
            <a:endParaRPr lang="en-US" dirty="0"/>
          </a:p>
        </p:txBody>
      </p:sp>
      <p:sp>
        <p:nvSpPr>
          <p:cNvPr id="19" name="Блок-схема: вузол 18"/>
          <p:cNvSpPr/>
          <p:nvPr/>
        </p:nvSpPr>
        <p:spPr>
          <a:xfrm>
            <a:off x="642910" y="2786058"/>
            <a:ext cx="428628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3</a:t>
            </a:r>
            <a:endParaRPr lang="en-US" dirty="0"/>
          </a:p>
        </p:txBody>
      </p:sp>
      <p:cxnSp>
        <p:nvCxnSpPr>
          <p:cNvPr id="32" name="Пряма сполучна лінія 31"/>
          <p:cNvCxnSpPr/>
          <p:nvPr/>
        </p:nvCxnSpPr>
        <p:spPr>
          <a:xfrm>
            <a:off x="571472" y="2643182"/>
            <a:ext cx="8286808" cy="1588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Блок-схема: вузол 32"/>
          <p:cNvSpPr/>
          <p:nvPr/>
        </p:nvSpPr>
        <p:spPr>
          <a:xfrm>
            <a:off x="642910" y="3571876"/>
            <a:ext cx="428628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4</a:t>
            </a:r>
            <a:endParaRPr lang="en-US" dirty="0"/>
          </a:p>
        </p:txBody>
      </p:sp>
      <p:sp>
        <p:nvSpPr>
          <p:cNvPr id="34" name="Блок-схема: вузол 33"/>
          <p:cNvSpPr/>
          <p:nvPr/>
        </p:nvSpPr>
        <p:spPr>
          <a:xfrm>
            <a:off x="571472" y="1571612"/>
            <a:ext cx="428628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2</a:t>
            </a:r>
            <a:endParaRPr lang="en-US" dirty="0"/>
          </a:p>
        </p:txBody>
      </p:sp>
      <p:cxnSp>
        <p:nvCxnSpPr>
          <p:cNvPr id="36" name="Пряма сполучна лінія 35"/>
          <p:cNvCxnSpPr/>
          <p:nvPr/>
        </p:nvCxnSpPr>
        <p:spPr>
          <a:xfrm>
            <a:off x="571472" y="3429000"/>
            <a:ext cx="8286808" cy="1588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071538" y="4714884"/>
            <a:ext cx="77153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Протягом 30 днів з дати закінчення строку дії відповідного договору необхідно оформити право власності на житло і подати витяг з Державного реєстру речових прав на нерухоме майно до органу соціального захисту.</a:t>
            </a:r>
            <a:endParaRPr lang="uk-UA" sz="1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071538" y="6143644"/>
            <a:ext cx="77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У випадку неподання витягу орган соціального захисту населення має право вимагати повернення коштів.</a:t>
            </a:r>
            <a:endParaRPr lang="uk-UA" sz="1400" b="1" dirty="0"/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899592" y="332656"/>
            <a:ext cx="7772400" cy="57150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20650" h="120650"/>
            <a:bevelB w="114300" h="1143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algn="ctr"/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ОБМЕЖЕННЯ, ОСОБЛИВОСТІ ПРИДБАННЯ ТА НАБУТТЯ У ВЛАСНІСТЬ ЖИТЛА</a:t>
            </a:r>
            <a:endParaRPr lang="en-US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Пряма сполучна лінія 25"/>
          <p:cNvCxnSpPr/>
          <p:nvPr/>
        </p:nvCxnSpPr>
        <p:spPr>
          <a:xfrm>
            <a:off x="571472" y="4071942"/>
            <a:ext cx="8286808" cy="1588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Блок-схема: вузол 27"/>
          <p:cNvSpPr/>
          <p:nvPr/>
        </p:nvSpPr>
        <p:spPr>
          <a:xfrm>
            <a:off x="642910" y="4857760"/>
            <a:ext cx="428628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6</a:t>
            </a:r>
            <a:endParaRPr lang="en-US" dirty="0"/>
          </a:p>
        </p:txBody>
      </p:sp>
      <p:sp>
        <p:nvSpPr>
          <p:cNvPr id="30" name="Блок-схема: вузол 29"/>
          <p:cNvSpPr/>
          <p:nvPr/>
        </p:nvSpPr>
        <p:spPr>
          <a:xfrm>
            <a:off x="642910" y="5572140"/>
            <a:ext cx="428628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7</a:t>
            </a:r>
            <a:endParaRPr lang="en-US" dirty="0"/>
          </a:p>
        </p:txBody>
      </p:sp>
      <p:sp>
        <p:nvSpPr>
          <p:cNvPr id="31" name="Блок-схема: вузол 30"/>
          <p:cNvSpPr/>
          <p:nvPr/>
        </p:nvSpPr>
        <p:spPr>
          <a:xfrm>
            <a:off x="642910" y="4214818"/>
            <a:ext cx="428628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5</a:t>
            </a:r>
            <a:endParaRPr lang="en-US" dirty="0"/>
          </a:p>
        </p:txBody>
      </p:sp>
      <p:cxnSp>
        <p:nvCxnSpPr>
          <p:cNvPr id="35" name="Пряма сполучна лінія 34"/>
          <p:cNvCxnSpPr/>
          <p:nvPr/>
        </p:nvCxnSpPr>
        <p:spPr>
          <a:xfrm>
            <a:off x="571472" y="4714884"/>
            <a:ext cx="8286808" cy="1588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071538" y="5500702"/>
            <a:ext cx="7858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Право власності на нерухоме майно оформляється на внутрішньо переміщену особу та членів її сім’ї, на яких було розраховано грошову компенсацію.</a:t>
            </a:r>
          </a:p>
        </p:txBody>
      </p:sp>
      <p:cxnSp>
        <p:nvCxnSpPr>
          <p:cNvPr id="38" name="Пряма сполучна лінія 37"/>
          <p:cNvCxnSpPr/>
          <p:nvPr/>
        </p:nvCxnSpPr>
        <p:spPr>
          <a:xfrm>
            <a:off x="571472" y="5429264"/>
            <a:ext cx="8286808" cy="1588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Блок-схема: вузол 38"/>
          <p:cNvSpPr/>
          <p:nvPr/>
        </p:nvSpPr>
        <p:spPr>
          <a:xfrm>
            <a:off x="642910" y="6215082"/>
            <a:ext cx="428628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8</a:t>
            </a:r>
            <a:endParaRPr lang="en-US" dirty="0"/>
          </a:p>
        </p:txBody>
      </p:sp>
      <p:pic>
        <p:nvPicPr>
          <p:cNvPr id="40" name="Picture 3" descr="C:\Users\mshome\AppData\Local\Microsoft\Windows\Temporary Internet Files\Content.IE5\PUIKNXJP\exclamation_mark_PNG13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42852"/>
            <a:ext cx="285752" cy="666754"/>
          </a:xfrm>
          <a:prstGeom prst="rect">
            <a:avLst/>
          </a:prstGeom>
          <a:noFill/>
        </p:spPr>
      </p:pic>
      <p:pic>
        <p:nvPicPr>
          <p:cNvPr id="41" name="Picture 3" descr="C:\Users\mshome\AppData\Local\Microsoft\Windows\Temporary Internet Files\Content.IE5\PUIKNXJP\exclamation_mark_PNG13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43966" y="142852"/>
            <a:ext cx="285752" cy="6667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468</TotalTime>
  <Words>1064</Words>
  <Application>Microsoft Office PowerPoint</Application>
  <PresentationFormat>Экран (4:3)</PresentationFormat>
  <Paragraphs>77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Тема Office</vt:lpstr>
      <vt:lpstr>Порядок  виплати грошової компенсації за належні для отримання жилі приміщення учасникам бойових дій відповідно до постанов  Кабінету Міністрів України  від 19 жовтня 2016 року № 719,  від 18 квітня 2018 року № 280,  від 26 березня 2018 року №214,  від 20 лютого 2019 року №206</vt:lpstr>
      <vt:lpstr>Презентация PowerPoint</vt:lpstr>
      <vt:lpstr>ХТО МАЄ ПРАВО ОТРИМАТИ ВИПЛАТУ ГРОШОВОЇ КОМПЕНСАЦІЇ НА ПРИДБАННЯ ЖИТЛА?</vt:lpstr>
      <vt:lpstr>Презентация PowerPoint</vt:lpstr>
      <vt:lpstr>РОЗМІР ГРОШОВОЇ КОМПЕНСАЦІЇ РОЗРАХОВУЄТЬСЯ ЗА ФОРМУЛОЮ: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ЗАБЕЗПЕЧЕННЯ ЖИТЛОМ ВНУТРІШНЬО ПЕРЕМІЩЕНИХ ОСІБ, ЯКІ ЗАХИЩАЛИ НЕЗАЛЕЖНІСТЬ, СУВЕРЕНІТЕТ ТА ТЕРИТОРІАЛЬНУ ЦІЛІСНІСТЬ УКРАЇНИ  Згідно Постанови Кабінету Міністрів України № 280 від 18 квітня 2018 р.</dc:title>
  <dc:creator>mshome</dc:creator>
  <cp:lastModifiedBy>DSR admin</cp:lastModifiedBy>
  <cp:revision>60</cp:revision>
  <dcterms:created xsi:type="dcterms:W3CDTF">2021-03-11T14:41:52Z</dcterms:created>
  <dcterms:modified xsi:type="dcterms:W3CDTF">2021-11-29T07:27:48Z</dcterms:modified>
</cp:coreProperties>
</file>