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3"/>
  </p:notesMasterIdLst>
  <p:handoutMasterIdLst>
    <p:handoutMasterId r:id="rId24"/>
  </p:handoutMasterIdLst>
  <p:sldIdLst>
    <p:sldId id="257" r:id="rId5"/>
    <p:sldId id="384" r:id="rId6"/>
    <p:sldId id="389" r:id="rId7"/>
    <p:sldId id="279" r:id="rId8"/>
    <p:sldId id="317" r:id="rId9"/>
    <p:sldId id="396" r:id="rId10"/>
    <p:sldId id="277" r:id="rId11"/>
    <p:sldId id="392" r:id="rId12"/>
    <p:sldId id="278" r:id="rId13"/>
    <p:sldId id="393" r:id="rId14"/>
    <p:sldId id="272" r:id="rId15"/>
    <p:sldId id="394" r:id="rId16"/>
    <p:sldId id="268" r:id="rId17"/>
    <p:sldId id="395" r:id="rId18"/>
    <p:sldId id="270" r:id="rId19"/>
    <p:sldId id="281" r:id="rId20"/>
    <p:sldId id="321" r:id="rId21"/>
    <p:sldId id="3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25" autoAdjust="0"/>
  </p:normalViewPr>
  <p:slideViewPr>
    <p:cSldViewPr snapToGrid="0">
      <p:cViewPr varScale="1">
        <p:scale>
          <a:sx n="114" d="100"/>
          <a:sy n="114" d="100"/>
        </p:scale>
        <p:origin x="414" y="90"/>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5/22/2023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C0559-D619-4E56-BF6F-3712370C2150}" type="slidenum">
              <a:rPr lang="en-US" smtClean="0"/>
              <a:t>11</a:t>
            </a:fld>
            <a:endParaRPr lang="en-US"/>
          </a:p>
        </p:txBody>
      </p:sp>
    </p:spTree>
    <p:extLst>
      <p:ext uri="{BB962C8B-B14F-4D97-AF65-F5344CB8AC3E}">
        <p14:creationId xmlns:p14="http://schemas.microsoft.com/office/powerpoint/2010/main" val="51454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13</a:t>
            </a:fld>
            <a:endParaRPr lang="en-US"/>
          </a:p>
        </p:txBody>
      </p:sp>
    </p:spTree>
    <p:extLst>
      <p:ext uri="{BB962C8B-B14F-4D97-AF65-F5344CB8AC3E}">
        <p14:creationId xmlns:p14="http://schemas.microsoft.com/office/powerpoint/2010/main" val="39633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15</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17</a:t>
            </a:fld>
            <a:endParaRPr lang="en-US"/>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jamboard.google.com/d/1lM2_ktCrCytv8zTmsJZVSIWrlDo7pBptEla77A4SQHM/edit?usp=sharin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thetradeshownetwork.com/trade-show-blog/your-guide-to-colors-color-theory-the-color-wheel-how-to-choose-a-color-sche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enti.com/alyw5yfyig5j"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jamboard.google.com/d/1w3oEfeWFKVZUgbUiTABx6Nqjr9FclZFcrlSchhrTOOI/edit?usp=sharin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anchor="b" anchorCtr="0">
            <a:normAutofit fontScale="90000"/>
          </a:bodyPr>
          <a:lstStyle/>
          <a:p>
            <a:r>
              <a:rPr lang="en-US" dirty="0"/>
              <a:t>Welcome to composition for photography!</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a:normAutofit/>
          </a:bodyPr>
          <a:lstStyle/>
          <a:p>
            <a:r>
              <a:rPr lang="en-US" dirty="0"/>
              <a:t>Tammy Legg</a:t>
            </a:r>
          </a:p>
        </p:txBody>
      </p:sp>
      <p:pic>
        <p:nvPicPr>
          <p:cNvPr id="5" name="Picture 4" descr="photo: T. Legg">
            <a:extLst>
              <a:ext uri="{FF2B5EF4-FFF2-40B4-BE49-F238E27FC236}">
                <a16:creationId xmlns:a16="http://schemas.microsoft.com/office/drawing/2014/main" id="{00FB6B15-D2B4-1C28-8C21-6B76523FCE41}"/>
              </a:ext>
            </a:extLst>
          </p:cNvPr>
          <p:cNvPicPr>
            <a:picLocks noChangeAspect="1"/>
          </p:cNvPicPr>
          <p:nvPr/>
        </p:nvPicPr>
        <p:blipFill>
          <a:blip r:embed="rId3"/>
          <a:stretch>
            <a:fillRect/>
          </a:stretch>
        </p:blipFill>
        <p:spPr>
          <a:xfrm>
            <a:off x="157278" y="554230"/>
            <a:ext cx="7475288" cy="5749539"/>
          </a:xfrm>
          <a:prstGeom prst="rect">
            <a:avLst/>
          </a:prstGeom>
        </p:spPr>
      </p:pic>
      <p:sp>
        <p:nvSpPr>
          <p:cNvPr id="10" name="Footer Placeholder 4">
            <a:extLst>
              <a:ext uri="{FF2B5EF4-FFF2-40B4-BE49-F238E27FC236}">
                <a16:creationId xmlns:a16="http://schemas.microsoft.com/office/drawing/2014/main" id="{48606212-436F-B335-4747-BCD090AED215}"/>
              </a:ext>
            </a:extLst>
          </p:cNvPr>
          <p:cNvSpPr txBox="1">
            <a:spLocks/>
          </p:cNvSpPr>
          <p:nvPr/>
        </p:nvSpPr>
        <p:spPr>
          <a:xfrm>
            <a:off x="0" y="6303769"/>
            <a:ext cx="6379210" cy="1538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85000"/>
                  </a:schemeClr>
                </a:solidFill>
              </a:rPr>
              <a:t>photo: T. Legg</a:t>
            </a:r>
          </a:p>
        </p:txBody>
      </p:sp>
      <p:sp>
        <p:nvSpPr>
          <p:cNvPr id="11" name="Footer Placeholder 4">
            <a:extLst>
              <a:ext uri="{FF2B5EF4-FFF2-40B4-BE49-F238E27FC236}">
                <a16:creationId xmlns:a16="http://schemas.microsoft.com/office/drawing/2014/main" id="{1B40F7A0-784E-4C2E-FABC-216D17493A35}"/>
              </a:ext>
            </a:extLst>
          </p:cNvPr>
          <p:cNvSpPr txBox="1">
            <a:spLocks/>
          </p:cNvSpPr>
          <p:nvPr/>
        </p:nvSpPr>
        <p:spPr>
          <a:xfrm>
            <a:off x="4683475" y="6380713"/>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Focal point, rule of thirds, perspective, color</a:t>
            </a:r>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388691" y="273844"/>
            <a:ext cx="3566160" cy="914400"/>
          </a:xfrm>
        </p:spPr>
        <p:txBody>
          <a:bodyPr>
            <a:normAutofit/>
          </a:bodyPr>
          <a:lstStyle/>
          <a:p>
            <a:r>
              <a:rPr lang="en-US" dirty="0"/>
              <a:t>Activity 3</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2659310" y="196900"/>
            <a:ext cx="9143999" cy="1153860"/>
          </a:xfrm>
        </p:spPr>
        <p:txBody>
          <a:bodyPr/>
          <a:lstStyle/>
          <a:p>
            <a:r>
              <a:rPr lang="en-US" sz="1800" dirty="0"/>
              <a:t>Find a photo online that illustrates one of the concepts of perspective. Post the photo on the google </a:t>
            </a:r>
            <a:r>
              <a:rPr lang="en-US" sz="1800" dirty="0" err="1"/>
              <a:t>jamboard</a:t>
            </a:r>
            <a:r>
              <a:rPr lang="en-US" sz="1800" dirty="0"/>
              <a:t> </a:t>
            </a:r>
            <a:r>
              <a:rPr lang="en-US" sz="1600" dirty="0">
                <a:hlinkClick r:id="rId2"/>
              </a:rPr>
              <a:t>https://jamboard.google.com/d/1lM2_ktCrCytv8zTmsJZVSIWrlDo7pBptEla77A4SQHM/edit?usp=sharing</a:t>
            </a:r>
            <a:r>
              <a:rPr lang="en-US" sz="1800" dirty="0"/>
              <a:t>. Use the marker or pen tool to write the concept under the photo you posted.</a:t>
            </a:r>
          </a:p>
          <a:p>
            <a:endParaRPr lang="en-US" sz="1800"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10</a:t>
            </a:fld>
            <a:endParaRPr lang="en-US"/>
          </a:p>
        </p:txBody>
      </p:sp>
      <p:pic>
        <p:nvPicPr>
          <p:cNvPr id="5" name="Picture 4">
            <a:extLst>
              <a:ext uri="{FF2B5EF4-FFF2-40B4-BE49-F238E27FC236}">
                <a16:creationId xmlns:a16="http://schemas.microsoft.com/office/drawing/2014/main" id="{06BBB890-A0B2-CB6D-3E01-4D9E14E600C6}"/>
              </a:ext>
            </a:extLst>
          </p:cNvPr>
          <p:cNvPicPr>
            <a:picLocks noChangeAspect="1"/>
          </p:cNvPicPr>
          <p:nvPr/>
        </p:nvPicPr>
        <p:blipFill rotWithShape="1">
          <a:blip r:embed="rId3"/>
          <a:srcRect r="1544"/>
          <a:stretch/>
        </p:blipFill>
        <p:spPr>
          <a:xfrm>
            <a:off x="982342" y="1595484"/>
            <a:ext cx="10227315" cy="5156452"/>
          </a:xfrm>
          <a:prstGeom prst="rect">
            <a:avLst/>
          </a:prstGeom>
        </p:spPr>
      </p:pic>
    </p:spTree>
    <p:extLst>
      <p:ext uri="{BB962C8B-B14F-4D97-AF65-F5344CB8AC3E}">
        <p14:creationId xmlns:p14="http://schemas.microsoft.com/office/powerpoint/2010/main" val="111861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6" name="Freeform: Shape 5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1" name="Rectangle 6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C139D5-CA84-4E19-01C2-B48522F22CDF}"/>
              </a:ext>
            </a:extLst>
          </p:cNvPr>
          <p:cNvPicPr>
            <a:picLocks noChangeAspect="1"/>
          </p:cNvPicPr>
          <p:nvPr/>
        </p:nvPicPr>
        <p:blipFill rotWithShape="1">
          <a:blip r:embed="rId3"/>
          <a:srcRect t="8507" b="722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3" name="Rectangle 62">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8075613" y="549275"/>
            <a:ext cx="3565524" cy="2887174"/>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4. Symmetry</a:t>
            </a:r>
          </a:p>
        </p:txBody>
      </p:sp>
      <p:sp>
        <p:nvSpPr>
          <p:cNvPr id="65" name="Rectangle 64">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20A7C57-D6C5-4BA0-AB3C-41D4E3436B0E}"/>
              </a:ext>
            </a:extLst>
          </p:cNvPr>
          <p:cNvSpPr>
            <a:spLocks noGrp="1"/>
          </p:cNvSpPr>
          <p:nvPr>
            <p:ph type="ftr" sz="quarter" idx="11"/>
          </p:nvPr>
        </p:nvSpPr>
        <p:spPr>
          <a:xfrm>
            <a:off x="176580" y="6567441"/>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photo: Matthew Odin</a:t>
            </a:r>
          </a:p>
        </p:txBody>
      </p:sp>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11</a:t>
            </a:fld>
            <a:endParaRPr lang="en-US">
              <a:solidFill>
                <a:schemeClr val="tx1">
                  <a:alpha val="80000"/>
                </a:schemeClr>
              </a:solidFill>
            </a:endParaRPr>
          </a:p>
        </p:txBody>
      </p:sp>
      <p:sp>
        <p:nvSpPr>
          <p:cNvPr id="17" name="TextBox 16">
            <a:extLst>
              <a:ext uri="{FF2B5EF4-FFF2-40B4-BE49-F238E27FC236}">
                <a16:creationId xmlns:a16="http://schemas.microsoft.com/office/drawing/2014/main" id="{A8B14F57-06CA-BF57-23E4-12061C512782}"/>
              </a:ext>
            </a:extLst>
          </p:cNvPr>
          <p:cNvSpPr txBox="1"/>
          <p:nvPr/>
        </p:nvSpPr>
        <p:spPr>
          <a:xfrm>
            <a:off x="8075614" y="4171707"/>
            <a:ext cx="3565524"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t>When equal parts of the photo mirror each other (also known as repetition)</a:t>
            </a:r>
          </a:p>
          <a:p>
            <a:pPr marL="285750" indent="-285750">
              <a:buFont typeface="Arial" panose="020B0604020202020204" pitchFamily="34" charset="0"/>
              <a:buChar char="•"/>
            </a:pPr>
            <a:r>
              <a:rPr lang="en-US" sz="1800" dirty="0"/>
              <a:t>Makes a photo feel balanced</a:t>
            </a:r>
          </a:p>
          <a:p>
            <a:endParaRPr lang="en-US" dirty="0"/>
          </a:p>
        </p:txBody>
      </p:sp>
    </p:spTree>
    <p:extLst>
      <p:ext uri="{BB962C8B-B14F-4D97-AF65-F5344CB8AC3E}">
        <p14:creationId xmlns:p14="http://schemas.microsoft.com/office/powerpoint/2010/main" val="262463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215339" y="4324729"/>
            <a:ext cx="3566160" cy="1774067"/>
          </a:xfrm>
        </p:spPr>
        <p:txBody>
          <a:bodyPr>
            <a:normAutofit/>
          </a:bodyPr>
          <a:lstStyle/>
          <a:p>
            <a:r>
              <a:rPr lang="en-US" dirty="0"/>
              <a:t>Activity 4</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215339" y="6334096"/>
            <a:ext cx="10579661" cy="654008"/>
          </a:xfrm>
        </p:spPr>
        <p:txBody>
          <a:bodyPr/>
          <a:lstStyle/>
          <a:p>
            <a:r>
              <a:rPr lang="en-US" dirty="0"/>
              <a:t>In the chat, explain how this photo (or the previous photo) shows symmetry.</a:t>
            </a:r>
          </a:p>
          <a:p>
            <a:endParaRPr lang="en-US"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10171435" y="6224536"/>
            <a:ext cx="1469702" cy="282676"/>
          </a:xfrm>
        </p:spPr>
        <p:txBody>
          <a:bodyPr/>
          <a:lstStyle/>
          <a:p>
            <a:pPr algn="r"/>
            <a:r>
              <a:rPr lang="en-US" dirty="0"/>
              <a:t>Photo: the </a:t>
            </a:r>
            <a:r>
              <a:rPr lang="en-US" dirty="0" err="1"/>
              <a:t>creativv</a:t>
            </a:r>
            <a:endParaRPr lang="en-US"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12</a:t>
            </a:fld>
            <a:endParaRPr lang="en-US" dirty="0"/>
          </a:p>
        </p:txBody>
      </p:sp>
      <p:pic>
        <p:nvPicPr>
          <p:cNvPr id="4" name="Picture 3">
            <a:extLst>
              <a:ext uri="{FF2B5EF4-FFF2-40B4-BE49-F238E27FC236}">
                <a16:creationId xmlns:a16="http://schemas.microsoft.com/office/drawing/2014/main" id="{E1B107BF-FA3A-F4D7-61B6-4BBCBA6496CB}"/>
              </a:ext>
            </a:extLst>
          </p:cNvPr>
          <p:cNvPicPr>
            <a:picLocks noChangeAspect="1"/>
          </p:cNvPicPr>
          <p:nvPr/>
        </p:nvPicPr>
        <p:blipFill>
          <a:blip r:embed="rId2"/>
          <a:stretch>
            <a:fillRect/>
          </a:stretch>
        </p:blipFill>
        <p:spPr>
          <a:xfrm>
            <a:off x="2546000" y="92853"/>
            <a:ext cx="9279696" cy="6186463"/>
          </a:xfrm>
          <a:prstGeom prst="rect">
            <a:avLst/>
          </a:prstGeom>
        </p:spPr>
      </p:pic>
    </p:spTree>
    <p:extLst>
      <p:ext uri="{BB962C8B-B14F-4D97-AF65-F5344CB8AC3E}">
        <p14:creationId xmlns:p14="http://schemas.microsoft.com/office/powerpoint/2010/main" val="369370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2A30C0-1BC4-4764-9C0F-5D811CAB8312}"/>
              </a:ext>
            </a:extLst>
          </p:cNvPr>
          <p:cNvSpPr>
            <a:spLocks noGrp="1"/>
          </p:cNvSpPr>
          <p:nvPr>
            <p:ph type="ctrTitle"/>
          </p:nvPr>
        </p:nvSpPr>
        <p:spPr>
          <a:xfrm>
            <a:off x="524624" y="548641"/>
            <a:ext cx="2655954" cy="1095602"/>
          </a:xfrm>
        </p:spPr>
        <p:txBody>
          <a:bodyPr/>
          <a:lstStyle/>
          <a:p>
            <a:r>
              <a:rPr lang="en-US" dirty="0"/>
              <a:t>5. Color</a:t>
            </a:r>
          </a:p>
        </p:txBody>
      </p:sp>
      <p:sp>
        <p:nvSpPr>
          <p:cNvPr id="8" name="Footer Placeholder 7">
            <a:extLst>
              <a:ext uri="{FF2B5EF4-FFF2-40B4-BE49-F238E27FC236}">
                <a16:creationId xmlns:a16="http://schemas.microsoft.com/office/drawing/2014/main" id="{6375D7F3-165A-439B-8D1D-6553B68C2886}"/>
              </a:ext>
            </a:extLst>
          </p:cNvPr>
          <p:cNvSpPr>
            <a:spLocks noGrp="1"/>
          </p:cNvSpPr>
          <p:nvPr>
            <p:ph type="ftr" sz="quarter" idx="11"/>
          </p:nvPr>
        </p:nvSpPr>
        <p:spPr>
          <a:xfrm>
            <a:off x="112096" y="6606592"/>
            <a:ext cx="6379210" cy="153888"/>
          </a:xfrm>
        </p:spPr>
        <p:txBody>
          <a:bodyPr/>
          <a:lstStyle/>
          <a:p>
            <a:r>
              <a:rPr lang="en-US" dirty="0"/>
              <a:t>Photo: Dimitris </a:t>
            </a:r>
            <a:r>
              <a:rPr lang="en-US" dirty="0" err="1"/>
              <a:t>Kiriakakis</a:t>
            </a:r>
            <a:endParaRPr lang="en-US" dirty="0"/>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13</a:t>
            </a:fld>
            <a:endParaRPr lang="en-US"/>
          </a:p>
        </p:txBody>
      </p:sp>
      <p:pic>
        <p:nvPicPr>
          <p:cNvPr id="33" name="Picture 32">
            <a:extLst>
              <a:ext uri="{FF2B5EF4-FFF2-40B4-BE49-F238E27FC236}">
                <a16:creationId xmlns:a16="http://schemas.microsoft.com/office/drawing/2014/main" id="{542431CE-15A2-02C4-23CF-AB7CAC18C589}"/>
              </a:ext>
            </a:extLst>
          </p:cNvPr>
          <p:cNvPicPr>
            <a:picLocks noChangeAspect="1"/>
          </p:cNvPicPr>
          <p:nvPr/>
        </p:nvPicPr>
        <p:blipFill>
          <a:blip r:embed="rId3"/>
          <a:stretch>
            <a:fillRect/>
          </a:stretch>
        </p:blipFill>
        <p:spPr>
          <a:xfrm>
            <a:off x="3053672" y="0"/>
            <a:ext cx="9138328" cy="6858000"/>
          </a:xfrm>
          <a:prstGeom prst="rect">
            <a:avLst/>
          </a:prstGeom>
        </p:spPr>
      </p:pic>
      <p:sp>
        <p:nvSpPr>
          <p:cNvPr id="34" name="Content Placeholder 3">
            <a:extLst>
              <a:ext uri="{FF2B5EF4-FFF2-40B4-BE49-F238E27FC236}">
                <a16:creationId xmlns:a16="http://schemas.microsoft.com/office/drawing/2014/main" id="{9C41F2E0-4E43-3716-FC26-C90D50CEFAF3}"/>
              </a:ext>
            </a:extLst>
          </p:cNvPr>
          <p:cNvSpPr txBox="1">
            <a:spLocks/>
          </p:cNvSpPr>
          <p:nvPr/>
        </p:nvSpPr>
        <p:spPr>
          <a:xfrm>
            <a:off x="197452" y="1442907"/>
            <a:ext cx="2655954" cy="5218194"/>
          </a:xfrm>
          <a:prstGeom prst="rect">
            <a:avLst/>
          </a:prstGeom>
        </p:spPr>
        <p:txBody>
          <a:bodyPr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Strong contrast</a:t>
            </a:r>
          </a:p>
          <a:p>
            <a:r>
              <a:rPr lang="en-US" sz="1800" dirty="0"/>
              <a:t>KISS: keep it simple</a:t>
            </a:r>
          </a:p>
          <a:p>
            <a:r>
              <a:rPr lang="en-US" sz="1800" dirty="0"/>
              <a:t>Blocks of 2, 3 or 4 colors look best</a:t>
            </a:r>
          </a:p>
          <a:p>
            <a:r>
              <a:rPr lang="en-US" sz="1800" dirty="0"/>
              <a:t>Color wheel: complementary colors</a:t>
            </a:r>
          </a:p>
          <a:p>
            <a:r>
              <a:rPr lang="en-US" sz="1800" dirty="0"/>
              <a:t>Reference website: </a:t>
            </a:r>
            <a:r>
              <a:rPr lang="en-US" sz="1800" i="1" dirty="0">
                <a:hlinkClick r:id="rId4"/>
              </a:rPr>
              <a:t>https://www.thetradeshownetwork.com/trade-show-blog/your-guide-to-colors-color-theory-the-color-wheel-how-to-choose-a-color-scheme</a:t>
            </a:r>
            <a:endParaRPr lang="en-US" sz="1800" i="1" dirty="0"/>
          </a:p>
        </p:txBody>
      </p:sp>
    </p:spTree>
    <p:extLst>
      <p:ext uri="{BB962C8B-B14F-4D97-AF65-F5344CB8AC3E}">
        <p14:creationId xmlns:p14="http://schemas.microsoft.com/office/powerpoint/2010/main" val="2979876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313542" y="307645"/>
            <a:ext cx="3566160" cy="1118483"/>
          </a:xfrm>
        </p:spPr>
        <p:txBody>
          <a:bodyPr>
            <a:normAutofit/>
          </a:bodyPr>
          <a:lstStyle/>
          <a:p>
            <a:r>
              <a:rPr lang="en-US" dirty="0"/>
              <a:t>Activity 5</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313542" y="1579885"/>
            <a:ext cx="2717919" cy="4970470"/>
          </a:xfrm>
        </p:spPr>
        <p:txBody>
          <a:bodyPr/>
          <a:lstStyle/>
          <a:p>
            <a:r>
              <a:rPr lang="en-US" sz="1800" dirty="0"/>
              <a:t>In breakout rooms, discuss what makes these photos good examples of the use of color. You have ten minutes. When we return, one person from each room will explain the room’s reasoning live. Please discuss the following in your rooms:</a:t>
            </a:r>
          </a:p>
          <a:p>
            <a:pPr marL="285750" indent="-285750">
              <a:buFont typeface="Arial" panose="020B0604020202020204" pitchFamily="34" charset="0"/>
              <a:buChar char="•"/>
            </a:pPr>
            <a:r>
              <a:rPr lang="en-US" sz="1800" dirty="0"/>
              <a:t>Group 1:              Dubois-Robert photo</a:t>
            </a:r>
          </a:p>
          <a:p>
            <a:pPr marL="285750" indent="-285750">
              <a:buFont typeface="Arial" panose="020B0604020202020204" pitchFamily="34" charset="0"/>
              <a:buChar char="•"/>
            </a:pPr>
            <a:r>
              <a:rPr lang="en-US" sz="1800" dirty="0"/>
              <a:t>Group 2: </a:t>
            </a:r>
            <a:r>
              <a:rPr lang="en-US" sz="1800" dirty="0" err="1"/>
              <a:t>Katzki</a:t>
            </a:r>
            <a:r>
              <a:rPr lang="en-US" sz="1800" dirty="0"/>
              <a:t> photo</a:t>
            </a:r>
          </a:p>
          <a:p>
            <a:pPr marL="285750" indent="-285750">
              <a:buFont typeface="Arial" panose="020B0604020202020204" pitchFamily="34" charset="0"/>
              <a:buChar char="•"/>
            </a:pPr>
            <a:r>
              <a:rPr lang="en-US" sz="1800" dirty="0"/>
              <a:t>Group 3: </a:t>
            </a:r>
            <a:r>
              <a:rPr lang="en-US" sz="1800" dirty="0" err="1"/>
              <a:t>Barbalis</a:t>
            </a:r>
            <a:r>
              <a:rPr lang="en-US" sz="1800" dirty="0"/>
              <a:t> photo</a:t>
            </a:r>
          </a:p>
          <a:p>
            <a:endParaRPr lang="en-US" sz="1800"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11226278" y="2871581"/>
            <a:ext cx="778332" cy="259299"/>
          </a:xfrm>
        </p:spPr>
        <p:txBody>
          <a:bodyPr/>
          <a:lstStyle/>
          <a:p>
            <a:r>
              <a:rPr lang="en-US" dirty="0"/>
              <a:t>Robert </a:t>
            </a:r>
            <a:r>
              <a:rPr lang="en-US" dirty="0" err="1"/>
              <a:t>Katzki</a:t>
            </a:r>
            <a:endParaRPr lang="en-US"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14</a:t>
            </a:fld>
            <a:endParaRPr lang="en-US"/>
          </a:p>
        </p:txBody>
      </p:sp>
      <p:pic>
        <p:nvPicPr>
          <p:cNvPr id="4" name="Picture 3">
            <a:extLst>
              <a:ext uri="{FF2B5EF4-FFF2-40B4-BE49-F238E27FC236}">
                <a16:creationId xmlns:a16="http://schemas.microsoft.com/office/drawing/2014/main" id="{12DA67B0-868F-8CF8-9AD2-64BDAFBA3665}"/>
              </a:ext>
            </a:extLst>
          </p:cNvPr>
          <p:cNvPicPr>
            <a:picLocks noChangeAspect="1"/>
          </p:cNvPicPr>
          <p:nvPr/>
        </p:nvPicPr>
        <p:blipFill>
          <a:blip r:embed="rId2"/>
          <a:stretch>
            <a:fillRect/>
          </a:stretch>
        </p:blipFill>
        <p:spPr>
          <a:xfrm>
            <a:off x="7868715" y="153888"/>
            <a:ext cx="4135895" cy="2757263"/>
          </a:xfrm>
          <a:prstGeom prst="rect">
            <a:avLst/>
          </a:prstGeom>
        </p:spPr>
      </p:pic>
      <p:pic>
        <p:nvPicPr>
          <p:cNvPr id="5" name="Picture 4">
            <a:extLst>
              <a:ext uri="{FF2B5EF4-FFF2-40B4-BE49-F238E27FC236}">
                <a16:creationId xmlns:a16="http://schemas.microsoft.com/office/drawing/2014/main" id="{1C066BD4-A685-5907-6B9A-45D2BD4583A5}"/>
              </a:ext>
            </a:extLst>
          </p:cNvPr>
          <p:cNvPicPr>
            <a:picLocks noChangeAspect="1"/>
          </p:cNvPicPr>
          <p:nvPr/>
        </p:nvPicPr>
        <p:blipFill>
          <a:blip r:embed="rId3"/>
          <a:stretch>
            <a:fillRect/>
          </a:stretch>
        </p:blipFill>
        <p:spPr>
          <a:xfrm>
            <a:off x="7891528" y="3141163"/>
            <a:ext cx="4114670" cy="2686004"/>
          </a:xfrm>
          <a:prstGeom prst="rect">
            <a:avLst/>
          </a:prstGeom>
        </p:spPr>
      </p:pic>
      <p:sp>
        <p:nvSpPr>
          <p:cNvPr id="6" name="Footer Placeholder 19">
            <a:extLst>
              <a:ext uri="{FF2B5EF4-FFF2-40B4-BE49-F238E27FC236}">
                <a16:creationId xmlns:a16="http://schemas.microsoft.com/office/drawing/2014/main" id="{EB3B3795-685A-9DC7-78D0-4CDF188DDC6B}"/>
              </a:ext>
            </a:extLst>
          </p:cNvPr>
          <p:cNvSpPr txBox="1">
            <a:spLocks/>
          </p:cNvSpPr>
          <p:nvPr/>
        </p:nvSpPr>
        <p:spPr>
          <a:xfrm>
            <a:off x="10854109" y="5901469"/>
            <a:ext cx="1150501" cy="155710"/>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Chris </a:t>
            </a:r>
            <a:r>
              <a:rPr lang="en-US" dirty="0" err="1"/>
              <a:t>Barbalis</a:t>
            </a:r>
            <a:endParaRPr lang="en-US" dirty="0"/>
          </a:p>
        </p:txBody>
      </p:sp>
      <p:pic>
        <p:nvPicPr>
          <p:cNvPr id="7" name="Picture 6">
            <a:extLst>
              <a:ext uri="{FF2B5EF4-FFF2-40B4-BE49-F238E27FC236}">
                <a16:creationId xmlns:a16="http://schemas.microsoft.com/office/drawing/2014/main" id="{65CE802E-95F3-6B60-6243-8184E9F151FD}"/>
              </a:ext>
            </a:extLst>
          </p:cNvPr>
          <p:cNvPicPr>
            <a:picLocks noChangeAspect="1"/>
          </p:cNvPicPr>
          <p:nvPr/>
        </p:nvPicPr>
        <p:blipFill>
          <a:blip r:embed="rId4"/>
          <a:stretch>
            <a:fillRect/>
          </a:stretch>
        </p:blipFill>
        <p:spPr>
          <a:xfrm>
            <a:off x="3413702" y="153888"/>
            <a:ext cx="4340247" cy="6507212"/>
          </a:xfrm>
          <a:prstGeom prst="rect">
            <a:avLst/>
          </a:prstGeom>
        </p:spPr>
      </p:pic>
      <p:sp>
        <p:nvSpPr>
          <p:cNvPr id="8" name="Footer Placeholder 19">
            <a:extLst>
              <a:ext uri="{FF2B5EF4-FFF2-40B4-BE49-F238E27FC236}">
                <a16:creationId xmlns:a16="http://schemas.microsoft.com/office/drawing/2014/main" id="{6894F3E3-F0A0-D832-8932-8FD939E307FF}"/>
              </a:ext>
            </a:extLst>
          </p:cNvPr>
          <p:cNvSpPr txBox="1">
            <a:spLocks/>
          </p:cNvSpPr>
          <p:nvPr/>
        </p:nvSpPr>
        <p:spPr>
          <a:xfrm>
            <a:off x="7830134" y="6507212"/>
            <a:ext cx="1473257" cy="155710"/>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Felix Dubois-Robert</a:t>
            </a:r>
          </a:p>
        </p:txBody>
      </p:sp>
    </p:spTree>
    <p:extLst>
      <p:ext uri="{BB962C8B-B14F-4D97-AF65-F5344CB8AC3E}">
        <p14:creationId xmlns:p14="http://schemas.microsoft.com/office/powerpoint/2010/main" val="1231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sz="4400" dirty="0"/>
              <a:t>Knowledge Check: let’s see what you learned!</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43587" y="1155188"/>
            <a:ext cx="9639245" cy="535354"/>
          </a:xfrm>
        </p:spPr>
        <p:txBody>
          <a:bodyPr/>
          <a:lstStyle/>
          <a:p>
            <a:r>
              <a:rPr lang="en-US" dirty="0"/>
              <a:t>Directions: please choose the best answers.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948505" y="2045407"/>
            <a:ext cx="4012748" cy="4095334"/>
          </a:xfrm>
        </p:spPr>
        <p:txBody>
          <a:bodyPr/>
          <a:lstStyle/>
          <a:p>
            <a:pPr marL="0" indent="0">
              <a:buNone/>
            </a:pPr>
            <a:r>
              <a:rPr lang="en-US" dirty="0"/>
              <a:t>1. Which of the following is not one of the rules of composition?</a:t>
            </a:r>
          </a:p>
          <a:p>
            <a:pPr marL="457200" indent="-457200">
              <a:buFont typeface="+mj-lt"/>
              <a:buAutoNum type="alphaUcPeriod"/>
            </a:pPr>
            <a:r>
              <a:rPr lang="en-US" dirty="0"/>
              <a:t>Color</a:t>
            </a:r>
          </a:p>
          <a:p>
            <a:pPr marL="457200" indent="-457200">
              <a:buFont typeface="+mj-lt"/>
              <a:buAutoNum type="alphaUcPeriod"/>
            </a:pPr>
            <a:r>
              <a:rPr lang="en-US" dirty="0"/>
              <a:t>Perspective</a:t>
            </a:r>
          </a:p>
          <a:p>
            <a:pPr marL="457200" indent="-457200">
              <a:buFont typeface="+mj-lt"/>
              <a:buAutoNum type="alphaUcPeriod"/>
            </a:pPr>
            <a:r>
              <a:rPr lang="en-US" dirty="0"/>
              <a:t>Rule of thirds</a:t>
            </a:r>
          </a:p>
          <a:p>
            <a:pPr marL="457200" indent="-457200">
              <a:buFont typeface="+mj-lt"/>
              <a:buAutoNum type="alphaUcPeriod"/>
            </a:pPr>
            <a:r>
              <a:rPr lang="en-US" dirty="0"/>
              <a:t>Focal lens length</a:t>
            </a:r>
          </a:p>
          <a:p>
            <a:pPr marL="457200" indent="-457200">
              <a:buFont typeface="+mj-lt"/>
              <a:buAutoNum type="alphaUcPeriod"/>
            </a:pPr>
            <a:r>
              <a:rPr lang="en-US" dirty="0"/>
              <a:t>Focal point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15</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Content Placeholder 9">
            <a:extLst>
              <a:ext uri="{FF2B5EF4-FFF2-40B4-BE49-F238E27FC236}">
                <a16:creationId xmlns:a16="http://schemas.microsoft.com/office/drawing/2014/main" id="{76A06630-1EF3-3BA8-2CA2-2CB92C0969EB}"/>
              </a:ext>
            </a:extLst>
          </p:cNvPr>
          <p:cNvSpPr txBox="1">
            <a:spLocks/>
          </p:cNvSpPr>
          <p:nvPr/>
        </p:nvSpPr>
        <p:spPr>
          <a:xfrm>
            <a:off x="5948735" y="2045298"/>
            <a:ext cx="4397769" cy="446191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 Which of the five rules of composition means a mirror image or repetition?</a:t>
            </a:r>
          </a:p>
          <a:p>
            <a:pPr marL="457200" indent="-457200">
              <a:buFont typeface="+mj-lt"/>
              <a:buAutoNum type="alphaUcPeriod"/>
            </a:pPr>
            <a:r>
              <a:rPr lang="en-US" dirty="0"/>
              <a:t>Color</a:t>
            </a:r>
          </a:p>
          <a:p>
            <a:pPr marL="457200" indent="-457200">
              <a:buFont typeface="+mj-lt"/>
              <a:buAutoNum type="alphaUcPeriod"/>
            </a:pPr>
            <a:r>
              <a:rPr lang="en-US" dirty="0"/>
              <a:t>Perspective</a:t>
            </a:r>
          </a:p>
          <a:p>
            <a:pPr marL="457200" indent="-457200">
              <a:buFont typeface="+mj-lt"/>
              <a:buAutoNum type="alphaUcPeriod"/>
            </a:pPr>
            <a:r>
              <a:rPr lang="en-US" dirty="0"/>
              <a:t>symmetry</a:t>
            </a:r>
          </a:p>
          <a:p>
            <a:pPr marL="457200" indent="-457200">
              <a:buFont typeface="+mj-lt"/>
              <a:buAutoNum type="alphaUcPeriod"/>
            </a:pPr>
            <a:r>
              <a:rPr lang="en-US" dirty="0"/>
              <a:t>Rule of thirds</a:t>
            </a:r>
          </a:p>
          <a:p>
            <a:pPr marL="457200" indent="-457200">
              <a:buFont typeface="+mj-lt"/>
              <a:buAutoNum type="alphaUcPeriod"/>
            </a:pPr>
            <a:r>
              <a:rPr lang="en-US" dirty="0"/>
              <a:t>Focal point</a:t>
            </a:r>
          </a:p>
        </p:txBody>
      </p:sp>
    </p:spTree>
    <p:extLst>
      <p:ext uri="{BB962C8B-B14F-4D97-AF65-F5344CB8AC3E}">
        <p14:creationId xmlns:p14="http://schemas.microsoft.com/office/powerpoint/2010/main" val="389134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349526" y="209297"/>
            <a:ext cx="11097551" cy="1332000"/>
          </a:xfrm>
        </p:spPr>
        <p:txBody>
          <a:bodyPr/>
          <a:lstStyle/>
          <a:p>
            <a:r>
              <a:rPr lang="en-US" sz="4400" dirty="0"/>
              <a:t>Knowledge Check: Answers</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16</a:t>
            </a:fld>
            <a:endParaRPr lang="en-US"/>
          </a:p>
        </p:txBody>
      </p:sp>
      <p:sp>
        <p:nvSpPr>
          <p:cNvPr id="24" name="Content Placeholder 9">
            <a:extLst>
              <a:ext uri="{FF2B5EF4-FFF2-40B4-BE49-F238E27FC236}">
                <a16:creationId xmlns:a16="http://schemas.microsoft.com/office/drawing/2014/main" id="{598AC97E-F186-4EDC-253E-AF38D1DE5050}"/>
              </a:ext>
            </a:extLst>
          </p:cNvPr>
          <p:cNvSpPr>
            <a:spLocks noGrp="1"/>
          </p:cNvSpPr>
          <p:nvPr>
            <p:ph sz="half" idx="2"/>
          </p:nvPr>
        </p:nvSpPr>
        <p:spPr>
          <a:xfrm>
            <a:off x="1156400" y="1976587"/>
            <a:ext cx="4012748" cy="4095334"/>
          </a:xfrm>
        </p:spPr>
        <p:txBody>
          <a:bodyPr/>
          <a:lstStyle/>
          <a:p>
            <a:pPr marL="0" indent="0">
              <a:buNone/>
            </a:pPr>
            <a:r>
              <a:rPr lang="en-US" sz="2400" dirty="0"/>
              <a:t>1. Which of the following is not one of the rules of composition?</a:t>
            </a:r>
          </a:p>
          <a:p>
            <a:pPr marL="457200" indent="-457200">
              <a:buFont typeface="+mj-lt"/>
              <a:buAutoNum type="alphaUcPeriod"/>
            </a:pPr>
            <a:r>
              <a:rPr lang="en-US" sz="2400" dirty="0"/>
              <a:t>Color</a:t>
            </a:r>
          </a:p>
          <a:p>
            <a:pPr marL="457200" indent="-457200">
              <a:buFont typeface="+mj-lt"/>
              <a:buAutoNum type="alphaUcPeriod"/>
            </a:pPr>
            <a:r>
              <a:rPr lang="en-US" sz="2400" dirty="0"/>
              <a:t>Perspective</a:t>
            </a:r>
          </a:p>
          <a:p>
            <a:pPr marL="457200" indent="-457200">
              <a:buFont typeface="+mj-lt"/>
              <a:buAutoNum type="alphaUcPeriod"/>
            </a:pPr>
            <a:r>
              <a:rPr lang="en-US" sz="2400" dirty="0"/>
              <a:t>Rule of thirds</a:t>
            </a:r>
          </a:p>
          <a:p>
            <a:pPr marL="457200" indent="-457200">
              <a:buFont typeface="+mj-lt"/>
              <a:buAutoNum type="alphaUcPeriod"/>
            </a:pPr>
            <a:r>
              <a:rPr lang="en-US" sz="2400" dirty="0"/>
              <a:t>Focal lens length</a:t>
            </a:r>
          </a:p>
          <a:p>
            <a:pPr marL="457200" indent="-457200">
              <a:buFont typeface="+mj-lt"/>
              <a:buAutoNum type="alphaUcPeriod"/>
            </a:pPr>
            <a:r>
              <a:rPr lang="en-US" sz="2400" dirty="0"/>
              <a:t>Focal point</a:t>
            </a:r>
          </a:p>
        </p:txBody>
      </p:sp>
      <p:sp>
        <p:nvSpPr>
          <p:cNvPr id="25" name="Content Placeholder 9">
            <a:extLst>
              <a:ext uri="{FF2B5EF4-FFF2-40B4-BE49-F238E27FC236}">
                <a16:creationId xmlns:a16="http://schemas.microsoft.com/office/drawing/2014/main" id="{E9210BF3-3164-4CC2-153B-29A6DF9CB8A7}"/>
              </a:ext>
            </a:extLst>
          </p:cNvPr>
          <p:cNvSpPr txBox="1">
            <a:spLocks/>
          </p:cNvSpPr>
          <p:nvPr/>
        </p:nvSpPr>
        <p:spPr>
          <a:xfrm>
            <a:off x="6020877" y="1846811"/>
            <a:ext cx="4397769" cy="446191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2. Which of the rules of composition means a mirror image (or repetition)?</a:t>
            </a:r>
          </a:p>
          <a:p>
            <a:pPr marL="457200" indent="-457200">
              <a:buFont typeface="+mj-lt"/>
              <a:buAutoNum type="alphaUcPeriod"/>
            </a:pPr>
            <a:r>
              <a:rPr lang="en-US" dirty="0"/>
              <a:t>Color</a:t>
            </a:r>
          </a:p>
          <a:p>
            <a:pPr marL="457200" indent="-457200">
              <a:buFont typeface="+mj-lt"/>
              <a:buAutoNum type="alphaUcPeriod"/>
            </a:pPr>
            <a:r>
              <a:rPr lang="en-US" dirty="0"/>
              <a:t>Perspective</a:t>
            </a:r>
          </a:p>
          <a:p>
            <a:pPr marL="457200" indent="-457200">
              <a:buFont typeface="+mj-lt"/>
              <a:buAutoNum type="alphaUcPeriod"/>
            </a:pPr>
            <a:r>
              <a:rPr lang="en-US" dirty="0"/>
              <a:t>symmetry</a:t>
            </a:r>
          </a:p>
          <a:p>
            <a:pPr marL="457200" indent="-457200">
              <a:buFont typeface="+mj-lt"/>
              <a:buAutoNum type="alphaUcPeriod"/>
            </a:pPr>
            <a:r>
              <a:rPr lang="en-US" dirty="0"/>
              <a:t>Rule of thirds</a:t>
            </a:r>
          </a:p>
          <a:p>
            <a:pPr marL="457200" indent="-457200">
              <a:buFont typeface="+mj-lt"/>
              <a:buAutoNum type="alphaUcPeriod"/>
            </a:pPr>
            <a:r>
              <a:rPr lang="en-US" dirty="0"/>
              <a:t>Focal point</a:t>
            </a:r>
          </a:p>
        </p:txBody>
      </p:sp>
      <p:sp>
        <p:nvSpPr>
          <p:cNvPr id="26" name="Oval 25">
            <a:extLst>
              <a:ext uri="{FF2B5EF4-FFF2-40B4-BE49-F238E27FC236}">
                <a16:creationId xmlns:a16="http://schemas.microsoft.com/office/drawing/2014/main" id="{D5B8E4F8-0C33-0F4C-192C-E3ED53DD80D4}"/>
              </a:ext>
            </a:extLst>
          </p:cNvPr>
          <p:cNvSpPr/>
          <p:nvPr/>
        </p:nvSpPr>
        <p:spPr>
          <a:xfrm>
            <a:off x="921231" y="4778927"/>
            <a:ext cx="2962872" cy="6012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831F769-FD59-DB01-AF4B-4B548C814A86}"/>
              </a:ext>
            </a:extLst>
          </p:cNvPr>
          <p:cNvSpPr/>
          <p:nvPr/>
        </p:nvSpPr>
        <p:spPr>
          <a:xfrm>
            <a:off x="5630411" y="4506285"/>
            <a:ext cx="2503473" cy="5452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8">
            <a:extLst>
              <a:ext uri="{FF2B5EF4-FFF2-40B4-BE49-F238E27FC236}">
                <a16:creationId xmlns:a16="http://schemas.microsoft.com/office/drawing/2014/main" id="{A423F8C2-282C-C5F6-28BA-6472F408445A}"/>
              </a:ext>
            </a:extLst>
          </p:cNvPr>
          <p:cNvSpPr>
            <a:spLocks noGrp="1"/>
          </p:cNvSpPr>
          <p:nvPr>
            <p:ph type="body" idx="1"/>
          </p:nvPr>
        </p:nvSpPr>
        <p:spPr>
          <a:xfrm>
            <a:off x="349526" y="901490"/>
            <a:ext cx="9639245" cy="535354"/>
          </a:xfrm>
        </p:spPr>
        <p:txBody>
          <a:bodyPr/>
          <a:lstStyle/>
          <a:p>
            <a:r>
              <a:rPr lang="en-US" dirty="0"/>
              <a:t>How did you do??</a:t>
            </a:r>
          </a:p>
        </p:txBody>
      </p:sp>
    </p:spTree>
    <p:extLst>
      <p:ext uri="{BB962C8B-B14F-4D97-AF65-F5344CB8AC3E}">
        <p14:creationId xmlns:p14="http://schemas.microsoft.com/office/powerpoint/2010/main" val="142054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74" name="Freeform: Shape 207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6" name="Oval 207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8" name="Oval 207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80" name="Group 207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81" name="Freeform: Shape 208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2" name="Freeform: Shape 208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83" name="Oval 208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4" name="Oval 208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86" name="Rectangle 208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324088" y="494998"/>
            <a:ext cx="4675477" cy="984885"/>
          </a:xfrm>
        </p:spPr>
        <p:txBody>
          <a:bodyPr vert="horz" wrap="square" lIns="0" tIns="0" rIns="0" bIns="0" rtlCol="0" anchor="ctr" anchorCtr="0">
            <a:normAutofit/>
          </a:bodyPr>
          <a:lstStyle/>
          <a:p>
            <a:pPr>
              <a:lnSpc>
                <a:spcPct val="100000"/>
              </a:lnSpc>
            </a:pPr>
            <a:r>
              <a:rPr lang="en-US" dirty="0"/>
              <a:t>Congratulations!</a:t>
            </a:r>
          </a:p>
        </p:txBody>
      </p:sp>
      <p:sp>
        <p:nvSpPr>
          <p:cNvPr id="2088" name="Rectangle 2087">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ectangle 2089">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17</a:t>
            </a:fld>
            <a:endParaRPr lang="en-US">
              <a:solidFill>
                <a:schemeClr val="tx1">
                  <a:alpha val="80000"/>
                </a:schemeClr>
              </a:solidFill>
            </a:endParaRPr>
          </a:p>
        </p:txBody>
      </p:sp>
      <p:pic>
        <p:nvPicPr>
          <p:cNvPr id="8" name="Picture 7">
            <a:extLst>
              <a:ext uri="{FF2B5EF4-FFF2-40B4-BE49-F238E27FC236}">
                <a16:creationId xmlns:a16="http://schemas.microsoft.com/office/drawing/2014/main" id="{87747B94-B5C0-2276-AFE8-6825BB0AC767}"/>
              </a:ext>
            </a:extLst>
          </p:cNvPr>
          <p:cNvPicPr>
            <a:picLocks noChangeAspect="1"/>
          </p:cNvPicPr>
          <p:nvPr/>
        </p:nvPicPr>
        <p:blipFill rotWithShape="1">
          <a:blip r:embed="rId3"/>
          <a:srcRect t="25971" b="9881"/>
          <a:stretch/>
        </p:blipFill>
        <p:spPr>
          <a:xfrm>
            <a:off x="0" y="1633248"/>
            <a:ext cx="12192000" cy="5213926"/>
          </a:xfrm>
          <a:prstGeom prst="rect">
            <a:avLst/>
          </a:prstGeom>
        </p:spPr>
      </p:pic>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a:xfrm>
            <a:off x="5701134" y="6596102"/>
            <a:ext cx="6379210" cy="153888"/>
          </a:xfrm>
        </p:spPr>
        <p:txBody>
          <a:bodyPr vert="horz" wrap="square" lIns="0" tIns="0" rIns="0" bIns="0" rtlCol="0" anchor="ctr">
            <a:normAutofit/>
          </a:bodyPr>
          <a:lstStyle/>
          <a:p>
            <a:pPr algn="r">
              <a:spcAft>
                <a:spcPts val="600"/>
              </a:spcAft>
            </a:pPr>
            <a:r>
              <a:rPr lang="en-US" dirty="0">
                <a:solidFill>
                  <a:schemeClr val="bg1">
                    <a:alpha val="80000"/>
                  </a:schemeClr>
                </a:solidFill>
              </a:rPr>
              <a:t>p</a:t>
            </a:r>
            <a:r>
              <a:rPr lang="en-US" kern="1200" dirty="0">
                <a:solidFill>
                  <a:schemeClr val="bg1">
                    <a:alpha val="80000"/>
                  </a:schemeClr>
                </a:solidFill>
                <a:latin typeface="+mn-lt"/>
                <a:ea typeface="+mn-ea"/>
                <a:cs typeface="+mn-cs"/>
              </a:rPr>
              <a:t>hoto: Fidel Fernando</a:t>
            </a:r>
          </a:p>
        </p:txBody>
      </p:sp>
      <p:sp>
        <p:nvSpPr>
          <p:cNvPr id="7" name="Content Placeholder 6">
            <a:extLst>
              <a:ext uri="{FF2B5EF4-FFF2-40B4-BE49-F238E27FC236}">
                <a16:creationId xmlns:a16="http://schemas.microsoft.com/office/drawing/2014/main" id="{B5B28779-0DA8-1328-F126-934023097DB2}"/>
              </a:ext>
            </a:extLst>
          </p:cNvPr>
          <p:cNvSpPr>
            <a:spLocks noGrp="1"/>
          </p:cNvSpPr>
          <p:nvPr>
            <p:ph sz="quarter" idx="15"/>
          </p:nvPr>
        </p:nvSpPr>
        <p:spPr>
          <a:xfrm>
            <a:off x="5493544" y="202615"/>
            <a:ext cx="6221412" cy="1532879"/>
          </a:xfrm>
        </p:spPr>
        <p:txBody>
          <a:bodyPr/>
          <a:lstStyle/>
          <a:p>
            <a:pPr>
              <a:lnSpc>
                <a:spcPct val="100000"/>
              </a:lnSpc>
            </a:pPr>
            <a:r>
              <a:rPr lang="en-US" sz="1800" dirty="0"/>
              <a:t>In this course you:</a:t>
            </a:r>
          </a:p>
          <a:p>
            <a:pPr marL="285750" indent="-285750">
              <a:lnSpc>
                <a:spcPct val="100000"/>
              </a:lnSpc>
              <a:buFont typeface="Arial" panose="020B0604020202020204" pitchFamily="34" charset="0"/>
              <a:buChar char="•"/>
            </a:pPr>
            <a:r>
              <a:rPr lang="en-US" sz="1800" dirty="0"/>
              <a:t>Identified the rules of photo composition, and</a:t>
            </a:r>
          </a:p>
          <a:p>
            <a:pPr marL="285750" indent="-285750">
              <a:lnSpc>
                <a:spcPct val="100000"/>
              </a:lnSpc>
              <a:buFont typeface="Arial" panose="020B0604020202020204" pitchFamily="34" charset="0"/>
              <a:buChar char="•"/>
            </a:pPr>
            <a:r>
              <a:rPr lang="en-US" sz="1800" dirty="0"/>
              <a:t>Differentiated between examples of the rules of composition</a:t>
            </a:r>
          </a:p>
        </p:txBody>
      </p:sp>
    </p:spTree>
    <p:extLst>
      <p:ext uri="{BB962C8B-B14F-4D97-AF65-F5344CB8AC3E}">
        <p14:creationId xmlns:p14="http://schemas.microsoft.com/office/powerpoint/2010/main" val="3521561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416639" y="1935883"/>
            <a:ext cx="6321370" cy="2986234"/>
          </a:xfrm>
        </p:spPr>
        <p:txBody>
          <a:bodyPr/>
          <a:lstStyle/>
          <a:p>
            <a:r>
              <a:rPr lang="en-US" dirty="0"/>
              <a:t>You’re now ready to take great photos! Thank you—I hope you enjoyed the course!</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416639" y="5440708"/>
            <a:ext cx="4704010" cy="1149920"/>
          </a:xfrm>
        </p:spPr>
        <p:txBody>
          <a:bodyPr/>
          <a:lstStyle/>
          <a:p>
            <a:r>
              <a:rPr lang="en-US" dirty="0"/>
              <a:t>Tammy Legg</a:t>
            </a:r>
          </a:p>
          <a:p>
            <a:r>
              <a:rPr lang="en-US" dirty="0"/>
              <a:t>tammylegg7@gmail.com</a:t>
            </a:r>
          </a:p>
        </p:txBody>
      </p:sp>
      <p:sp>
        <p:nvSpPr>
          <p:cNvPr id="5" name="Footer Placeholder 4">
            <a:extLst>
              <a:ext uri="{FF2B5EF4-FFF2-40B4-BE49-F238E27FC236}">
                <a16:creationId xmlns:a16="http://schemas.microsoft.com/office/drawing/2014/main" id="{0B37A3FF-ED32-4C4A-A21F-848A3BF6F896}"/>
              </a:ext>
            </a:extLst>
          </p:cNvPr>
          <p:cNvSpPr>
            <a:spLocks noGrp="1"/>
          </p:cNvSpPr>
          <p:nvPr>
            <p:ph type="ftr" sz="quarter" idx="11"/>
          </p:nvPr>
        </p:nvSpPr>
        <p:spPr>
          <a:xfrm>
            <a:off x="5563050" y="6507212"/>
            <a:ext cx="4175310" cy="153888"/>
          </a:xfrm>
        </p:spPr>
        <p:txBody>
          <a:bodyPr/>
          <a:lstStyle/>
          <a:p>
            <a:r>
              <a:rPr lang="en-US" dirty="0"/>
              <a:t>Photo: Jack Cohen</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18</a:t>
            </a:fld>
            <a:endParaRPr lang="en-US"/>
          </a:p>
        </p:txBody>
      </p:sp>
      <p:pic>
        <p:nvPicPr>
          <p:cNvPr id="9" name="Picture 8">
            <a:extLst>
              <a:ext uri="{FF2B5EF4-FFF2-40B4-BE49-F238E27FC236}">
                <a16:creationId xmlns:a16="http://schemas.microsoft.com/office/drawing/2014/main" id="{79F8416E-3926-5D1A-556F-52722C270D13}"/>
              </a:ext>
            </a:extLst>
          </p:cNvPr>
          <p:cNvPicPr>
            <a:picLocks noChangeAspect="1"/>
          </p:cNvPicPr>
          <p:nvPr/>
        </p:nvPicPr>
        <p:blipFill>
          <a:blip r:embed="rId2"/>
          <a:stretch>
            <a:fillRect/>
          </a:stretch>
        </p:blipFill>
        <p:spPr>
          <a:xfrm>
            <a:off x="7205578" y="0"/>
            <a:ext cx="4569783" cy="6858000"/>
          </a:xfrm>
          <a:prstGeom prst="rect">
            <a:avLst/>
          </a:prstGeom>
        </p:spPr>
      </p:pic>
    </p:spTree>
    <p:extLst>
      <p:ext uri="{BB962C8B-B14F-4D97-AF65-F5344CB8AC3E}">
        <p14:creationId xmlns:p14="http://schemas.microsoft.com/office/powerpoint/2010/main" val="324779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a:lstStyle/>
          <a:p>
            <a:r>
              <a:rPr lang="en-US" dirty="0"/>
              <a:t>Learning objectives</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4018327" y="4121664"/>
            <a:ext cx="6753137" cy="2385548"/>
          </a:xfrm>
          <a:noFill/>
        </p:spPr>
        <p:txBody>
          <a:bodyPr>
            <a:normAutofit fontScale="62500" lnSpcReduction="20000"/>
          </a:bodyPr>
          <a:lstStyle/>
          <a:p>
            <a:pPr marL="0" indent="0">
              <a:lnSpc>
                <a:spcPct val="100000"/>
              </a:lnSpc>
              <a:buNone/>
            </a:pPr>
            <a:r>
              <a:rPr lang="en-US" sz="2900" dirty="0"/>
              <a:t>Cell phones today have such high-quality cameras that owning a traditional camera is often unnecessary. But are your photos as good as they could be? Learning a few simple rules can take your photos from ordinary…to extraordinary! </a:t>
            </a:r>
          </a:p>
          <a:p>
            <a:pPr marL="0" indent="0">
              <a:lnSpc>
                <a:spcPct val="100000"/>
              </a:lnSpc>
              <a:buNone/>
            </a:pPr>
            <a:r>
              <a:rPr lang="en-US" sz="2900" dirty="0"/>
              <a:t>In this course you will:</a:t>
            </a:r>
          </a:p>
          <a:p>
            <a:pPr marL="342900" indent="-342900">
              <a:lnSpc>
                <a:spcPct val="100000"/>
              </a:lnSpc>
              <a:buFont typeface="Arial" panose="020B0604020202020204" pitchFamily="34" charset="0"/>
              <a:buChar char="•"/>
            </a:pPr>
            <a:r>
              <a:rPr lang="en-US" sz="2900" dirty="0"/>
              <a:t>Identify the rules of photo composition, and</a:t>
            </a:r>
          </a:p>
          <a:p>
            <a:pPr marL="342900" indent="-342900">
              <a:lnSpc>
                <a:spcPct val="100000"/>
              </a:lnSpc>
              <a:buFont typeface="Arial" panose="020B0604020202020204" pitchFamily="34" charset="0"/>
              <a:buChar char="•"/>
            </a:pPr>
            <a:r>
              <a:rPr lang="en-US" sz="2900" dirty="0"/>
              <a:t>Differentiate between examples of the rules of composition</a:t>
            </a:r>
          </a:p>
          <a:p>
            <a:pPr marL="0" indent="0">
              <a:buNone/>
            </a:pPr>
            <a:endParaRPr lang="en-US" sz="1800" dirty="0"/>
          </a:p>
        </p:txBody>
      </p:sp>
      <p:pic>
        <p:nvPicPr>
          <p:cNvPr id="13" name="Picture Placeholder 12">
            <a:extLst>
              <a:ext uri="{FF2B5EF4-FFF2-40B4-BE49-F238E27FC236}">
                <a16:creationId xmlns:a16="http://schemas.microsoft.com/office/drawing/2014/main" id="{E686FAE9-35CF-281B-98A3-C4B5B2CEFE55}"/>
              </a:ext>
            </a:extLst>
          </p:cNvPr>
          <p:cNvPicPr>
            <a:picLocks noGrp="1" noChangeAspect="1"/>
          </p:cNvPicPr>
          <p:nvPr>
            <p:ph type="pic" sz="quarter" idx="15"/>
          </p:nvPr>
        </p:nvPicPr>
        <p:blipFill>
          <a:blip r:embed="rId3"/>
          <a:srcRect t="8804" b="8804"/>
          <a:stretch>
            <a:fillRect/>
          </a:stretch>
        </p:blipFill>
        <p:spPr>
          <a:xfrm>
            <a:off x="24384" y="0"/>
            <a:ext cx="3054096" cy="3776472"/>
          </a:xfrm>
          <a:prstGeom prst="rect">
            <a:avLst/>
          </a:prstGeom>
        </p:spPr>
      </p:pic>
      <p:pic>
        <p:nvPicPr>
          <p:cNvPr id="16" name="Picture 15">
            <a:extLst>
              <a:ext uri="{FF2B5EF4-FFF2-40B4-BE49-F238E27FC236}">
                <a16:creationId xmlns:a16="http://schemas.microsoft.com/office/drawing/2014/main" id="{4CABC292-4EB1-385C-9178-433E00186F02}"/>
              </a:ext>
            </a:extLst>
          </p:cNvPr>
          <p:cNvPicPr>
            <a:picLocks noChangeAspect="1"/>
          </p:cNvPicPr>
          <p:nvPr/>
        </p:nvPicPr>
        <p:blipFill rotWithShape="1">
          <a:blip r:embed="rId4"/>
          <a:srcRect l="-353" t="38681" r="353" b="-7680"/>
          <a:stretch/>
        </p:blipFill>
        <p:spPr>
          <a:xfrm>
            <a:off x="6096000" y="7516"/>
            <a:ext cx="3453937" cy="4240979"/>
          </a:xfrm>
          <a:prstGeom prst="rect">
            <a:avLst/>
          </a:prstGeom>
        </p:spPr>
      </p:pic>
      <p:pic>
        <p:nvPicPr>
          <p:cNvPr id="21" name="Picture Placeholder 20">
            <a:extLst>
              <a:ext uri="{FF2B5EF4-FFF2-40B4-BE49-F238E27FC236}">
                <a16:creationId xmlns:a16="http://schemas.microsoft.com/office/drawing/2014/main" id="{40E7CE6E-D38A-060C-61B8-CF7B4FD590C9}"/>
              </a:ext>
            </a:extLst>
          </p:cNvPr>
          <p:cNvPicPr>
            <a:picLocks noGrp="1" noChangeAspect="1"/>
          </p:cNvPicPr>
          <p:nvPr>
            <p:ph type="pic" sz="quarter" idx="14"/>
          </p:nvPr>
        </p:nvPicPr>
        <p:blipFill>
          <a:blip r:embed="rId5"/>
          <a:srcRect t="528" b="528"/>
          <a:stretch>
            <a:fillRect/>
          </a:stretch>
        </p:blipFill>
        <p:spPr>
          <a:prstGeom prst="rect">
            <a:avLst/>
          </a:prstGeom>
        </p:spPr>
      </p:pic>
      <p:pic>
        <p:nvPicPr>
          <p:cNvPr id="26" name="Picture Placeholder 25">
            <a:extLst>
              <a:ext uri="{FF2B5EF4-FFF2-40B4-BE49-F238E27FC236}">
                <a16:creationId xmlns:a16="http://schemas.microsoft.com/office/drawing/2014/main" id="{05EFC6F4-C501-3BEE-3D79-28C637ADDC3E}"/>
              </a:ext>
            </a:extLst>
          </p:cNvPr>
          <p:cNvPicPr>
            <a:picLocks noGrp="1" noChangeAspect="1"/>
          </p:cNvPicPr>
          <p:nvPr>
            <p:ph type="pic" sz="quarter" idx="16"/>
          </p:nvPr>
        </p:nvPicPr>
        <p:blipFill>
          <a:blip r:embed="rId6"/>
          <a:srcRect t="8784" b="8784"/>
          <a:stretch>
            <a:fillRect/>
          </a:stretch>
        </p:blipFill>
        <p:spPr>
          <a:prstGeom prst="rect">
            <a:avLst/>
          </a:prstGeom>
        </p:spPr>
      </p:pic>
      <p:sp>
        <p:nvSpPr>
          <p:cNvPr id="27" name="Footer Placeholder 4">
            <a:extLst>
              <a:ext uri="{FF2B5EF4-FFF2-40B4-BE49-F238E27FC236}">
                <a16:creationId xmlns:a16="http://schemas.microsoft.com/office/drawing/2014/main" id="{148A9A1A-89A9-DF6D-9D6D-EDB20FC993F4}"/>
              </a:ext>
            </a:extLst>
          </p:cNvPr>
          <p:cNvSpPr>
            <a:spLocks noGrp="1"/>
          </p:cNvSpPr>
          <p:nvPr>
            <p:ph type="ftr" sz="quarter" idx="11"/>
          </p:nvPr>
        </p:nvSpPr>
        <p:spPr>
          <a:xfrm>
            <a:off x="129389" y="6644354"/>
            <a:ext cx="6379210" cy="153888"/>
          </a:xfrm>
        </p:spPr>
        <p:txBody>
          <a:bodyPr/>
          <a:lstStyle/>
          <a:p>
            <a:r>
              <a:rPr lang="en-US" dirty="0"/>
              <a:t>photos: Joel </a:t>
            </a:r>
            <a:r>
              <a:rPr lang="en-US" dirty="0" err="1"/>
              <a:t>Vodell</a:t>
            </a:r>
            <a:r>
              <a:rPr lang="en-US" dirty="0"/>
              <a:t>, Shad </a:t>
            </a:r>
            <a:r>
              <a:rPr lang="en-US" dirty="0" err="1"/>
              <a:t>Meeg</a:t>
            </a:r>
            <a:r>
              <a:rPr lang="en-US" dirty="0"/>
              <a:t>, </a:t>
            </a:r>
            <a:r>
              <a:rPr lang="en-US" dirty="0" err="1"/>
              <a:t>Shifaaz</a:t>
            </a:r>
            <a:r>
              <a:rPr lang="en-US" dirty="0"/>
              <a:t> Shamoon Colton Duke</a:t>
            </a:r>
          </a:p>
        </p:txBody>
      </p:sp>
      <p:sp>
        <p:nvSpPr>
          <p:cNvPr id="28" name="Footer Placeholder 4">
            <a:extLst>
              <a:ext uri="{FF2B5EF4-FFF2-40B4-BE49-F238E27FC236}">
                <a16:creationId xmlns:a16="http://schemas.microsoft.com/office/drawing/2014/main" id="{D26C80B5-5B8E-B685-EF0F-7FB7B8E66ECC}"/>
              </a:ext>
            </a:extLst>
          </p:cNvPr>
          <p:cNvSpPr txBox="1">
            <a:spLocks/>
          </p:cNvSpPr>
          <p:nvPr/>
        </p:nvSpPr>
        <p:spPr>
          <a:xfrm>
            <a:off x="129389" y="3882589"/>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Leading lines, symmetry, focal point</a:t>
            </a:r>
          </a:p>
        </p:txBody>
      </p:sp>
      <p:sp>
        <p:nvSpPr>
          <p:cNvPr id="29" name="Footer Placeholder 4">
            <a:extLst>
              <a:ext uri="{FF2B5EF4-FFF2-40B4-BE49-F238E27FC236}">
                <a16:creationId xmlns:a16="http://schemas.microsoft.com/office/drawing/2014/main" id="{78700C94-DADD-B86C-8F4C-6A2944224D5C}"/>
              </a:ext>
            </a:extLst>
          </p:cNvPr>
          <p:cNvSpPr txBox="1">
            <a:spLocks/>
          </p:cNvSpPr>
          <p:nvPr/>
        </p:nvSpPr>
        <p:spPr>
          <a:xfrm>
            <a:off x="3054096" y="3805645"/>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Focal point, leading lines, color</a:t>
            </a:r>
          </a:p>
        </p:txBody>
      </p:sp>
      <p:sp>
        <p:nvSpPr>
          <p:cNvPr id="30" name="Footer Placeholder 4">
            <a:extLst>
              <a:ext uri="{FF2B5EF4-FFF2-40B4-BE49-F238E27FC236}">
                <a16:creationId xmlns:a16="http://schemas.microsoft.com/office/drawing/2014/main" id="{9722359F-F4AF-17DC-9C5A-950F379D5463}"/>
              </a:ext>
            </a:extLst>
          </p:cNvPr>
          <p:cNvSpPr txBox="1">
            <a:spLocks/>
          </p:cNvSpPr>
          <p:nvPr/>
        </p:nvSpPr>
        <p:spPr>
          <a:xfrm>
            <a:off x="6130567" y="3805645"/>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Bird’s eye view, color</a:t>
            </a:r>
          </a:p>
        </p:txBody>
      </p:sp>
      <p:sp>
        <p:nvSpPr>
          <p:cNvPr id="31" name="Footer Placeholder 4">
            <a:extLst>
              <a:ext uri="{FF2B5EF4-FFF2-40B4-BE49-F238E27FC236}">
                <a16:creationId xmlns:a16="http://schemas.microsoft.com/office/drawing/2014/main" id="{6120CC72-2FC2-FB0A-47F7-599C332F9374}"/>
              </a:ext>
            </a:extLst>
          </p:cNvPr>
          <p:cNvSpPr txBox="1">
            <a:spLocks/>
          </p:cNvSpPr>
          <p:nvPr/>
        </p:nvSpPr>
        <p:spPr>
          <a:xfrm>
            <a:off x="9190406" y="3803529"/>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Symmetry, leading lines, focal point</a:t>
            </a:r>
          </a:p>
        </p:txBody>
      </p:sp>
    </p:spTree>
    <p:extLst>
      <p:ext uri="{BB962C8B-B14F-4D97-AF65-F5344CB8AC3E}">
        <p14:creationId xmlns:p14="http://schemas.microsoft.com/office/powerpoint/2010/main" val="215888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3" name="Freeform: Shape 2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Shape 2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8" name="Rectangle 2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dirty="0"/>
              <a:t>The Five</a:t>
            </a:r>
            <a:r>
              <a:rPr lang="en-US" kern="1200" dirty="0">
                <a:solidFill>
                  <a:schemeClr val="tx1"/>
                </a:solidFill>
                <a:latin typeface="+mj-lt"/>
                <a:ea typeface="+mj-ea"/>
                <a:cs typeface="+mj-cs"/>
              </a:rPr>
              <a:t> Rules of composition</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550863" y="3168638"/>
            <a:ext cx="3565525" cy="2787546"/>
          </a:xfrm>
        </p:spPr>
        <p:txBody>
          <a:bodyPr vert="horz" wrap="square" lIns="0" tIns="0" rIns="0" bIns="0" rtlCol="0" anchor="t">
            <a:normAutofit/>
          </a:bodyPr>
          <a:lstStyle/>
          <a:p>
            <a:pPr marL="342900" indent="-342900">
              <a:buFont typeface="+mj-lt"/>
              <a:buAutoNum type="arabicPeriod"/>
            </a:pPr>
            <a:r>
              <a:rPr lang="en-US" sz="1800" dirty="0"/>
              <a:t>Focal point</a:t>
            </a:r>
          </a:p>
          <a:p>
            <a:pPr marL="342900" indent="-342900">
              <a:buFont typeface="+mj-lt"/>
              <a:buAutoNum type="arabicPeriod"/>
            </a:pPr>
            <a:r>
              <a:rPr lang="en-US" sz="1800" dirty="0"/>
              <a:t>Rule of thirds</a:t>
            </a:r>
          </a:p>
          <a:p>
            <a:pPr marL="342900" indent="-342900">
              <a:buFont typeface="+mj-lt"/>
              <a:buAutoNum type="arabicPeriod"/>
            </a:pPr>
            <a:r>
              <a:rPr lang="en-US" sz="1800" dirty="0"/>
              <a:t>Perspective</a:t>
            </a:r>
          </a:p>
          <a:p>
            <a:pPr marL="342900" indent="-342900">
              <a:buFont typeface="+mj-lt"/>
              <a:buAutoNum type="arabicPeriod"/>
            </a:pPr>
            <a:r>
              <a:rPr lang="en-US" sz="1800" dirty="0"/>
              <a:t>Symmetry</a:t>
            </a:r>
          </a:p>
          <a:p>
            <a:pPr marL="342900" indent="-342900">
              <a:buFont typeface="+mj-lt"/>
              <a:buAutoNum type="arabicPeriod"/>
            </a:pPr>
            <a:r>
              <a:rPr lang="en-US" sz="1800" dirty="0"/>
              <a:t>Color</a:t>
            </a:r>
          </a:p>
          <a:p>
            <a:pPr>
              <a:buFont typeface="Arial" panose="020B0604020202020204" pitchFamily="34" charset="0"/>
              <a:buChar char="•"/>
            </a:pPr>
            <a:endParaRPr lang="en-US" sz="1800" dirty="0"/>
          </a:p>
        </p:txBody>
      </p:sp>
      <p:pic>
        <p:nvPicPr>
          <p:cNvPr id="17" name="Picture Placeholder 16" descr="A picture containing person, indoor, hair, staring&#10;&#10;Description automatically generated">
            <a:extLst>
              <a:ext uri="{FF2B5EF4-FFF2-40B4-BE49-F238E27FC236}">
                <a16:creationId xmlns:a16="http://schemas.microsoft.com/office/drawing/2014/main" id="{3F51E500-56A8-D928-49E9-7030297997C2}"/>
              </a:ext>
            </a:extLst>
          </p:cNvPr>
          <p:cNvPicPr>
            <a:picLocks noGrp="1" noChangeAspect="1"/>
          </p:cNvPicPr>
          <p:nvPr>
            <p:ph type="pic" sz="quarter" idx="13"/>
          </p:nvPr>
        </p:nvPicPr>
        <p:blipFill rotWithShape="1">
          <a:blip r:embed="rId2"/>
          <a:srcRect t="14260" r="-2" b="1550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30" name="Rectangle 29">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B01DF4D0-78BC-4C8C-9570-26F0B225433A}"/>
              </a:ext>
            </a:extLst>
          </p:cNvPr>
          <p:cNvSpPr>
            <a:spLocks noGrp="1"/>
          </p:cNvSpPr>
          <p:nvPr>
            <p:ph type="ftr" sz="quarter" idx="11"/>
          </p:nvPr>
        </p:nvSpPr>
        <p:spPr>
          <a:xfrm>
            <a:off x="4613945" y="6659898"/>
            <a:ext cx="854418" cy="153888"/>
          </a:xfrm>
        </p:spPr>
        <p:txBody>
          <a:bodyPr vert="horz" wrap="square" lIns="0" tIns="0" rIns="0" bIns="0" rtlCol="0" anchor="ctr">
            <a:normAutofit/>
          </a:bodyPr>
          <a:lstStyle/>
          <a:p>
            <a:pPr>
              <a:spcAft>
                <a:spcPts val="600"/>
              </a:spcAft>
            </a:pPr>
            <a:r>
              <a:rPr lang="en-US" dirty="0">
                <a:solidFill>
                  <a:schemeClr val="tx1">
                    <a:alpha val="80000"/>
                  </a:schemeClr>
                </a:solidFill>
              </a:rPr>
              <a:t>p</a:t>
            </a:r>
            <a:r>
              <a:rPr lang="en-US" kern="1200" dirty="0">
                <a:solidFill>
                  <a:schemeClr val="tx1">
                    <a:alpha val="80000"/>
                  </a:schemeClr>
                </a:solidFill>
                <a:latin typeface="+mn-lt"/>
                <a:ea typeface="+mn-ea"/>
                <a:cs typeface="+mn-cs"/>
              </a:rPr>
              <a:t>hoto: T. Legg</a:t>
            </a: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a:t>
            </a:fld>
            <a:endParaRPr lang="en-US">
              <a:solidFill>
                <a:schemeClr val="tx1">
                  <a:alpha val="80000"/>
                </a:schemeClr>
              </a:solidFill>
            </a:endParaRPr>
          </a:p>
        </p:txBody>
      </p:sp>
      <p:sp>
        <p:nvSpPr>
          <p:cNvPr id="18" name="Footer Placeholder 4">
            <a:extLst>
              <a:ext uri="{FF2B5EF4-FFF2-40B4-BE49-F238E27FC236}">
                <a16:creationId xmlns:a16="http://schemas.microsoft.com/office/drawing/2014/main" id="{2650B34E-A1D0-C81A-6E88-6C6490A54C8A}"/>
              </a:ext>
            </a:extLst>
          </p:cNvPr>
          <p:cNvSpPr txBox="1">
            <a:spLocks/>
          </p:cNvSpPr>
          <p:nvPr/>
        </p:nvSpPr>
        <p:spPr>
          <a:xfrm>
            <a:off x="1463238" y="6584156"/>
            <a:ext cx="2949091" cy="153888"/>
          </a:xfrm>
          <a:prstGeom prst="rect">
            <a:avLst/>
          </a:prstGeom>
        </p:spPr>
        <p:txBody>
          <a:bodyPr vert="horz" wrap="square" lIns="0" tIns="0" rIns="0" bIns="0" rtlCol="0" anchor="ctr">
            <a:noAutofit/>
          </a:bodyPr>
          <a:lstStyle>
            <a:defPPr>
              <a:defRPr lang="en-US"/>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Focal point, rule of thirds, perspective, color</a:t>
            </a:r>
          </a:p>
        </p:txBody>
      </p:sp>
    </p:spTree>
    <p:extLst>
      <p:ext uri="{BB962C8B-B14F-4D97-AF65-F5344CB8AC3E}">
        <p14:creationId xmlns:p14="http://schemas.microsoft.com/office/powerpoint/2010/main" val="231323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3" name="Freeform: Shape 6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Freeform: Shape 6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8" name="Rectangle 6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50864" y="549275"/>
            <a:ext cx="3565524" cy="1279525"/>
          </a:xfrm>
        </p:spPr>
        <p:txBody>
          <a:bodyPr vert="horz" wrap="square" lIns="0" tIns="0" rIns="0" bIns="0" rtlCol="0" anchor="b" anchorCtr="0">
            <a:normAutofit/>
          </a:bodyPr>
          <a:lstStyle/>
          <a:p>
            <a:pPr>
              <a:lnSpc>
                <a:spcPct val="100000"/>
              </a:lnSpc>
            </a:pPr>
            <a:r>
              <a:rPr lang="en-US" sz="4800" kern="1200" dirty="0">
                <a:solidFill>
                  <a:schemeClr val="tx1"/>
                </a:solidFill>
                <a:latin typeface="+mj-lt"/>
                <a:ea typeface="+mj-ea"/>
                <a:cs typeface="+mj-cs"/>
              </a:rPr>
              <a:t>Introduction</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774844" y="2130804"/>
            <a:ext cx="4217033" cy="4120399"/>
          </a:xfrm>
        </p:spPr>
        <p:txBody>
          <a:bodyPr vert="horz" wrap="square" lIns="0" tIns="0" rIns="0" bIns="0" rtlCol="0" anchor="t">
            <a:noAutofit/>
          </a:bodyPr>
          <a:lstStyle/>
          <a:p>
            <a:pPr marL="0" indent="0"/>
            <a:r>
              <a:rPr lang="en-US" sz="1800" dirty="0" err="1"/>
              <a:t>Mentimeter</a:t>
            </a:r>
            <a:r>
              <a:rPr lang="en-US" sz="1800" dirty="0"/>
              <a:t> poll question: please go to </a:t>
            </a:r>
            <a:r>
              <a:rPr lang="en-US" sz="1800" dirty="0">
                <a:hlinkClick r:id="rId2"/>
              </a:rPr>
              <a:t>https://www.menti.com/alyw5yfyig5j</a:t>
            </a:r>
            <a:r>
              <a:rPr lang="en-US" sz="1800" dirty="0"/>
              <a:t> and answer the poll question…or scan the QR code.</a:t>
            </a:r>
          </a:p>
          <a:p>
            <a:pPr marL="0" indent="0"/>
            <a:r>
              <a:rPr lang="en-US" sz="1800" dirty="0"/>
              <a:t>Results will be shared in the chat!</a:t>
            </a:r>
          </a:p>
          <a:p>
            <a:pPr marL="0" indent="0"/>
            <a:r>
              <a:rPr lang="en-US" sz="1800" dirty="0"/>
              <a:t>I know the rules of photo composition.</a:t>
            </a:r>
          </a:p>
          <a:p>
            <a:pPr>
              <a:buFont typeface="Arial" panose="020B0604020202020204" pitchFamily="34" charset="0"/>
              <a:buChar char="•"/>
            </a:pPr>
            <a:r>
              <a:rPr lang="en-US" sz="1800" dirty="0"/>
              <a:t>Yes, I’m an expert!</a:t>
            </a:r>
          </a:p>
          <a:p>
            <a:pPr>
              <a:buFont typeface="Arial" panose="020B0604020202020204" pitchFamily="34" charset="0"/>
              <a:buChar char="•"/>
            </a:pPr>
            <a:r>
              <a:rPr lang="en-US" sz="1800" dirty="0"/>
              <a:t>I know a little, but I could use more info.</a:t>
            </a:r>
          </a:p>
          <a:p>
            <a:pPr>
              <a:buFont typeface="Arial" panose="020B0604020202020204" pitchFamily="34" charset="0"/>
              <a:buChar char="•"/>
            </a:pPr>
            <a:r>
              <a:rPr lang="en-US" sz="1800" dirty="0"/>
              <a:t>I know nothing, Jon Snow.</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grpSp>
        <p:nvGrpSpPr>
          <p:cNvPr id="70" name="Group 69">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71"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5" name="Oval 74">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4</a:t>
            </a:fld>
            <a:endParaRPr lang="en-US">
              <a:solidFill>
                <a:schemeClr val="tx1">
                  <a:alpha val="80000"/>
                </a:schemeClr>
              </a:solidFill>
            </a:endParaRPr>
          </a:p>
        </p:txBody>
      </p:sp>
      <p:pic>
        <p:nvPicPr>
          <p:cNvPr id="5122" name="Picture 2">
            <a:extLst>
              <a:ext uri="{FF2B5EF4-FFF2-40B4-BE49-F238E27FC236}">
                <a16:creationId xmlns:a16="http://schemas.microsoft.com/office/drawing/2014/main" id="{5610CDF5-D9D1-6E1A-0C3A-2B0382A75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364" y="104775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mj-lt"/>
                <a:ea typeface="+mj-ea"/>
                <a:cs typeface="+mj-cs"/>
              </a:rPr>
              <a:t>1. Focal point</a:t>
            </a: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550863" y="3827609"/>
            <a:ext cx="5437187" cy="2413799"/>
          </a:xfrm>
        </p:spPr>
        <p:txBody>
          <a:bodyPr vert="horz" wrap="square" lIns="0" tIns="0" rIns="0" bIns="0" rtlCol="0">
            <a:normAutofit lnSpcReduction="10000"/>
          </a:bodyPr>
          <a:lstStyle/>
          <a:p>
            <a:pPr marL="0" indent="0">
              <a:lnSpc>
                <a:spcPct val="100000"/>
              </a:lnSpc>
              <a:buNone/>
            </a:pPr>
            <a:r>
              <a:rPr lang="en-US" dirty="0"/>
              <a:t>Create a focal point:</a:t>
            </a:r>
          </a:p>
          <a:p>
            <a:pPr marL="342900" indent="-342900">
              <a:lnSpc>
                <a:spcPct val="100000"/>
              </a:lnSpc>
              <a:buFont typeface="Arial" panose="020B0604020202020204" pitchFamily="34" charset="0"/>
              <a:buChar char="•"/>
            </a:pPr>
            <a:r>
              <a:rPr lang="en-US" dirty="0"/>
              <a:t>Declutter the background</a:t>
            </a:r>
          </a:p>
          <a:p>
            <a:pPr marL="342900" indent="-342900">
              <a:lnSpc>
                <a:spcPct val="100000"/>
              </a:lnSpc>
              <a:buFont typeface="Arial" panose="020B0604020202020204" pitchFamily="34" charset="0"/>
              <a:buChar char="•"/>
            </a:pPr>
            <a:r>
              <a:rPr lang="en-US" kern="1200" dirty="0">
                <a:latin typeface="+mn-lt"/>
                <a:ea typeface="+mn-ea"/>
                <a:cs typeface="+mn-cs"/>
              </a:rPr>
              <a:t>Fill the frame (crop “dead” space and unnecessary details, like feet)</a:t>
            </a:r>
          </a:p>
          <a:p>
            <a:pPr marL="342900" indent="-342900">
              <a:lnSpc>
                <a:spcPct val="100000"/>
              </a:lnSpc>
              <a:buFont typeface="Arial" panose="020B0604020202020204" pitchFamily="34" charset="0"/>
              <a:buChar char="•"/>
            </a:pPr>
            <a:r>
              <a:rPr lang="en-US" dirty="0"/>
              <a:t>Depth of field: blur the background </a:t>
            </a:r>
            <a:endParaRPr lang="en-US" kern="1200" dirty="0">
              <a:latin typeface="+mn-lt"/>
              <a:ea typeface="+mn-ea"/>
              <a:cs typeface="+mn-cs"/>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5</a:t>
            </a:fld>
            <a:endParaRPr lang="en-US"/>
          </a:p>
        </p:txBody>
      </p:sp>
      <p:pic>
        <p:nvPicPr>
          <p:cNvPr id="6" name="Picture 5">
            <a:extLst>
              <a:ext uri="{FF2B5EF4-FFF2-40B4-BE49-F238E27FC236}">
                <a16:creationId xmlns:a16="http://schemas.microsoft.com/office/drawing/2014/main" id="{00594496-3CF9-7A52-ECEB-05619081EBB1}"/>
              </a:ext>
            </a:extLst>
          </p:cNvPr>
          <p:cNvPicPr>
            <a:picLocks noChangeAspect="1"/>
          </p:cNvPicPr>
          <p:nvPr/>
        </p:nvPicPr>
        <p:blipFill>
          <a:blip r:embed="rId4"/>
          <a:stretch>
            <a:fillRect/>
          </a:stretch>
        </p:blipFill>
        <p:spPr>
          <a:xfrm>
            <a:off x="6554589" y="0"/>
            <a:ext cx="5143500" cy="6858000"/>
          </a:xfrm>
          <a:prstGeom prst="rect">
            <a:avLst/>
          </a:prstGeom>
        </p:spPr>
      </p:pic>
      <p:sp>
        <p:nvSpPr>
          <p:cNvPr id="7" name="Footer Placeholder 4">
            <a:extLst>
              <a:ext uri="{FF2B5EF4-FFF2-40B4-BE49-F238E27FC236}">
                <a16:creationId xmlns:a16="http://schemas.microsoft.com/office/drawing/2014/main" id="{24CF6BA2-6F45-1008-2CCB-AE1D9AA6BF32}"/>
              </a:ext>
            </a:extLst>
          </p:cNvPr>
          <p:cNvSpPr>
            <a:spLocks noGrp="1"/>
          </p:cNvSpPr>
          <p:nvPr>
            <p:ph type="ftr" sz="quarter" idx="11"/>
          </p:nvPr>
        </p:nvSpPr>
        <p:spPr>
          <a:xfrm>
            <a:off x="5402510" y="6507212"/>
            <a:ext cx="4335850" cy="153888"/>
          </a:xfrm>
        </p:spPr>
        <p:txBody>
          <a:bodyPr/>
          <a:lstStyle/>
          <a:p>
            <a:r>
              <a:rPr lang="en-US" dirty="0"/>
              <a:t>photo: Skylar Gerald</a:t>
            </a:r>
          </a:p>
        </p:txBody>
      </p:sp>
    </p:spTree>
    <p:extLst>
      <p:ext uri="{BB962C8B-B14F-4D97-AF65-F5344CB8AC3E}">
        <p14:creationId xmlns:p14="http://schemas.microsoft.com/office/powerpoint/2010/main" val="56002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567642" y="1058503"/>
            <a:ext cx="3565524" cy="1751809"/>
          </a:xfrm>
        </p:spPr>
        <p:txBody>
          <a:bodyPr vert="horz" wrap="square" lIns="0" tIns="0" rIns="0" bIns="0" rtlCol="0" anchor="b" anchorCtr="0">
            <a:normAutofit/>
          </a:bodyPr>
          <a:lstStyle/>
          <a:p>
            <a:pPr>
              <a:lnSpc>
                <a:spcPct val="100000"/>
              </a:lnSpc>
            </a:pPr>
            <a:r>
              <a:rPr lang="en-US" sz="4800" kern="1200" dirty="0">
                <a:solidFill>
                  <a:schemeClr val="tx1"/>
                </a:solidFill>
                <a:latin typeface="+mj-lt"/>
                <a:ea typeface="+mj-ea"/>
                <a:cs typeface="+mj-cs"/>
              </a:rPr>
              <a:t>Activity </a:t>
            </a:r>
            <a:r>
              <a:rPr lang="en-US" sz="4800" dirty="0"/>
              <a:t>1</a:t>
            </a:r>
            <a:endParaRPr lang="en-US" sz="4800" kern="1200" dirty="0">
              <a:solidFill>
                <a:schemeClr val="tx1"/>
              </a:solidFill>
              <a:latin typeface="+mj-lt"/>
              <a:ea typeface="+mj-ea"/>
              <a:cs typeface="+mj-cs"/>
            </a:endParaRP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967792" y="3288484"/>
            <a:ext cx="3318982" cy="3020241"/>
          </a:xfrm>
        </p:spPr>
        <p:txBody>
          <a:bodyPr vert="horz" wrap="square" lIns="0" tIns="0" rIns="0" bIns="0" rtlCol="0" anchor="t">
            <a:normAutofit/>
          </a:bodyPr>
          <a:lstStyle/>
          <a:p>
            <a:pPr marL="0" indent="0"/>
            <a:r>
              <a:rPr lang="en-US" dirty="0"/>
              <a:t>Please take yourself off mute and explain how this photo creates a focal point. Please be specific.</a:t>
            </a:r>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1955508" y="6540851"/>
            <a:ext cx="3785430" cy="294154"/>
          </a:xfrm>
        </p:spPr>
        <p:txBody>
          <a:bodyPr vert="horz" wrap="square" lIns="0" tIns="0" rIns="0" bIns="0" rtlCol="0" anchor="ctr">
            <a:normAutofit/>
          </a:bodyPr>
          <a:lstStyle/>
          <a:p>
            <a:pPr algn="r">
              <a:spcAft>
                <a:spcPts val="600"/>
              </a:spcAft>
            </a:pPr>
            <a:r>
              <a:rPr lang="en-US" kern="1200" dirty="0">
                <a:solidFill>
                  <a:schemeClr val="tx1">
                    <a:alpha val="80000"/>
                  </a:schemeClr>
                </a:solidFill>
                <a:latin typeface="+mn-lt"/>
                <a:ea typeface="+mn-ea"/>
                <a:cs typeface="+mn-cs"/>
              </a:rPr>
              <a:t>photo: Westley Nelson B.A.</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6</a:t>
            </a:fld>
            <a:endParaRPr lang="en-US">
              <a:solidFill>
                <a:schemeClr val="tx1">
                  <a:alpha val="80000"/>
                </a:schemeClr>
              </a:solidFill>
            </a:endParaRPr>
          </a:p>
        </p:txBody>
      </p:sp>
      <p:pic>
        <p:nvPicPr>
          <p:cNvPr id="2" name="Picture 1">
            <a:extLst>
              <a:ext uri="{FF2B5EF4-FFF2-40B4-BE49-F238E27FC236}">
                <a16:creationId xmlns:a16="http://schemas.microsoft.com/office/drawing/2014/main" id="{90F6E229-65DC-D7AA-4F74-FD079D49C566}"/>
              </a:ext>
            </a:extLst>
          </p:cNvPr>
          <p:cNvPicPr>
            <a:picLocks noChangeAspect="1"/>
          </p:cNvPicPr>
          <p:nvPr/>
        </p:nvPicPr>
        <p:blipFill>
          <a:blip r:embed="rId2"/>
          <a:stretch>
            <a:fillRect/>
          </a:stretch>
        </p:blipFill>
        <p:spPr>
          <a:xfrm>
            <a:off x="5836015" y="0"/>
            <a:ext cx="5143500" cy="6858000"/>
          </a:xfrm>
          <a:prstGeom prst="rect">
            <a:avLst/>
          </a:prstGeom>
        </p:spPr>
      </p:pic>
    </p:spTree>
    <p:extLst>
      <p:ext uri="{BB962C8B-B14F-4D97-AF65-F5344CB8AC3E}">
        <p14:creationId xmlns:p14="http://schemas.microsoft.com/office/powerpoint/2010/main" val="363943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C7D1882-2703-3F4E-4B12-FAC337774AC3}"/>
              </a:ext>
            </a:extLst>
          </p:cNvPr>
          <p:cNvPicPr>
            <a:picLocks noChangeAspect="1"/>
          </p:cNvPicPr>
          <p:nvPr/>
        </p:nvPicPr>
        <p:blipFill rotWithShape="1">
          <a:blip r:embed="rId2"/>
          <a:srcRect t="5883" b="9847"/>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50864" y="549275"/>
            <a:ext cx="3565524" cy="2034534"/>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2. Rule of Thirds</a:t>
            </a:r>
          </a:p>
        </p:txBody>
      </p:sp>
      <p:sp>
        <p:nvSpPr>
          <p:cNvPr id="29" name="Rectangle 28">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AFD183D7-B16E-4A9D-BC4B-D1EC347BF97E}"/>
              </a:ext>
            </a:extLst>
          </p:cNvPr>
          <p:cNvSpPr>
            <a:spLocks noGrp="1"/>
          </p:cNvSpPr>
          <p:nvPr>
            <p:ph type="ftr" sz="quarter" idx="11"/>
          </p:nvPr>
        </p:nvSpPr>
        <p:spPr>
          <a:xfrm>
            <a:off x="186774" y="6572996"/>
            <a:ext cx="6379210" cy="153888"/>
          </a:xfrm>
        </p:spPr>
        <p:txBody>
          <a:bodyPr vert="horz" wrap="square" lIns="0" tIns="0" rIns="0" bIns="0" rtlCol="0" anchor="ctr">
            <a:normAutofit/>
          </a:bodyPr>
          <a:lstStyle/>
          <a:p>
            <a:pPr>
              <a:spcAft>
                <a:spcPts val="600"/>
              </a:spcAft>
            </a:pPr>
            <a:r>
              <a:rPr lang="en-US" dirty="0">
                <a:solidFill>
                  <a:schemeClr val="tx1">
                    <a:alpha val="80000"/>
                  </a:schemeClr>
                </a:solidFill>
              </a:rPr>
              <a:t>p</a:t>
            </a:r>
            <a:r>
              <a:rPr lang="en-US" kern="1200" dirty="0">
                <a:solidFill>
                  <a:schemeClr val="tx1">
                    <a:alpha val="80000"/>
                  </a:schemeClr>
                </a:solidFill>
                <a:latin typeface="+mn-lt"/>
                <a:ea typeface="+mn-ea"/>
                <a:cs typeface="+mn-cs"/>
              </a:rPr>
              <a:t>hoto: Kevin Noble</a:t>
            </a:r>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7</a:t>
            </a:fld>
            <a:endParaRPr lang="en-US">
              <a:solidFill>
                <a:schemeClr val="tx1">
                  <a:alpha val="80000"/>
                </a:schemeClr>
              </a:solidFill>
            </a:endParaRPr>
          </a:p>
        </p:txBody>
      </p:sp>
      <p:sp>
        <p:nvSpPr>
          <p:cNvPr id="9" name="Subtitle 15">
            <a:extLst>
              <a:ext uri="{FF2B5EF4-FFF2-40B4-BE49-F238E27FC236}">
                <a16:creationId xmlns:a16="http://schemas.microsoft.com/office/drawing/2014/main" id="{8E7DA2F2-0CFB-73A2-7B37-39606C9AD7DC}"/>
              </a:ext>
            </a:extLst>
          </p:cNvPr>
          <p:cNvSpPr txBox="1">
            <a:spLocks/>
          </p:cNvSpPr>
          <p:nvPr/>
        </p:nvSpPr>
        <p:spPr>
          <a:xfrm>
            <a:off x="550863" y="3429000"/>
            <a:ext cx="4222473" cy="2991199"/>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Pretend a tic-tac-toe box is laid  over the photo</a:t>
            </a:r>
          </a:p>
          <a:p>
            <a:pPr>
              <a:lnSpc>
                <a:spcPct val="100000"/>
              </a:lnSpc>
            </a:pPr>
            <a:endParaRPr lang="en-US" dirty="0"/>
          </a:p>
          <a:p>
            <a:pPr>
              <a:lnSpc>
                <a:spcPct val="100000"/>
              </a:lnSpc>
            </a:pPr>
            <a:endParaRPr lang="en-US" dirty="0"/>
          </a:p>
          <a:p>
            <a:pPr>
              <a:lnSpc>
                <a:spcPct val="100000"/>
              </a:lnSpc>
            </a:pPr>
            <a:r>
              <a:rPr lang="en-US" dirty="0"/>
              <a:t>Subject should be in the left or right third of the image, ideally where the lines cross</a:t>
            </a:r>
          </a:p>
        </p:txBody>
      </p:sp>
      <p:pic>
        <p:nvPicPr>
          <p:cNvPr id="10" name="Picture 9">
            <a:extLst>
              <a:ext uri="{FF2B5EF4-FFF2-40B4-BE49-F238E27FC236}">
                <a16:creationId xmlns:a16="http://schemas.microsoft.com/office/drawing/2014/main" id="{E3877F19-4D4C-4D29-B189-9A1E42D1A1D0}"/>
              </a:ext>
            </a:extLst>
          </p:cNvPr>
          <p:cNvPicPr>
            <a:picLocks noChangeAspect="1"/>
          </p:cNvPicPr>
          <p:nvPr/>
        </p:nvPicPr>
        <p:blipFill>
          <a:blip r:embed="rId3"/>
          <a:stretch>
            <a:fillRect/>
          </a:stretch>
        </p:blipFill>
        <p:spPr>
          <a:xfrm>
            <a:off x="1980802" y="3865299"/>
            <a:ext cx="1966432" cy="1311891"/>
          </a:xfrm>
          <a:prstGeom prst="rect">
            <a:avLst/>
          </a:prstGeom>
        </p:spPr>
      </p:pic>
    </p:spTree>
    <p:extLst>
      <p:ext uri="{BB962C8B-B14F-4D97-AF65-F5344CB8AC3E}">
        <p14:creationId xmlns:p14="http://schemas.microsoft.com/office/powerpoint/2010/main" val="374028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112742" y="87881"/>
            <a:ext cx="3566160" cy="1589917"/>
          </a:xfrm>
        </p:spPr>
        <p:txBody>
          <a:bodyPr>
            <a:normAutofit/>
          </a:bodyPr>
          <a:lstStyle/>
          <a:p>
            <a:r>
              <a:rPr lang="en-US" dirty="0"/>
              <a:t>Activity 2</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366962" y="2217803"/>
            <a:ext cx="3047377" cy="3344098"/>
          </a:xfrm>
        </p:spPr>
        <p:txBody>
          <a:bodyPr/>
          <a:lstStyle/>
          <a:p>
            <a:r>
              <a:rPr lang="en-US" sz="1800" dirty="0"/>
              <a:t>On google </a:t>
            </a:r>
            <a:r>
              <a:rPr lang="en-US" sz="1800" dirty="0" err="1"/>
              <a:t>jamboard</a:t>
            </a:r>
            <a:r>
              <a:rPr lang="en-US" sz="1800" dirty="0"/>
              <a:t> [click </a:t>
            </a:r>
            <a:r>
              <a:rPr lang="en-US" sz="1800" dirty="0">
                <a:hlinkClick r:id="rId2"/>
              </a:rPr>
              <a:t>https://jamboard.google.com/d/1w3oEfeWFKVZUgbUiTABx6Nqjr9FclZFcrlSchhrTOOI/edit?usp=sharing</a:t>
            </a:r>
            <a:r>
              <a:rPr lang="en-US" sz="1800" dirty="0"/>
              <a:t>], use one of the pen or marker tools to circle where the focal area is on the image to the right. </a:t>
            </a:r>
          </a:p>
          <a:p>
            <a:r>
              <a:rPr lang="en-US" sz="1800" dirty="0"/>
              <a:t>Does it follow the rule of thirds? Answer in the chat.</a:t>
            </a:r>
          </a:p>
          <a:p>
            <a:endParaRPr lang="en-US" sz="1800"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a:xfrm>
            <a:off x="3758927" y="6359068"/>
            <a:ext cx="6379210" cy="153888"/>
          </a:xfrm>
        </p:spPr>
        <p:txBody>
          <a:bodyPr/>
          <a:lstStyle/>
          <a:p>
            <a:r>
              <a:rPr lang="en-US" dirty="0"/>
              <a:t>Photo: Michael Davis</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8</a:t>
            </a:fld>
            <a:endParaRPr lang="en-US"/>
          </a:p>
        </p:txBody>
      </p:sp>
      <p:pic>
        <p:nvPicPr>
          <p:cNvPr id="4" name="Picture 3">
            <a:extLst>
              <a:ext uri="{FF2B5EF4-FFF2-40B4-BE49-F238E27FC236}">
                <a16:creationId xmlns:a16="http://schemas.microsoft.com/office/drawing/2014/main" id="{72FB56F1-DDAE-EA4C-2ECE-7F38F219299B}"/>
              </a:ext>
            </a:extLst>
          </p:cNvPr>
          <p:cNvPicPr>
            <a:picLocks noChangeAspect="1"/>
          </p:cNvPicPr>
          <p:nvPr/>
        </p:nvPicPr>
        <p:blipFill>
          <a:blip r:embed="rId3"/>
          <a:stretch>
            <a:fillRect/>
          </a:stretch>
        </p:blipFill>
        <p:spPr>
          <a:xfrm>
            <a:off x="3758927" y="729299"/>
            <a:ext cx="8066111" cy="5399401"/>
          </a:xfrm>
          <a:prstGeom prst="rect">
            <a:avLst/>
          </a:prstGeom>
        </p:spPr>
      </p:pic>
    </p:spTree>
    <p:extLst>
      <p:ext uri="{BB962C8B-B14F-4D97-AF65-F5344CB8AC3E}">
        <p14:creationId xmlns:p14="http://schemas.microsoft.com/office/powerpoint/2010/main" val="3949834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4" y="549276"/>
            <a:ext cx="3836578" cy="1271136"/>
          </a:xfrm>
        </p:spPr>
        <p:txBody>
          <a:bodyPr wrap="square" anchor="b">
            <a:normAutofit/>
          </a:bodyPr>
          <a:lstStyle/>
          <a:p>
            <a:r>
              <a:rPr lang="en-US" dirty="0"/>
              <a:t>3. Perspective</a:t>
            </a:r>
          </a:p>
        </p:txBody>
      </p:sp>
      <p:sp>
        <p:nvSpPr>
          <p:cNvPr id="4" name="Content Placeholder 3">
            <a:extLst>
              <a:ext uri="{FF2B5EF4-FFF2-40B4-BE49-F238E27FC236}">
                <a16:creationId xmlns:a16="http://schemas.microsoft.com/office/drawing/2014/main" id="{452E1E59-AA5B-C8D3-EA85-81E3D0E0024A}"/>
              </a:ext>
            </a:extLst>
          </p:cNvPr>
          <p:cNvSpPr>
            <a:spLocks noGrp="1"/>
          </p:cNvSpPr>
          <p:nvPr>
            <p:ph idx="1"/>
          </p:nvPr>
        </p:nvSpPr>
        <p:spPr>
          <a:xfrm>
            <a:off x="550864" y="2369688"/>
            <a:ext cx="3551354" cy="3723137"/>
          </a:xfrm>
        </p:spPr>
        <p:txBody>
          <a:bodyPr anchor="t">
            <a:noAutofit/>
          </a:bodyPr>
          <a:lstStyle/>
          <a:p>
            <a:r>
              <a:rPr lang="en-US" sz="1800" dirty="0"/>
              <a:t>Bird’s eye view: shoot from above</a:t>
            </a:r>
          </a:p>
          <a:p>
            <a:r>
              <a:rPr lang="en-US" sz="1800" dirty="0"/>
              <a:t>Worm’s eye view: shoot from below</a:t>
            </a:r>
          </a:p>
          <a:p>
            <a:r>
              <a:rPr lang="en-US" sz="1800" dirty="0"/>
              <a:t>Get on your subject’s level             (pets, children)</a:t>
            </a:r>
          </a:p>
          <a:p>
            <a:r>
              <a:rPr lang="en-US" sz="1800" dirty="0"/>
              <a:t>Diagonal lines/angles</a:t>
            </a:r>
          </a:p>
          <a:p>
            <a:r>
              <a:rPr lang="en-US" sz="1800" dirty="0"/>
              <a:t>Leading lines</a:t>
            </a:r>
          </a:p>
          <a:p>
            <a:r>
              <a:rPr lang="en-US" sz="1800" dirty="0"/>
              <a:t>Shoot horizontally AND vertically</a:t>
            </a:r>
          </a:p>
          <a:p>
            <a:endParaRPr lang="en-US" sz="1800" dirty="0"/>
          </a:p>
        </p:txBody>
      </p:sp>
      <p:pic>
        <p:nvPicPr>
          <p:cNvPr id="18" name="Picture 17" descr="Low angle view of modern skyscrapers rising straight up against a dramatic sky">
            <a:extLst>
              <a:ext uri="{FF2B5EF4-FFF2-40B4-BE49-F238E27FC236}">
                <a16:creationId xmlns:a16="http://schemas.microsoft.com/office/drawing/2014/main" id="{6382E70F-B173-8D65-3E30-804036322481}"/>
              </a:ext>
            </a:extLst>
          </p:cNvPr>
          <p:cNvPicPr>
            <a:picLocks noChangeAspect="1"/>
          </p:cNvPicPr>
          <p:nvPr/>
        </p:nvPicPr>
        <p:blipFill rotWithShape="1">
          <a:blip r:embed="rId2"/>
          <a:srcRect l="4457" r="21170"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24" name="Rectangle 23">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14">
            <a:extLst>
              <a:ext uri="{FF2B5EF4-FFF2-40B4-BE49-F238E27FC236}">
                <a16:creationId xmlns:a16="http://schemas.microsoft.com/office/drawing/2014/main" id="{CD05A243-8080-4F6D-8538-65CDDF891BA6}"/>
              </a:ext>
            </a:extLst>
          </p:cNvPr>
          <p:cNvSpPr>
            <a:spLocks noGrp="1"/>
          </p:cNvSpPr>
          <p:nvPr>
            <p:ph type="ftr" sz="quarter" idx="11"/>
          </p:nvPr>
        </p:nvSpPr>
        <p:spPr>
          <a:xfrm>
            <a:off x="162793" y="6646214"/>
            <a:ext cx="6379210" cy="153888"/>
          </a:xfrm>
        </p:spPr>
        <p:txBody>
          <a:bodyPr>
            <a:normAutofit/>
          </a:bodyPr>
          <a:lstStyle/>
          <a:p>
            <a:pPr>
              <a:spcAft>
                <a:spcPts val="600"/>
              </a:spcAft>
            </a:pPr>
            <a:r>
              <a:rPr lang="en-US" dirty="0"/>
              <a:t>Stock photo</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9</a:t>
            </a:fld>
            <a:endParaRPr lang="en-US"/>
          </a:p>
        </p:txBody>
      </p:sp>
    </p:spTree>
    <p:extLst>
      <p:ext uri="{BB962C8B-B14F-4D97-AF65-F5344CB8AC3E}">
        <p14:creationId xmlns:p14="http://schemas.microsoft.com/office/powerpoint/2010/main" val="2496947791"/>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{9FB65F97-C007-424F-AC55-21C6DF940EA2}tf33713516_win32</Template>
  <TotalTime>1550</TotalTime>
  <Words>856</Words>
  <Application>Microsoft Office PowerPoint</Application>
  <PresentationFormat>Widescreen</PresentationFormat>
  <Paragraphs>141</Paragraphs>
  <Slides>18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Gill Sans MT</vt:lpstr>
      <vt:lpstr>Walbaum Display</vt:lpstr>
      <vt:lpstr>3DFloatVTI</vt:lpstr>
      <vt:lpstr>Welcome to composition for photography!</vt:lpstr>
      <vt:lpstr>Learning objectives</vt:lpstr>
      <vt:lpstr>The Five Rules of composition</vt:lpstr>
      <vt:lpstr>Introduction</vt:lpstr>
      <vt:lpstr>1. Focal point</vt:lpstr>
      <vt:lpstr>Activity 1</vt:lpstr>
      <vt:lpstr>2. Rule of Thirds</vt:lpstr>
      <vt:lpstr>Activity 2</vt:lpstr>
      <vt:lpstr>3. Perspective</vt:lpstr>
      <vt:lpstr>Activity 3</vt:lpstr>
      <vt:lpstr>4. Symmetry</vt:lpstr>
      <vt:lpstr>Activity 4</vt:lpstr>
      <vt:lpstr>5. Color</vt:lpstr>
      <vt:lpstr>Activity 5</vt:lpstr>
      <vt:lpstr>Knowledge Check: let’s see what you learned!</vt:lpstr>
      <vt:lpstr>Knowledge Check: Answers</vt:lpstr>
      <vt:lpstr>Congratulations!</vt:lpstr>
      <vt:lpstr>You’re now ready to take great photos! Thank you—I hope you enjoyed the 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composition</dc:title>
  <dc:creator>Tammy Legg</dc:creator>
  <cp:lastModifiedBy>Tammy Legg</cp:lastModifiedBy>
  <cp:revision>33</cp:revision>
  <dcterms:created xsi:type="dcterms:W3CDTF">2023-05-02T01:34:06Z</dcterms:created>
  <dcterms:modified xsi:type="dcterms:W3CDTF">2023-05-23T02:03:32Z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