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Light" panose="020B0604020202020204" pitchFamily="34" charset="0"/>
      <p:regular r:id="rId25"/>
      <p:bold r:id="rId26"/>
      <p:italic r:id="rId27"/>
      <p:boldItalic r:id="rId28"/>
    </p:embeddedFont>
    <p:embeddedFont>
      <p:font typeface="Poppins Medium" panose="020B0604020202020204" pitchFamily="34" charset="0"/>
      <p:regular r:id="rId29"/>
      <p:bold r:id="rId30"/>
      <p:italic r:id="rId31"/>
      <p:boldItalic r:id="rId32"/>
    </p:embeddedFont>
    <p:embeddedFont>
      <p:font typeface="Poppins SemiBold" panose="020B0604020202020204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Light" panose="020F0302020204030204" pitchFamily="34" charset="0"/>
      <p:regular r:id="rId41"/>
      <p:bold r:id="rId42"/>
      <p:italic r:id="rId43"/>
      <p:boldItalic r:id="rId44"/>
    </p:embeddedFont>
    <p:embeddedFont>
      <p:font typeface="Roboto Medium" panose="020F0502020204030204" pitchFamily="34" charset="0"/>
      <p:regular r:id="rId45"/>
      <p:bold r:id="rId46"/>
      <p:italic r:id="rId47"/>
      <p:boldItalic r:id="rId48"/>
    </p:embeddedFont>
    <p:embeddedFont>
      <p:font typeface="Rubik Light" pitchFamily="2" charset="-79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2383AA-2155-4BC4-B431-7D519CE2E93F}">
  <a:tblStyle styleId="{492383AA-2155-4BC4-B431-7D519CE2E9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90220E-CFA6-494B-A11A-F6A9DAF9428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3"/>
  </p:normalViewPr>
  <p:slideViewPr>
    <p:cSldViewPr snapToGrid="0">
      <p:cViewPr varScale="1">
        <p:scale>
          <a:sx n="151" d="100"/>
          <a:sy n="151" d="100"/>
        </p:scale>
        <p:origin x="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font" Target="fonts/font3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4492408d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c4492408d5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6cfcd73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16cfcd73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6cfcd738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16cfcd738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6ca67aaa4_0_29:notes"/>
          <p:cNvSpPr txBox="1">
            <a:spLocks noGrp="1"/>
          </p:cNvSpPr>
          <p:nvPr>
            <p:ph type="body" idx="1"/>
          </p:nvPr>
        </p:nvSpPr>
        <p:spPr>
          <a:xfrm>
            <a:off x="691886" y="4053606"/>
            <a:ext cx="5535000" cy="3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5" name="Google Shape;305;g316ca67aaa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052513"/>
            <a:ext cx="5054600" cy="2843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6cfcd738f_0_31:notes"/>
          <p:cNvSpPr txBox="1">
            <a:spLocks noGrp="1"/>
          </p:cNvSpPr>
          <p:nvPr>
            <p:ph type="body" idx="1"/>
          </p:nvPr>
        </p:nvSpPr>
        <p:spPr>
          <a:xfrm>
            <a:off x="691886" y="4053606"/>
            <a:ext cx="5535000" cy="3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g316cfcd738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1052513"/>
            <a:ext cx="5054600" cy="2843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9f6fb1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19f6fb12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6cfcd738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16cfcd738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6ca67aa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6ca67aa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6cfcd738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16cfcd738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6ca67aa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16ca67aa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70a60f1e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170a60f1e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6ca67aaa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16ca67aaa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6cfcd73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6cfcd73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170a60f1e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170a60f1e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1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6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7">
  <p:cSld name="CUSTOM_2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title" idx="2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512450" y="862925"/>
            <a:ext cx="7981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t="33074" b="-12370"/>
          <a:stretch/>
        </p:blipFill>
        <p:spPr>
          <a:xfrm>
            <a:off x="25" y="0"/>
            <a:ext cx="9144003" cy="60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/>
          <p:nvPr/>
        </p:nvSpPr>
        <p:spPr>
          <a:xfrm rot="10800000">
            <a:off x="-150" y="125"/>
            <a:ext cx="9138600" cy="47313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title" idx="3"/>
          </p:nvPr>
        </p:nvSpPr>
        <p:spPr>
          <a:xfrm>
            <a:off x="716150" y="579375"/>
            <a:ext cx="7267200" cy="142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8125" y="225675"/>
            <a:ext cx="560175" cy="1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8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9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10">
  <p:cSld name="CUSTOM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1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695550" y="4535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1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63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327750" y="337000"/>
            <a:ext cx="3834600" cy="456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327750" y="337000"/>
            <a:ext cx="3834600" cy="4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">
  <p:cSld name="CUSTOM_1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/>
          <p:nvPr/>
        </p:nvSpPr>
        <p:spPr>
          <a:xfrm>
            <a:off x="0" y="0"/>
            <a:ext cx="6503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327750" y="260800"/>
            <a:ext cx="5840700" cy="4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2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Title Slide_1_1_1_1_1_1_1_1_1_1_1_1_1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695550" y="2017650"/>
            <a:ext cx="77529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oppins"/>
              <a:buNone/>
              <a:defRPr sz="36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None/>
              <a:defRPr sz="4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2" name="Google Shape;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6375" y="146650"/>
            <a:ext cx="721450" cy="2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us Purple Theme 1">
  <p:cSld name="Title Slide_1_1_1_1_1_1_1_1_1_1_1_1_1_1_1_1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45050" y="786800"/>
            <a:ext cx="7722900" cy="15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oppins"/>
              <a:buNone/>
              <a:defRPr sz="36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6375" y="146650"/>
            <a:ext cx="721450" cy="2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2"/>
          <p:cNvSpPr txBox="1">
            <a:spLocks noGrp="1"/>
          </p:cNvSpPr>
          <p:nvPr>
            <p:ph type="title" idx="2"/>
          </p:nvPr>
        </p:nvSpPr>
        <p:spPr>
          <a:xfrm>
            <a:off x="645050" y="2445050"/>
            <a:ext cx="77229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Poppins"/>
              <a:buNone/>
              <a:defRPr sz="2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title" idx="3"/>
          </p:nvPr>
        </p:nvSpPr>
        <p:spPr>
          <a:xfrm>
            <a:off x="645050" y="3310250"/>
            <a:ext cx="4092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oppins"/>
              <a:buNone/>
              <a:defRPr sz="17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4">
  <p:cSld name="1_Section Header_Imag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3"/>
          <p:cNvPicPr preferRelativeResize="0"/>
          <p:nvPr/>
        </p:nvPicPr>
        <p:blipFill rotWithShape="1">
          <a:blip r:embed="rId3">
            <a:alphaModFix/>
          </a:blip>
          <a:srcRect l="19247" r="15771"/>
          <a:stretch/>
        </p:blipFill>
        <p:spPr>
          <a:xfrm>
            <a:off x="1" y="2697"/>
            <a:ext cx="5951400" cy="5151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443045" y="3553162"/>
            <a:ext cx="5293800" cy="1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6177075" y="582750"/>
            <a:ext cx="26895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Medium"/>
              <a:buChar char="●"/>
              <a:defRPr sz="18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○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■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●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○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■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●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○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Roboto Medium"/>
              <a:buChar char="■"/>
              <a:defRPr sz="18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/>
          <p:nvPr/>
        </p:nvSpPr>
        <p:spPr>
          <a:xfrm>
            <a:off x="1657350" y="1357150"/>
            <a:ext cx="6172200" cy="986100"/>
          </a:xfrm>
          <a:prstGeom prst="rect">
            <a:avLst/>
          </a:prstGeom>
          <a:solidFill>
            <a:srgbClr val="3636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4CDE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5" name="Google Shape;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50" y="1357150"/>
            <a:ext cx="986100" cy="98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24"/>
          <p:cNvSpPr/>
          <p:nvPr/>
        </p:nvSpPr>
        <p:spPr>
          <a:xfrm>
            <a:off x="1657350" y="2404912"/>
            <a:ext cx="6172200" cy="986100"/>
          </a:xfrm>
          <a:prstGeom prst="rect">
            <a:avLst/>
          </a:prstGeom>
          <a:solidFill>
            <a:srgbClr val="3636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4CDE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Google Shape;87;p24"/>
          <p:cNvSpPr/>
          <p:nvPr/>
        </p:nvSpPr>
        <p:spPr>
          <a:xfrm>
            <a:off x="1657350" y="3452650"/>
            <a:ext cx="6172200" cy="986100"/>
          </a:xfrm>
          <a:prstGeom prst="rect">
            <a:avLst/>
          </a:prstGeom>
          <a:solidFill>
            <a:srgbClr val="3636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C4CDE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8" name="Google Shape;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50" y="2481100"/>
            <a:ext cx="986100" cy="986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9" name="Google Shape;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850" y="3605050"/>
            <a:ext cx="986100" cy="98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" name="Google Shape;90;p24"/>
          <p:cNvSpPr txBox="1">
            <a:spLocks noGrp="1"/>
          </p:cNvSpPr>
          <p:nvPr>
            <p:ph type="subTitle" idx="1"/>
          </p:nvPr>
        </p:nvSpPr>
        <p:spPr>
          <a:xfrm>
            <a:off x="376750" y="532900"/>
            <a:ext cx="78945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2"/>
          </p:nvPr>
        </p:nvSpPr>
        <p:spPr>
          <a:xfrm>
            <a:off x="1683150" y="1329950"/>
            <a:ext cx="55524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3"/>
          </p:nvPr>
        </p:nvSpPr>
        <p:spPr>
          <a:xfrm>
            <a:off x="1683150" y="2446188"/>
            <a:ext cx="55524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4"/>
          </p:nvPr>
        </p:nvSpPr>
        <p:spPr>
          <a:xfrm>
            <a:off x="1683150" y="3535250"/>
            <a:ext cx="55524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○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Placement Grid">
  <p:cSld name="Picture Placement Gri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5"/>
          <p:cNvGrpSpPr/>
          <p:nvPr/>
        </p:nvGrpSpPr>
        <p:grpSpPr>
          <a:xfrm>
            <a:off x="3222318" y="2"/>
            <a:ext cx="5923114" cy="5173328"/>
            <a:chOff x="3222318" y="-207264"/>
            <a:chExt cx="5923114" cy="5669400"/>
          </a:xfrm>
        </p:grpSpPr>
        <p:cxnSp>
          <p:nvCxnSpPr>
            <p:cNvPr id="96" name="Google Shape;96;p25"/>
            <p:cNvCxnSpPr/>
            <p:nvPr/>
          </p:nvCxnSpPr>
          <p:spPr>
            <a:xfrm>
              <a:off x="322231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25"/>
            <p:cNvCxnSpPr/>
            <p:nvPr/>
          </p:nvCxnSpPr>
          <p:spPr>
            <a:xfrm>
              <a:off x="343014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25"/>
            <p:cNvCxnSpPr/>
            <p:nvPr/>
          </p:nvCxnSpPr>
          <p:spPr>
            <a:xfrm>
              <a:off x="332623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25"/>
            <p:cNvCxnSpPr/>
            <p:nvPr/>
          </p:nvCxnSpPr>
          <p:spPr>
            <a:xfrm>
              <a:off x="353406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25"/>
            <p:cNvCxnSpPr/>
            <p:nvPr/>
          </p:nvCxnSpPr>
          <p:spPr>
            <a:xfrm>
              <a:off x="363797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25"/>
            <p:cNvCxnSpPr/>
            <p:nvPr/>
          </p:nvCxnSpPr>
          <p:spPr>
            <a:xfrm>
              <a:off x="374189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25"/>
            <p:cNvCxnSpPr/>
            <p:nvPr/>
          </p:nvCxnSpPr>
          <p:spPr>
            <a:xfrm>
              <a:off x="384580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25"/>
            <p:cNvCxnSpPr/>
            <p:nvPr/>
          </p:nvCxnSpPr>
          <p:spPr>
            <a:xfrm>
              <a:off x="394972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25"/>
            <p:cNvCxnSpPr/>
            <p:nvPr/>
          </p:nvCxnSpPr>
          <p:spPr>
            <a:xfrm>
              <a:off x="405363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25"/>
            <p:cNvCxnSpPr/>
            <p:nvPr/>
          </p:nvCxnSpPr>
          <p:spPr>
            <a:xfrm>
              <a:off x="415755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25"/>
            <p:cNvCxnSpPr/>
            <p:nvPr/>
          </p:nvCxnSpPr>
          <p:spPr>
            <a:xfrm>
              <a:off x="426146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25"/>
            <p:cNvCxnSpPr/>
            <p:nvPr/>
          </p:nvCxnSpPr>
          <p:spPr>
            <a:xfrm>
              <a:off x="436538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25"/>
            <p:cNvCxnSpPr/>
            <p:nvPr/>
          </p:nvCxnSpPr>
          <p:spPr>
            <a:xfrm>
              <a:off x="446929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25"/>
            <p:cNvCxnSpPr/>
            <p:nvPr/>
          </p:nvCxnSpPr>
          <p:spPr>
            <a:xfrm>
              <a:off x="457321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25"/>
            <p:cNvCxnSpPr/>
            <p:nvPr/>
          </p:nvCxnSpPr>
          <p:spPr>
            <a:xfrm>
              <a:off x="467712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25"/>
            <p:cNvCxnSpPr/>
            <p:nvPr/>
          </p:nvCxnSpPr>
          <p:spPr>
            <a:xfrm>
              <a:off x="478104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25"/>
            <p:cNvCxnSpPr/>
            <p:nvPr/>
          </p:nvCxnSpPr>
          <p:spPr>
            <a:xfrm>
              <a:off x="488495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25"/>
            <p:cNvCxnSpPr/>
            <p:nvPr/>
          </p:nvCxnSpPr>
          <p:spPr>
            <a:xfrm>
              <a:off x="498887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25"/>
            <p:cNvCxnSpPr/>
            <p:nvPr/>
          </p:nvCxnSpPr>
          <p:spPr>
            <a:xfrm>
              <a:off x="509278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25"/>
            <p:cNvCxnSpPr/>
            <p:nvPr/>
          </p:nvCxnSpPr>
          <p:spPr>
            <a:xfrm>
              <a:off x="519670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25"/>
            <p:cNvCxnSpPr/>
            <p:nvPr/>
          </p:nvCxnSpPr>
          <p:spPr>
            <a:xfrm>
              <a:off x="530061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25"/>
            <p:cNvCxnSpPr/>
            <p:nvPr/>
          </p:nvCxnSpPr>
          <p:spPr>
            <a:xfrm>
              <a:off x="540453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25"/>
            <p:cNvCxnSpPr/>
            <p:nvPr/>
          </p:nvCxnSpPr>
          <p:spPr>
            <a:xfrm>
              <a:off x="550844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5"/>
            <p:cNvCxnSpPr/>
            <p:nvPr/>
          </p:nvCxnSpPr>
          <p:spPr>
            <a:xfrm>
              <a:off x="561236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5"/>
            <p:cNvCxnSpPr/>
            <p:nvPr/>
          </p:nvCxnSpPr>
          <p:spPr>
            <a:xfrm>
              <a:off x="571627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25"/>
            <p:cNvCxnSpPr/>
            <p:nvPr/>
          </p:nvCxnSpPr>
          <p:spPr>
            <a:xfrm>
              <a:off x="582019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25"/>
            <p:cNvCxnSpPr/>
            <p:nvPr/>
          </p:nvCxnSpPr>
          <p:spPr>
            <a:xfrm>
              <a:off x="592410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25"/>
            <p:cNvCxnSpPr/>
            <p:nvPr/>
          </p:nvCxnSpPr>
          <p:spPr>
            <a:xfrm>
              <a:off x="602802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25"/>
            <p:cNvCxnSpPr/>
            <p:nvPr/>
          </p:nvCxnSpPr>
          <p:spPr>
            <a:xfrm>
              <a:off x="613193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25"/>
            <p:cNvCxnSpPr/>
            <p:nvPr/>
          </p:nvCxnSpPr>
          <p:spPr>
            <a:xfrm>
              <a:off x="623585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126;p25"/>
            <p:cNvCxnSpPr/>
            <p:nvPr/>
          </p:nvCxnSpPr>
          <p:spPr>
            <a:xfrm>
              <a:off x="633976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127;p25"/>
            <p:cNvCxnSpPr/>
            <p:nvPr/>
          </p:nvCxnSpPr>
          <p:spPr>
            <a:xfrm>
              <a:off x="644368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25"/>
            <p:cNvCxnSpPr/>
            <p:nvPr/>
          </p:nvCxnSpPr>
          <p:spPr>
            <a:xfrm>
              <a:off x="654759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129;p25"/>
            <p:cNvCxnSpPr/>
            <p:nvPr/>
          </p:nvCxnSpPr>
          <p:spPr>
            <a:xfrm>
              <a:off x="665151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130;p25"/>
            <p:cNvCxnSpPr/>
            <p:nvPr/>
          </p:nvCxnSpPr>
          <p:spPr>
            <a:xfrm>
              <a:off x="675542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131;p25"/>
            <p:cNvCxnSpPr/>
            <p:nvPr/>
          </p:nvCxnSpPr>
          <p:spPr>
            <a:xfrm>
              <a:off x="685934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132;p25"/>
            <p:cNvCxnSpPr/>
            <p:nvPr/>
          </p:nvCxnSpPr>
          <p:spPr>
            <a:xfrm>
              <a:off x="696325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133;p25"/>
            <p:cNvCxnSpPr/>
            <p:nvPr/>
          </p:nvCxnSpPr>
          <p:spPr>
            <a:xfrm>
              <a:off x="706717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134;p25"/>
            <p:cNvCxnSpPr/>
            <p:nvPr/>
          </p:nvCxnSpPr>
          <p:spPr>
            <a:xfrm>
              <a:off x="717108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25"/>
            <p:cNvCxnSpPr/>
            <p:nvPr/>
          </p:nvCxnSpPr>
          <p:spPr>
            <a:xfrm>
              <a:off x="727500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25"/>
            <p:cNvCxnSpPr/>
            <p:nvPr/>
          </p:nvCxnSpPr>
          <p:spPr>
            <a:xfrm>
              <a:off x="737891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25"/>
            <p:cNvCxnSpPr/>
            <p:nvPr/>
          </p:nvCxnSpPr>
          <p:spPr>
            <a:xfrm>
              <a:off x="748283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25"/>
            <p:cNvCxnSpPr/>
            <p:nvPr/>
          </p:nvCxnSpPr>
          <p:spPr>
            <a:xfrm>
              <a:off x="758674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25"/>
            <p:cNvCxnSpPr/>
            <p:nvPr/>
          </p:nvCxnSpPr>
          <p:spPr>
            <a:xfrm>
              <a:off x="769066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25"/>
            <p:cNvCxnSpPr/>
            <p:nvPr/>
          </p:nvCxnSpPr>
          <p:spPr>
            <a:xfrm>
              <a:off x="779457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25"/>
            <p:cNvCxnSpPr/>
            <p:nvPr/>
          </p:nvCxnSpPr>
          <p:spPr>
            <a:xfrm>
              <a:off x="789849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25"/>
            <p:cNvCxnSpPr/>
            <p:nvPr/>
          </p:nvCxnSpPr>
          <p:spPr>
            <a:xfrm>
              <a:off x="800240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25"/>
            <p:cNvCxnSpPr/>
            <p:nvPr/>
          </p:nvCxnSpPr>
          <p:spPr>
            <a:xfrm>
              <a:off x="810632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25"/>
            <p:cNvCxnSpPr/>
            <p:nvPr/>
          </p:nvCxnSpPr>
          <p:spPr>
            <a:xfrm>
              <a:off x="821023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25"/>
            <p:cNvCxnSpPr/>
            <p:nvPr/>
          </p:nvCxnSpPr>
          <p:spPr>
            <a:xfrm>
              <a:off x="831415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25"/>
            <p:cNvCxnSpPr/>
            <p:nvPr/>
          </p:nvCxnSpPr>
          <p:spPr>
            <a:xfrm>
              <a:off x="841806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25"/>
            <p:cNvCxnSpPr/>
            <p:nvPr/>
          </p:nvCxnSpPr>
          <p:spPr>
            <a:xfrm>
              <a:off x="852198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25"/>
            <p:cNvCxnSpPr/>
            <p:nvPr/>
          </p:nvCxnSpPr>
          <p:spPr>
            <a:xfrm>
              <a:off x="862589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25"/>
            <p:cNvCxnSpPr/>
            <p:nvPr/>
          </p:nvCxnSpPr>
          <p:spPr>
            <a:xfrm>
              <a:off x="872981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25"/>
            <p:cNvCxnSpPr/>
            <p:nvPr/>
          </p:nvCxnSpPr>
          <p:spPr>
            <a:xfrm>
              <a:off x="883372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25"/>
            <p:cNvCxnSpPr/>
            <p:nvPr/>
          </p:nvCxnSpPr>
          <p:spPr>
            <a:xfrm>
              <a:off x="8937643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25"/>
            <p:cNvCxnSpPr/>
            <p:nvPr/>
          </p:nvCxnSpPr>
          <p:spPr>
            <a:xfrm>
              <a:off x="9041558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25"/>
            <p:cNvCxnSpPr/>
            <p:nvPr/>
          </p:nvCxnSpPr>
          <p:spPr>
            <a:xfrm>
              <a:off x="9145432" y="-207264"/>
              <a:ext cx="0" cy="5669400"/>
            </a:xfrm>
            <a:prstGeom prst="straightConnector1">
              <a:avLst/>
            </a:prstGeom>
            <a:noFill/>
            <a:ln w="9525" cap="sq" cmpd="sng">
              <a:solidFill>
                <a:srgbClr val="A1A4C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4" name="Google Shape;154;p25"/>
          <p:cNvSpPr txBox="1"/>
          <p:nvPr/>
        </p:nvSpPr>
        <p:spPr>
          <a:xfrm>
            <a:off x="796061" y="0"/>
            <a:ext cx="18504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 pictures beyond this 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25"/>
          <p:cNvCxnSpPr/>
          <p:nvPr/>
        </p:nvCxnSpPr>
        <p:spPr>
          <a:xfrm>
            <a:off x="2662510" y="144633"/>
            <a:ext cx="478800" cy="0"/>
          </a:xfrm>
          <a:prstGeom prst="straightConnector1">
            <a:avLst/>
          </a:prstGeom>
          <a:noFill/>
          <a:ln w="12700" cap="sq" cmpd="sng">
            <a:solidFill>
              <a:srgbClr val="32345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6" name="Google Shape;156;p25"/>
          <p:cNvSpPr txBox="1"/>
          <p:nvPr/>
        </p:nvSpPr>
        <p:spPr>
          <a:xfrm>
            <a:off x="796061" y="4817148"/>
            <a:ext cx="18504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</a:pPr>
            <a:r>
              <a:rPr lang="en-GB"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 pictures beyond this 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5"/>
          <p:cNvCxnSpPr/>
          <p:nvPr/>
        </p:nvCxnSpPr>
        <p:spPr>
          <a:xfrm>
            <a:off x="2662510" y="4961781"/>
            <a:ext cx="478800" cy="0"/>
          </a:xfrm>
          <a:prstGeom prst="straightConnector1">
            <a:avLst/>
          </a:prstGeom>
          <a:noFill/>
          <a:ln w="12700" cap="sq" cmpd="sng">
            <a:solidFill>
              <a:srgbClr val="32345E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30795" y="277830"/>
            <a:ext cx="2592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None/>
            </a:pP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</a:t>
            </a:r>
            <a:b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 grid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443267" y="1356346"/>
            <a:ext cx="2590500" cy="28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grid as a guide to place your pictures the correct distance apart = one square.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your pictures are positioned you can either change the layout of the slide as required or simply copy and paste onto another slide if you prefer.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Basic slide, blank with logo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Germany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1"/>
          </p:nvPr>
        </p:nvSpPr>
        <p:spPr>
          <a:xfrm>
            <a:off x="350250" y="693650"/>
            <a:ext cx="43551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Europe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350250" y="693650"/>
            <a:ext cx="43551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World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ubTitle" idx="1"/>
          </p:nvPr>
        </p:nvSpPr>
        <p:spPr>
          <a:xfrm>
            <a:off x="350250" y="693650"/>
            <a:ext cx="43551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>
  <p:cSld name="Title Slide_1_1_1_1_1_1_1_1_1_1_1_1_1_1_1_1_3"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835" y="1293825"/>
            <a:ext cx="4320326" cy="17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383550" y="2973425"/>
            <a:ext cx="2411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3735588" y="2483550"/>
            <a:ext cx="1672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  <a:latin typeface="Roboto Light"/>
                <a:ea typeface="Roboto Light"/>
                <a:cs typeface="Roboto Light"/>
                <a:sym typeface="Roboto Light"/>
              </a:rPr>
              <a:t>www.avaus.fi</a:t>
            </a:r>
            <a:endParaRPr>
              <a:solidFill>
                <a:schemeClr val="accent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3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5">
  <p:cSld name="1_Section Header_Image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 rotWithShape="1">
          <a:blip r:embed="rId2">
            <a:alphaModFix/>
          </a:blip>
          <a:srcRect l="31029" r="31033"/>
          <a:stretch/>
        </p:blipFill>
        <p:spPr>
          <a:xfrm>
            <a:off x="0" y="2700"/>
            <a:ext cx="2931574" cy="515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80997" y="3553150"/>
            <a:ext cx="2279400" cy="1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  <a:defRPr sz="24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  <a:defRPr sz="2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8" name="Google Shape;178;p31"/>
          <p:cNvSpPr/>
          <p:nvPr/>
        </p:nvSpPr>
        <p:spPr>
          <a:xfrm>
            <a:off x="5942013" y="0"/>
            <a:ext cx="3201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2931575" y="1300"/>
            <a:ext cx="6212400" cy="515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232150" y="443050"/>
            <a:ext cx="5330700" cy="42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oppins SemiBold"/>
              <a:buChar char="•"/>
              <a:defRPr sz="16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▪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▪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▪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•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•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•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oboto"/>
              <a:buChar char="•"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4">
  <p:cSld name="Content divider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 descr="logo.pdf"/>
          <p:cNvPicPr preferRelativeResize="0"/>
          <p:nvPr/>
        </p:nvPicPr>
        <p:blipFill rotWithShape="1">
          <a:blip r:embed="rId3">
            <a:alphaModFix/>
          </a:blip>
          <a:srcRect r="78005"/>
          <a:stretch/>
        </p:blipFill>
        <p:spPr>
          <a:xfrm>
            <a:off x="8727315" y="4758136"/>
            <a:ext cx="315600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/>
          <p:nvPr/>
        </p:nvSpPr>
        <p:spPr>
          <a:xfrm>
            <a:off x="-3175" y="2260825"/>
            <a:ext cx="9144000" cy="28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ctrTitle"/>
          </p:nvPr>
        </p:nvSpPr>
        <p:spPr>
          <a:xfrm>
            <a:off x="457200" y="2590800"/>
            <a:ext cx="77724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5">
  <p:cSld name="Content divider blu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/>
          <p:nvPr/>
        </p:nvSpPr>
        <p:spPr>
          <a:xfrm>
            <a:off x="-3175" y="2260825"/>
            <a:ext cx="9144000" cy="28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33" descr="logo.pdf"/>
          <p:cNvPicPr preferRelativeResize="0"/>
          <p:nvPr/>
        </p:nvPicPr>
        <p:blipFill rotWithShape="1">
          <a:blip r:embed="rId3">
            <a:alphaModFix/>
          </a:blip>
          <a:srcRect r="78005"/>
          <a:stretch/>
        </p:blipFill>
        <p:spPr>
          <a:xfrm>
            <a:off x="8727315" y="4758136"/>
            <a:ext cx="315600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ctrTitle"/>
          </p:nvPr>
        </p:nvSpPr>
        <p:spPr>
          <a:xfrm>
            <a:off x="457200" y="2590800"/>
            <a:ext cx="77724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6">
  <p:cSld name="Content divider blu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/>
          <p:nvPr/>
        </p:nvSpPr>
        <p:spPr>
          <a:xfrm>
            <a:off x="-3175" y="2260825"/>
            <a:ext cx="9144000" cy="288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34" descr="logo.pdf"/>
          <p:cNvPicPr preferRelativeResize="0"/>
          <p:nvPr/>
        </p:nvPicPr>
        <p:blipFill rotWithShape="1">
          <a:blip r:embed="rId3">
            <a:alphaModFix/>
          </a:blip>
          <a:srcRect r="78005"/>
          <a:stretch/>
        </p:blipFill>
        <p:spPr>
          <a:xfrm>
            <a:off x="8727315" y="4758136"/>
            <a:ext cx="315600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>
            <a:spLocks noGrp="1"/>
          </p:cNvSpPr>
          <p:nvPr>
            <p:ph type="ctrTitle"/>
          </p:nvPr>
        </p:nvSpPr>
        <p:spPr>
          <a:xfrm>
            <a:off x="457200" y="2590800"/>
            <a:ext cx="77724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i="0" u="none" strike="noStrike" cap="none">
                <a:solidFill>
                  <a:schemeClr val="accen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7">
  <p:cSld name="Content divider blue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5" descr="logo.pdf"/>
          <p:cNvPicPr preferRelativeResize="0"/>
          <p:nvPr/>
        </p:nvPicPr>
        <p:blipFill rotWithShape="1">
          <a:blip r:embed="rId3">
            <a:alphaModFix/>
          </a:blip>
          <a:srcRect r="78005"/>
          <a:stretch/>
        </p:blipFill>
        <p:spPr>
          <a:xfrm>
            <a:off x="8727315" y="4758136"/>
            <a:ext cx="315600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>
            <a:spLocks noGrp="1"/>
          </p:cNvSpPr>
          <p:nvPr>
            <p:ph type="ctrTitle"/>
          </p:nvPr>
        </p:nvSpPr>
        <p:spPr>
          <a:xfrm>
            <a:off x="446850" y="418575"/>
            <a:ext cx="7772400" cy="20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i="0" u="none" strike="noStrike" cap="none">
                <a:solidFill>
                  <a:schemeClr val="accent3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 wood">
  <p:cSld name="CUSTOM_2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s 1">
  <p:cSld name="Paragraph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396621" y="308610"/>
            <a:ext cx="8344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 Light"/>
              <a:buNone/>
              <a:defRPr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410337" y="1053466"/>
            <a:ext cx="83304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dt" idx="10"/>
          </p:nvPr>
        </p:nvSpPr>
        <p:spPr>
          <a:xfrm flipH="1">
            <a:off x="7311318" y="4888690"/>
            <a:ext cx="1428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Rubik Light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ftr" idx="11"/>
          </p:nvPr>
        </p:nvSpPr>
        <p:spPr>
          <a:xfrm>
            <a:off x="4512734" y="4888690"/>
            <a:ext cx="27336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800"/>
              <a:buFont typeface="Rubik Light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ubik Light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ldNum" idx="12"/>
          </p:nvPr>
        </p:nvSpPr>
        <p:spPr>
          <a:xfrm>
            <a:off x="8436769" y="4721666"/>
            <a:ext cx="3030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s 1 1">
  <p:cSld name="Paragraphs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396621" y="308610"/>
            <a:ext cx="83442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 Light"/>
              <a:buNone/>
              <a:defRPr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>
            <a:off x="410337" y="1053466"/>
            <a:ext cx="83304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/>
            </a:lvl4pPr>
            <a:lvl5pPr marL="2286000" lvl="4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dt" idx="10"/>
          </p:nvPr>
        </p:nvSpPr>
        <p:spPr>
          <a:xfrm flipH="1">
            <a:off x="7311318" y="4888690"/>
            <a:ext cx="14283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9"/>
          <p:cNvSpPr txBox="1">
            <a:spLocks noGrp="1"/>
          </p:cNvSpPr>
          <p:nvPr>
            <p:ph type="ftr" idx="11"/>
          </p:nvPr>
        </p:nvSpPr>
        <p:spPr>
          <a:xfrm>
            <a:off x="4512734" y="4888690"/>
            <a:ext cx="27336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Rubik Light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Rubik Light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sldNum" idx="12"/>
          </p:nvPr>
        </p:nvSpPr>
        <p:spPr>
          <a:xfrm>
            <a:off x="8436769" y="4721666"/>
            <a:ext cx="3030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575" tIns="19275" rIns="38575" bIns="19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00"/>
              <a:buFont typeface="Rubik Light"/>
              <a:buNone/>
              <a:defRPr sz="600" b="0" i="0" u="none" strike="noStrike" cap="none">
                <a:solidFill>
                  <a:srgbClr val="BFBFB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Basic slide with text 1">
  <p:cSld name="1. Basic slide with 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70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/>
            </a:lvl1pPr>
            <a:lvl2pPr lvl="1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body" idx="1"/>
          </p:nvPr>
        </p:nvSpPr>
        <p:spPr>
          <a:xfrm>
            <a:off x="437000" y="862925"/>
            <a:ext cx="7981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Roboto Light"/>
              <a:buChar char="∙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Roboto Light"/>
              <a:buChar char="–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Roboto Light"/>
              <a:buChar char="∙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Roboto Light"/>
              <a:buChar char="–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Font typeface="Roboto Light"/>
              <a:buChar char="–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•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•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•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•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714500" y="1224850"/>
            <a:ext cx="77529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 idx="2"/>
          </p:nvPr>
        </p:nvSpPr>
        <p:spPr>
          <a:xfrm>
            <a:off x="714475" y="2720300"/>
            <a:ext cx="77529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Basic slide, heading only 1">
  <p:cSld name="3. Basic slide, heading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401137" y="308992"/>
            <a:ext cx="8344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075" rIns="0" bIns="350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dt" idx="10"/>
          </p:nvPr>
        </p:nvSpPr>
        <p:spPr>
          <a:xfrm flipH="1">
            <a:off x="401221" y="4706542"/>
            <a:ext cx="2844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ftr" idx="11"/>
          </p:nvPr>
        </p:nvSpPr>
        <p:spPr>
          <a:xfrm flipH="1">
            <a:off x="401221" y="4798843"/>
            <a:ext cx="2844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sldNum" idx="12"/>
          </p:nvPr>
        </p:nvSpPr>
        <p:spPr>
          <a:xfrm>
            <a:off x="8860613" y="79594"/>
            <a:ext cx="203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404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Title Slide_1_1_1_1_1_1_1">
    <p:bg>
      <p:bgPr>
        <a:solidFill>
          <a:schemeClr val="accen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>
            <a:spLocks noGrp="1"/>
          </p:cNvSpPr>
          <p:nvPr>
            <p:ph type="title"/>
          </p:nvPr>
        </p:nvSpPr>
        <p:spPr>
          <a:xfrm>
            <a:off x="714500" y="0"/>
            <a:ext cx="7752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"/>
              <a:buNone/>
              <a:defRPr sz="36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48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5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 4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Basic slide with text">
  <p:cSld name="CUSTOM_2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512450" y="862925"/>
            <a:ext cx="7981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Basic slide - Two text boxes">
  <p:cSld name="CUSTOM_26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37000" y="1015325"/>
            <a:ext cx="3800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409075" y="1015325"/>
            <a:ext cx="3800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●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○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0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Basic slide, heading only">
  <p:cSld name="CUSTOM_23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 SemiBold"/>
              <a:buNone/>
              <a:defRPr sz="20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 SemiBold"/>
              <a:buNone/>
              <a:defRPr sz="1800" b="0" i="0" u="none" strike="noStrike" cap="non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5">
          <p15:clr>
            <a:srgbClr val="F06B4A"/>
          </p15:clr>
        </p15:guide>
        <p15:guide id="2" pos="2036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715600" y="948130"/>
            <a:ext cx="7752900" cy="205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chemeClr val="accent6"/>
                </a:solidFill>
              </a:rPr>
              <a:t>Content automation RFP templates</a:t>
            </a:r>
            <a:endParaRPr sz="48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Inspiration for creating an effective Content Automation RFP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233" name="Google Shape;233;p44"/>
          <p:cNvSpPr txBox="1"/>
          <p:nvPr/>
        </p:nvSpPr>
        <p:spPr>
          <a:xfrm>
            <a:off x="675475" y="1127505"/>
            <a:ext cx="374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34" name="Google Shape;2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3194" y="232500"/>
            <a:ext cx="517868" cy="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we assess responses</a:t>
            </a:r>
            <a:endParaRPr/>
          </a:p>
        </p:txBody>
      </p:sp>
      <p:graphicFrame>
        <p:nvGraphicFramePr>
          <p:cNvPr id="296" name="Google Shape;296;p53"/>
          <p:cNvGraphicFramePr/>
          <p:nvPr/>
        </p:nvGraphicFramePr>
        <p:xfrm>
          <a:off x="868531" y="1123823"/>
          <a:ext cx="7406950" cy="3390375"/>
        </p:xfrm>
        <a:graphic>
          <a:graphicData uri="http://schemas.openxmlformats.org/drawingml/2006/table">
            <a:tbl>
              <a:tblPr>
                <a:noFill/>
                <a:tableStyleId>{7490220E-CFA6-494B-A11A-F6A9DAF9428F}</a:tableStyleId>
              </a:tblPr>
              <a:tblGrid>
                <a:gridCol w="244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Area</a:t>
                      </a:r>
                      <a:endParaRPr sz="8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Weight</a:t>
                      </a:r>
                      <a:endParaRPr sz="8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Assessed topics</a:t>
                      </a:r>
                      <a:endParaRPr sz="8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Content vision </a:t>
                      </a:r>
                      <a:endParaRPr sz="8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30%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automation expertise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Approach for scaling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Reference from similar projects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Relevant expertise </a:t>
                      </a:r>
                      <a:endParaRPr sz="8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20%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 structure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Locality &amp; support readiness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Individual CVs and experience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25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Implementation plan </a:t>
                      </a:r>
                      <a:endParaRPr sz="8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20%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Timing &amp; efficiency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 detail &amp; accuracy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Deliverables accuracy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Resource requirements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25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Commercial framework </a:t>
                      </a:r>
                      <a:endParaRPr sz="800"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30%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Pricing structure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Value guarantee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incentives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025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ROI framework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Proposal scoring</a:t>
            </a:r>
            <a:endParaRPr/>
          </a:p>
        </p:txBody>
      </p:sp>
      <p:graphicFrame>
        <p:nvGraphicFramePr>
          <p:cNvPr id="302" name="Google Shape;302;p54"/>
          <p:cNvGraphicFramePr/>
          <p:nvPr>
            <p:extLst>
              <p:ext uri="{D42A27DB-BD31-4B8C-83A1-F6EECF244321}">
                <p14:modId xmlns:p14="http://schemas.microsoft.com/office/powerpoint/2010/main" val="273055681"/>
              </p:ext>
            </p:extLst>
          </p:nvPr>
        </p:nvGraphicFramePr>
        <p:xfrm>
          <a:off x="491400" y="1003150"/>
          <a:ext cx="8343600" cy="3847655"/>
        </p:xfrm>
        <a:graphic>
          <a:graphicData uri="http://schemas.openxmlformats.org/drawingml/2006/table">
            <a:tbl>
              <a:tblPr>
                <a:noFill/>
                <a:tableStyleId>{492383AA-2155-4BC4-B431-7D519CE2E93F}</a:tableStyleId>
              </a:tblPr>
              <a:tblGrid>
                <a:gridCol w="141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Partner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Score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Strengths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Gaps</a:t>
                      </a:r>
                      <a:endParaRPr sz="12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x/x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x/x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x/x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✓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❗"/>
                      </a:pPr>
                      <a:r>
                        <a:rPr lang="en-GB" sz="1000" dirty="0" err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Xx</a:t>
                      </a:r>
                      <a:endParaRPr sz="10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/>
          <p:nvPr/>
        </p:nvSpPr>
        <p:spPr>
          <a:xfrm>
            <a:off x="525300" y="446600"/>
            <a:ext cx="84621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537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does the timeline look like? </a:t>
            </a:r>
            <a:endParaRPr sz="1100"/>
          </a:p>
        </p:txBody>
      </p:sp>
      <p:sp>
        <p:nvSpPr>
          <p:cNvPr id="308" name="Google Shape;308;p55"/>
          <p:cNvSpPr txBox="1"/>
          <p:nvPr/>
        </p:nvSpPr>
        <p:spPr>
          <a:xfrm>
            <a:off x="693875" y="1290575"/>
            <a:ext cx="4450200" cy="3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Clearly communicate what the timeline of your decision process looks like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Key Dates:</a:t>
            </a:r>
            <a:br>
              <a:rPr lang="en-GB" sz="9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9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RFP release: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Q&amp;A session: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Proposal due: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Presentations: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Partner selection: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 Light"/>
              <a:buChar char="●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 start: [Date]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Process Steps:</a:t>
            </a:r>
            <a:br>
              <a:rPr lang="en-GB" sz="900" b="1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900" b="1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Written proposal submission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Initial evaluation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Presentation &amp; deep dive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Reference checks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Commercial discussions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boto"/>
              <a:buAutoNum type="arabicPeriod"/>
            </a:pPr>
            <a:r>
              <a:rPr lang="en-GB" sz="900" dirty="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Final selection</a:t>
            </a: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/>
          <p:nvPr/>
        </p:nvSpPr>
        <p:spPr>
          <a:xfrm>
            <a:off x="525300" y="446600"/>
            <a:ext cx="84621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537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Timeline visualized</a:t>
            </a:r>
            <a:endParaRPr sz="1100"/>
          </a:p>
        </p:txBody>
      </p:sp>
      <p:graphicFrame>
        <p:nvGraphicFramePr>
          <p:cNvPr id="314" name="Google Shape;314;p56"/>
          <p:cNvGraphicFramePr/>
          <p:nvPr>
            <p:extLst>
              <p:ext uri="{D42A27DB-BD31-4B8C-83A1-F6EECF244321}">
                <p14:modId xmlns:p14="http://schemas.microsoft.com/office/powerpoint/2010/main" val="817100300"/>
              </p:ext>
            </p:extLst>
          </p:nvPr>
        </p:nvGraphicFramePr>
        <p:xfrm>
          <a:off x="337674" y="814331"/>
          <a:ext cx="8523725" cy="3806175"/>
        </p:xfrm>
        <a:graphic>
          <a:graphicData uri="http://schemas.openxmlformats.org/drawingml/2006/table">
            <a:tbl>
              <a:tblPr>
                <a:noFill/>
                <a:tableStyleId>{492383AA-2155-4BC4-B431-7D519CE2E93F}</a:tableStyleId>
              </a:tblPr>
              <a:tblGrid>
                <a:gridCol w="17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3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36376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54000" marR="54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Week</a:t>
                      </a:r>
                      <a:endParaRPr sz="9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 RFP release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Q&amp;A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Proposal Due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marR="0" lvl="0" indent="-10120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Proposal submission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marR="0" lvl="0" indent="-10120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Initial evaluation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[DATE]</a:t>
                      </a:r>
                      <a:endParaRPr sz="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(*EOW)</a:t>
                      </a:r>
                      <a:endParaRPr sz="800" dirty="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Presentations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marR="0" lvl="0" indent="-101201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Presentations &amp; deep dive</a:t>
                      </a:r>
                      <a:endParaRPr sz="8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Partner Selections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lvl="0" indent="-10120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Reference checks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lvl="0" indent="-10120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Commercial discussion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136800" lvl="0" indent="-10120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Poppins"/>
                        <a:buChar char="●"/>
                      </a:pPr>
                      <a:r>
                        <a:rPr lang="en-GB" sz="8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Final selection</a:t>
                      </a:r>
                      <a:endParaRPr sz="8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Project start</a:t>
                      </a:r>
                      <a:endParaRPr sz="8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0000" marR="54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637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00000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[DATE]</a:t>
                      </a:r>
                      <a:endParaRPr sz="8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000" marR="18000" marT="18000" marB="1800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5" name="Google Shape;315;p56"/>
          <p:cNvSpPr txBox="1"/>
          <p:nvPr/>
        </p:nvSpPr>
        <p:spPr>
          <a:xfrm>
            <a:off x="337675" y="4657525"/>
            <a:ext cx="85236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*EOW: </a:t>
            </a:r>
            <a:r>
              <a:rPr lang="en-GB" sz="800" i="1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Suggestion to have the proposal due date at the end of a week (EOW), so that you have a whole week to make initial evaluations &amp; book proposal presentations (if needed). </a:t>
            </a:r>
            <a:endParaRPr sz="800"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>
            <a:spLocks noGrp="1"/>
          </p:cNvSpPr>
          <p:nvPr>
            <p:ph type="title"/>
          </p:nvPr>
        </p:nvSpPr>
        <p:spPr>
          <a:xfrm>
            <a:off x="695550" y="605950"/>
            <a:ext cx="7752900" cy="205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subTitle" idx="1"/>
          </p:nvPr>
        </p:nvSpPr>
        <p:spPr>
          <a:xfrm>
            <a:off x="695550" y="2664250"/>
            <a:ext cx="7752900" cy="11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Interested in taking a closer look at Content Automation? Let’s get in touch!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business@avaus.com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/>
        </p:nvSpPr>
        <p:spPr>
          <a:xfrm>
            <a:off x="329850" y="1510800"/>
            <a:ext cx="38823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FF99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Current state</a:t>
            </a:r>
            <a:br>
              <a:rPr lang="en-GB" sz="3600">
                <a:solidFill>
                  <a:srgbClr val="FF99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GB" sz="2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&amp; objectives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" name="Google Shape;240;p45"/>
          <p:cNvPicPr preferRelativeResize="0"/>
          <p:nvPr/>
        </p:nvPicPr>
        <p:blipFill rotWithShape="1">
          <a:blip r:embed="rId3">
            <a:alphaModFix/>
          </a:blip>
          <a:srcRect l="7518" t="30949" r="7142" b="30622"/>
          <a:stretch/>
        </p:blipFill>
        <p:spPr>
          <a:xfrm>
            <a:off x="8167925" y="4789700"/>
            <a:ext cx="740325" cy="1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5"/>
          <p:cNvSpPr txBox="1"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234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section helps you to clearly articulate your content automation goals and current state, including: </a:t>
            </a: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 strong brief with specific metrics and clear objectives. 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Disclosing current pain points &amp; current content landscape, including high-level architecture.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Identifying high-level objectives to guide the development of Content Automation. 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Setting the tone for the entire RFP to help potential partners understand the scale of the project.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RFP statement &amp; introduction</a:t>
            </a:r>
            <a:endParaRPr/>
          </a:p>
        </p:txBody>
      </p:sp>
      <p:sp>
        <p:nvSpPr>
          <p:cNvPr id="247" name="Google Shape;247;p46"/>
          <p:cNvSpPr/>
          <p:nvPr/>
        </p:nvSpPr>
        <p:spPr>
          <a:xfrm>
            <a:off x="700050" y="1422325"/>
            <a:ext cx="7743900" cy="2822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</a:rPr>
              <a:t>[Descriptive header]</a:t>
            </a:r>
            <a:endParaRPr sz="11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are a [type] ecompany managing [amount] content assets annually across [amount] markets. We aim to [vision] that [key objective 1], [key objective 2], and [key objective 3] within [time frame]. Our goal is to [overarching goal(s)].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248" name="Google Shape;248;p46"/>
          <p:cNvSpPr txBox="1"/>
          <p:nvPr/>
        </p:nvSpPr>
        <p:spPr>
          <a:xfrm>
            <a:off x="700050" y="4277725"/>
            <a:ext cx="774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🔑 </a:t>
            </a:r>
            <a:r>
              <a:rPr lang="en-GB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 Tip: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Do this last!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state</a:t>
            </a:r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body" idx="1"/>
          </p:nvPr>
        </p:nvSpPr>
        <p:spPr>
          <a:xfrm>
            <a:off x="512450" y="862925"/>
            <a:ext cx="3921300" cy="3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Our content landscape today: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/>
              <a:t>xxx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/>
              <a:t>Xx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/>
              <a:t>Xx</a:t>
            </a: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/>
              <a:t>Xx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Our main pain points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>
                <a:solidFill>
                  <a:schemeClr val="dk1"/>
                </a:solidFill>
              </a:rPr>
              <a:t>Xx</a:t>
            </a:r>
            <a:endParaRPr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>
                <a:solidFill>
                  <a:schemeClr val="dk1"/>
                </a:solidFill>
              </a:rPr>
              <a:t>Xx</a:t>
            </a:r>
            <a:endParaRPr/>
          </a:p>
        </p:txBody>
      </p:sp>
      <p:graphicFrame>
        <p:nvGraphicFramePr>
          <p:cNvPr id="255" name="Google Shape;255;p47"/>
          <p:cNvGraphicFramePr/>
          <p:nvPr/>
        </p:nvGraphicFramePr>
        <p:xfrm>
          <a:off x="4352325" y="1215950"/>
          <a:ext cx="4202225" cy="3027900"/>
        </p:xfrm>
        <a:graphic>
          <a:graphicData uri="http://schemas.openxmlformats.org/drawingml/2006/table">
            <a:tbl>
              <a:tblPr>
                <a:noFill/>
                <a:tableStyleId>{492383AA-2155-4BC4-B431-7D519CE2E93F}</a:tableStyleId>
              </a:tblPr>
              <a:tblGrid>
                <a:gridCol w="138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Tools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Automations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DAM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PIM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CMS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Delivery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Distribution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APIs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Channels 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Web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Email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Roboto"/>
                        <a:buChar char="●"/>
                      </a:pPr>
                      <a:r>
                        <a:rPr lang="en-GB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Social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54000" marR="54000" marT="54000" marB="54000" anchor="ctr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" name="Google Shape;256;p47"/>
          <p:cNvSpPr txBox="1"/>
          <p:nvPr/>
        </p:nvSpPr>
        <p:spPr>
          <a:xfrm>
            <a:off x="4352325" y="862925"/>
            <a:ext cx="432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High-level architecture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7" name="Google Shape;257;p47"/>
          <p:cNvSpPr txBox="1"/>
          <p:nvPr/>
        </p:nvSpPr>
        <p:spPr>
          <a:xfrm>
            <a:off x="4352325" y="4284489"/>
            <a:ext cx="4414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🔑 </a:t>
            </a:r>
            <a:r>
              <a:rPr lang="en-GB" sz="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 Tip: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Even without naming any specific platforms or tools, mapping out a high-leveled “layered architecture” provides potential partners with good context of your current content landscape.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body" idx="1"/>
          </p:nvPr>
        </p:nvSpPr>
        <p:spPr>
          <a:xfrm>
            <a:off x="512450" y="862925"/>
            <a:ext cx="7981200" cy="37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experience impact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●"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xx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Efficiency &amp; cost benefits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●"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xx</a:t>
            </a: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Time-to-market goals</a:t>
            </a:r>
            <a:endParaRPr sz="9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Light"/>
              <a:buChar char="●"/>
            </a:pP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xx</a:t>
            </a:r>
            <a:endParaRPr sz="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/>
        </p:nvSpPr>
        <p:spPr>
          <a:xfrm>
            <a:off x="329850" y="1510800"/>
            <a:ext cx="38823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FF99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Required capabilities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9" name="Google Shape;269;p49"/>
          <p:cNvPicPr preferRelativeResize="0"/>
          <p:nvPr/>
        </p:nvPicPr>
        <p:blipFill rotWithShape="1">
          <a:blip r:embed="rId3">
            <a:alphaModFix/>
          </a:blip>
          <a:srcRect l="7518" t="30949" r="7142" b="30622"/>
          <a:stretch/>
        </p:blipFill>
        <p:spPr>
          <a:xfrm>
            <a:off x="8167925" y="4789700"/>
            <a:ext cx="740325" cy="1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9"/>
          <p:cNvSpPr txBox="1"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234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section helps you identify foundational technical and operational challenges that you are facing: </a:t>
            </a:r>
            <a:endParaRPr sz="1300" dirty="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 dirty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Identify areas where you believe your organization has the biggest gaps in its content process.</a:t>
            </a: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 dirty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Identifying more capability requirements. </a:t>
            </a: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 dirty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Disclosing this, leads to more targeted and relevant proposals.</a:t>
            </a: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 dirty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Aim for getting some general insight on paper - no need for deep insights or solutions. </a:t>
            </a:r>
            <a:endParaRPr sz="1300" dirty="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0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important for us</a:t>
            </a:r>
            <a:endParaRPr/>
          </a:p>
        </p:txBody>
      </p:sp>
      <p:graphicFrame>
        <p:nvGraphicFramePr>
          <p:cNvPr id="276" name="Google Shape;276;p50"/>
          <p:cNvGraphicFramePr/>
          <p:nvPr>
            <p:extLst>
              <p:ext uri="{D42A27DB-BD31-4B8C-83A1-F6EECF244321}">
                <p14:modId xmlns:p14="http://schemas.microsoft.com/office/powerpoint/2010/main" val="3161213503"/>
              </p:ext>
            </p:extLst>
          </p:nvPr>
        </p:nvGraphicFramePr>
        <p:xfrm>
          <a:off x="408675" y="698450"/>
          <a:ext cx="8326650" cy="4289300"/>
        </p:xfrm>
        <a:graphic>
          <a:graphicData uri="http://schemas.openxmlformats.org/drawingml/2006/table">
            <a:tbl>
              <a:tblPr>
                <a:noFill/>
                <a:tableStyleId>{7490220E-CFA6-494B-A11A-F6A9DAF9428F}</a:tableStyleId>
              </a:tblPr>
              <a:tblGrid>
                <a:gridCol w="190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Item</a:t>
                      </a:r>
                      <a:endParaRPr sz="1000"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Importance</a:t>
                      </a:r>
                      <a:endParaRPr sz="1000"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Comments</a:t>
                      </a:r>
                      <a:endParaRPr sz="1000"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00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experience impact</a:t>
                      </a:r>
                      <a:endParaRPr sz="900" b="1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Cross-channel consistency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Personalization capabilities at scale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Real-time content delivery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journey optimization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00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Time-to-market enhancements</a:t>
                      </a:r>
                      <a:endParaRPr sz="900" b="1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 adaptation capability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Asset modification efficiency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 activation time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delivery speed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00">
                <a:tc rowSpan="5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Efficiency &amp; cost benefits</a:t>
                      </a:r>
                      <a:endParaRPr sz="900" b="1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Automation of routine tasks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production time reduction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per campaign reduction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Resource optimization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Asset reusability improvement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100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Quality &amp; governance</a:t>
                      </a:r>
                      <a:endParaRPr sz="900" b="1" dirty="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19050" marB="19050" anchor="ctr">
                    <a:lnL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compliance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Error reduction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Brand consistency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10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Usage rights management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/ Low / Medium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284E3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xx</a:t>
                      </a:r>
                      <a:endParaRPr sz="8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6200" marR="76200" marT="0" marB="0" anchor="ctr">
                    <a:lnL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43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4300" cap="flat" cmpd="sng">
                      <a:solidFill>
                        <a:srgbClr val="F6F8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437000" y="326750"/>
            <a:ext cx="7614000" cy="37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we want to emphasize</a:t>
            </a:r>
            <a:endParaRPr/>
          </a:p>
        </p:txBody>
      </p:sp>
      <p:graphicFrame>
        <p:nvGraphicFramePr>
          <p:cNvPr id="282" name="Google Shape;282;p51"/>
          <p:cNvGraphicFramePr/>
          <p:nvPr>
            <p:extLst>
              <p:ext uri="{D42A27DB-BD31-4B8C-83A1-F6EECF244321}">
                <p14:modId xmlns:p14="http://schemas.microsoft.com/office/powerpoint/2010/main" val="2714313772"/>
              </p:ext>
            </p:extLst>
          </p:nvPr>
        </p:nvGraphicFramePr>
        <p:xfrm>
          <a:off x="751350" y="978105"/>
          <a:ext cx="6985275" cy="3052750"/>
        </p:xfrm>
        <a:graphic>
          <a:graphicData uri="http://schemas.openxmlformats.org/drawingml/2006/table">
            <a:tbl>
              <a:tblPr>
                <a:noFill/>
                <a:tableStyleId>{7490220E-CFA6-494B-A11A-F6A9DAF9428F}</a:tableStyleId>
              </a:tblPr>
              <a:tblGrid>
                <a:gridCol w="29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i="1" dirty="0"/>
                        <a:t>Rate each dimension from 1-5</a:t>
                      </a:r>
                      <a:endParaRPr sz="1000" i="1" dirty="0"/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Dimension</a:t>
                      </a:r>
                      <a:endParaRPr sz="1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Current</a:t>
                      </a:r>
                      <a:endParaRPr sz="1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</a:t>
                      </a:r>
                      <a:endParaRPr sz="1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Gap</a:t>
                      </a:r>
                      <a:endParaRPr sz="10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Planning &amp; briefing</a:t>
                      </a:r>
                      <a:endParaRPr sz="1000" dirty="0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2</a:t>
                      </a:r>
                      <a:endParaRPr sz="1000" dirty="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</a:t>
                      </a:r>
                      <a:endParaRPr sz="1000"/>
                    </a:p>
                  </a:txBody>
                  <a:tcPr marL="28575" marR="28575" marT="19050" marB="19050" anchor="ctr">
                    <a:lnL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Content creation</a:t>
                      </a:r>
                      <a:endParaRPr sz="1000" dirty="0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1</a:t>
                      </a:r>
                      <a:endParaRPr sz="1000" dirty="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3</a:t>
                      </a:r>
                      <a:endParaRPr sz="1000" dirty="0"/>
                    </a:p>
                  </a:txBody>
                  <a:tcPr marL="28575" marR="28575" marT="19050" marB="19050" anchor="ctr">
                    <a:lnL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Asset management</a:t>
                      </a:r>
                      <a:endParaRPr sz="1000" dirty="0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3</a:t>
                      </a:r>
                      <a:endParaRPr sz="1000" dirty="0"/>
                    </a:p>
                  </a:txBody>
                  <a:tcPr marL="28575" marR="28575" marT="19050" marB="19050" anchor="ctr">
                    <a:lnL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1</a:t>
                      </a:r>
                      <a:endParaRPr sz="1000" dirty="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 activation</a:t>
                      </a:r>
                      <a:endParaRPr sz="1000" dirty="0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4</a:t>
                      </a:r>
                      <a:endParaRPr sz="1000" dirty="0"/>
                    </a:p>
                  </a:txBody>
                  <a:tcPr marL="28575" marR="28575" marT="19050" marB="19050" anchor="ctr">
                    <a:lnL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3</a:t>
                      </a:r>
                      <a:endParaRPr sz="1000" dirty="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rgbClr val="1F1F1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Analytics &amp; optimization</a:t>
                      </a:r>
                      <a:endParaRPr sz="1000" dirty="0">
                        <a:solidFill>
                          <a:srgbClr val="1F1F1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</a:t>
                      </a:r>
                      <a:endParaRPr sz="100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4</a:t>
                      </a:r>
                      <a:endParaRPr sz="1000" dirty="0"/>
                    </a:p>
                  </a:txBody>
                  <a:tcPr marL="28575" marR="28575" marT="19050" marB="19050" anchor="ctr">
                    <a:lnL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/>
                        <a:t>2</a:t>
                      </a:r>
                      <a:endParaRPr sz="1000" dirty="0"/>
                    </a:p>
                  </a:txBody>
                  <a:tcPr marL="28575" marR="28575" marT="19050" marB="19050" anchor="ctr">
                    <a:lnL w="12700" cmpd="sng">
                      <a:noFill/>
                      <a:prstDash val="solid"/>
                    </a:lnL>
                    <a:lnR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3" name="Google Shape;283;p51"/>
          <p:cNvSpPr txBox="1"/>
          <p:nvPr/>
        </p:nvSpPr>
        <p:spPr>
          <a:xfrm>
            <a:off x="751350" y="4331663"/>
            <a:ext cx="7743900" cy="65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9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🔑 </a:t>
            </a:r>
            <a:r>
              <a:rPr lang="en-GB" sz="9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 Tip:</a:t>
            </a:r>
            <a:r>
              <a:rPr lang="en-GB" sz="9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Consider utilizing Excel/Google Sheets if you don’t want to do everything manually.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2"/>
          <p:cNvSpPr txBox="1"/>
          <p:nvPr/>
        </p:nvSpPr>
        <p:spPr>
          <a:xfrm>
            <a:off x="329850" y="1510800"/>
            <a:ext cx="3882300" cy="2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FF99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Response assessment</a:t>
            </a:r>
            <a:endParaRPr sz="2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9" name="Google Shape;289;p52"/>
          <p:cNvPicPr preferRelativeResize="0"/>
          <p:nvPr/>
        </p:nvPicPr>
        <p:blipFill rotWithShape="1">
          <a:blip r:embed="rId3">
            <a:alphaModFix/>
          </a:blip>
          <a:srcRect l="7518" t="30949" r="7142" b="30622"/>
          <a:stretch/>
        </p:blipFill>
        <p:spPr>
          <a:xfrm>
            <a:off x="8167925" y="4789700"/>
            <a:ext cx="740325" cy="1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2"/>
          <p:cNvSpPr txBox="1"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4000" tIns="91425" rIns="234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This section helps you to evaluate a potential partner's capabilities. Being transparent and clear about response requirements and evaluation criteria will give you better proposals: </a:t>
            </a: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Guides potential partners on how to structure their proposals.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Emphasizes the need for both strategic vision and technical expertise.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Team &amp; Expertise section ensures the partner has relevant experience.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Provides a transparent scoring framework for assessing proposals.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Poppins Light"/>
              <a:buChar char="●"/>
            </a:pPr>
            <a:r>
              <a:rPr lang="en-GB" sz="130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Establish a clear time-frame. </a:t>
            </a:r>
            <a:endParaRPr sz="1300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vau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63760"/>
      </a:accent1>
      <a:accent2>
        <a:srgbClr val="C6CDE5"/>
      </a:accent2>
      <a:accent3>
        <a:srgbClr val="2B5960"/>
      </a:accent3>
      <a:accent4>
        <a:srgbClr val="E2EDEB"/>
      </a:accent4>
      <a:accent5>
        <a:srgbClr val="DEC8C0"/>
      </a:accent5>
      <a:accent6>
        <a:srgbClr val="FAEFED"/>
      </a:accent6>
      <a:hlink>
        <a:srgbClr val="515458"/>
      </a:hlink>
      <a:folHlink>
        <a:srgbClr val="EDEDE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912</Words>
  <Application>Microsoft Macintosh PowerPoint</Application>
  <PresentationFormat>On-screen Show (16:9)</PresentationFormat>
  <Paragraphs>267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Roboto</vt:lpstr>
      <vt:lpstr>Rubik Light</vt:lpstr>
      <vt:lpstr>Noto Sans Symbols</vt:lpstr>
      <vt:lpstr>Arial</vt:lpstr>
      <vt:lpstr>Poppins Medium</vt:lpstr>
      <vt:lpstr>Poppins SemiBold</vt:lpstr>
      <vt:lpstr>Roboto Medium</vt:lpstr>
      <vt:lpstr>Poppins Light</vt:lpstr>
      <vt:lpstr>Calibri</vt:lpstr>
      <vt:lpstr>Poppins</vt:lpstr>
      <vt:lpstr>Roboto Light</vt:lpstr>
      <vt:lpstr>Avaus</vt:lpstr>
      <vt:lpstr>Content automation RFP templates Inspiration for creating an effective Content Automation RFP</vt:lpstr>
      <vt:lpstr>PowerPoint Presentation</vt:lpstr>
      <vt:lpstr>RFP statement &amp; introduction</vt:lpstr>
      <vt:lpstr>Current state</vt:lpstr>
      <vt:lpstr>Objectives</vt:lpstr>
      <vt:lpstr>PowerPoint Presentation</vt:lpstr>
      <vt:lpstr>What is important for us</vt:lpstr>
      <vt:lpstr>What do we want to emphasize</vt:lpstr>
      <vt:lpstr>PowerPoint Presentation</vt:lpstr>
      <vt:lpstr>How we assess responses</vt:lpstr>
      <vt:lpstr>Proposal scoring</vt:lpstr>
      <vt:lpstr>PowerPoint Presentation</vt:lpstr>
      <vt:lpstr>PowerPoint Presentation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Automation RFP Templates</dc:title>
  <dc:subject/>
  <dc:creator/>
  <cp:keywords/>
  <dc:description/>
  <cp:lastModifiedBy>Lucas Sundman</cp:lastModifiedBy>
  <cp:revision>2</cp:revision>
  <dcterms:modified xsi:type="dcterms:W3CDTF">2024-12-02T10:25:04Z</dcterms:modified>
  <cp:category/>
</cp:coreProperties>
</file>