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7"/>
  </p:notesMasterIdLst>
  <p:sldIdLst>
    <p:sldId id="280" r:id="rId5"/>
    <p:sldId id="260" r:id="rId6"/>
    <p:sldId id="290" r:id="rId7"/>
    <p:sldId id="289" r:id="rId8"/>
    <p:sldId id="291" r:id="rId9"/>
    <p:sldId id="293" r:id="rId10"/>
    <p:sldId id="295" r:id="rId11"/>
    <p:sldId id="296" r:id="rId12"/>
    <p:sldId id="299" r:id="rId13"/>
    <p:sldId id="297" r:id="rId14"/>
    <p:sldId id="261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88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5A5D"/>
    <a:srgbClr val="414042"/>
    <a:srgbClr val="DCDCDC"/>
    <a:srgbClr val="4F81BD"/>
    <a:srgbClr val="0C9B2E"/>
    <a:srgbClr val="FFFAD0"/>
    <a:srgbClr val="FFF8AE"/>
    <a:srgbClr val="FCB64C"/>
    <a:srgbClr val="FEC46F"/>
    <a:srgbClr val="FFE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810" autoAdjust="0"/>
  </p:normalViewPr>
  <p:slideViewPr>
    <p:cSldViewPr snapToGrid="0" showGuides="1">
      <p:cViewPr varScale="1">
        <p:scale>
          <a:sx n="86" d="100"/>
          <a:sy n="86" d="100"/>
        </p:scale>
        <p:origin x="732" y="52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4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2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899" y="3482770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 dirty="0"/>
              <a:t>Click to edit Presenter, Team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7899" y="3863771"/>
            <a:ext cx="3683000" cy="369888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899" y="1250571"/>
            <a:ext cx="7324988" cy="744537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7899" y="2000918"/>
            <a:ext cx="6041582" cy="48784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9150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© 2015, Amazon Web Services, Inc. or its Affiliates. All rights reserved.</a:t>
            </a:r>
          </a:p>
        </p:txBody>
      </p:sp>
      <p:pic>
        <p:nvPicPr>
          <p:cNvPr id="9" name="Picture 8" descr="aws_sub-brand-logo_webinar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185" y="4684715"/>
            <a:ext cx="1495117" cy="3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2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87899" y="3482770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ws_sub-brand-logo_webinar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185" y="4684715"/>
            <a:ext cx="1495117" cy="387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5588" y="1710764"/>
            <a:ext cx="777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D4D4C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4D4D4C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  <a:lvl5pPr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6613" y="1010408"/>
            <a:ext cx="8207742" cy="3641926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rgbClr val="3366FF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969202"/>
            <a:ext cx="7772400" cy="930105"/>
          </a:xfrm>
        </p:spPr>
        <p:txBody>
          <a:bodyPr anchor="ctr">
            <a:noAutofit/>
          </a:bodyPr>
          <a:lstStyle>
            <a:lvl1pPr algn="l">
              <a:defRPr sz="4000" b="1" cap="none">
                <a:solidFill>
                  <a:srgbClr val="4D4D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ws_sub-brand-logo_webinar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185" y="4684715"/>
            <a:ext cx="1495117" cy="3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743" y="1008053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743" y="1487874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5569" y="100805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525569" y="1487874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18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3231001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24485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742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/>
          </p:nvPr>
        </p:nvSpPr>
        <p:spPr>
          <a:xfrm>
            <a:off x="2496747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3458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34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7742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96747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3458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034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33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79308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624974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9933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79308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24974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39939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79308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624974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9939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79308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24974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009332"/>
            <a:ext cx="8205304" cy="355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2" r:id="rId3"/>
    <p:sldLayoutId id="2147483677" r:id="rId4"/>
    <p:sldLayoutId id="2147483678" r:id="rId5"/>
    <p:sldLayoutId id="2147483679" r:id="rId6"/>
    <p:sldLayoutId id="2147483689" r:id="rId7"/>
    <p:sldLayoutId id="2147483690" r:id="rId8"/>
    <p:sldLayoutId id="2147483691" r:id="rId9"/>
    <p:sldLayoutId id="2147483680" r:id="rId10"/>
    <p:sldLayoutId id="2147483681" r:id="rId11"/>
    <p:sldLayoutId id="214748368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u="none" kern="12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tif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aws.amazon.com/le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chatbot2017.devpost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chatbot2017.devpost.com/" TargetMode="External"/><Relationship Id="rId2" Type="http://schemas.openxmlformats.org/officeDocument/2006/relationships/hyperlink" Target="https://aws.amazon.com/lex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nsole.aws.amazon.com/le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Ahmad R. Khan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15,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Integrate Your Amazon Lex Chatbot with Any Messaging Service</a:t>
            </a:r>
          </a:p>
        </p:txBody>
      </p:sp>
    </p:spTree>
    <p:extLst>
      <p:ext uri="{BB962C8B-B14F-4D97-AF65-F5344CB8AC3E}">
        <p14:creationId xmlns:p14="http://schemas.microsoft.com/office/powerpoint/2010/main" val="106098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4" y="343694"/>
            <a:ext cx="8124024" cy="40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Amazon Lex with Twilio SMS</a:t>
            </a:r>
          </a:p>
        </p:txBody>
      </p:sp>
    </p:spTree>
    <p:extLst>
      <p:ext uri="{BB962C8B-B14F-4D97-AF65-F5344CB8AC3E}">
        <p14:creationId xmlns:p14="http://schemas.microsoft.com/office/powerpoint/2010/main" val="191618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33" y="2238294"/>
            <a:ext cx="528778" cy="559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7047" y="2963991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Lex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759" y="2963807"/>
            <a:ext cx="636547" cy="2743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Lambda</a:t>
            </a:r>
            <a:r>
              <a:rPr lang="en-US" sz="800" b="1" dirty="0"/>
              <a:t> </a:t>
            </a:r>
            <a:r>
              <a:rPr lang="en-US" sz="1000" b="1" dirty="0"/>
              <a:t>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9" y="2222761"/>
            <a:ext cx="543639" cy="56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59" y="2201568"/>
            <a:ext cx="521366" cy="625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7678" y="2963807"/>
            <a:ext cx="894752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API Gateway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5" y="2217974"/>
            <a:ext cx="475555" cy="63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142" y="1857586"/>
            <a:ext cx="1347177" cy="1347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3323" y="2999947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End User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3359" y="2963991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Twilio Programmable SMS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40653" y="242654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5678" y="240622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6725" y="239606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42038" y="239606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52198" y="260942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46725" y="260942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45678" y="260942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01359" y="2619587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62574" y="1857586"/>
            <a:ext cx="310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  <a:latin typeface="+mj-lt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3319" y="1847667"/>
            <a:ext cx="310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  <a:latin typeface="+mj-lt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66430" y="1847667"/>
            <a:ext cx="310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  <a:latin typeface="+mj-lt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67605" y="1840802"/>
            <a:ext cx="310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  <a:latin typeface="+mj-lt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9809" y="3502512"/>
            <a:ext cx="310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  <a:latin typeface="+mj-lt"/>
                <a:ea typeface="Helvetica Neue" charset="0"/>
                <a:cs typeface="Helvetica Neue" charset="0"/>
              </a:rPr>
              <a:t>5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 dirty="0"/>
              <a:t>Architecture / Message Flow</a:t>
            </a:r>
          </a:p>
        </p:txBody>
      </p:sp>
    </p:spTree>
    <p:extLst>
      <p:ext uri="{BB962C8B-B14F-4D97-AF65-F5344CB8AC3E}">
        <p14:creationId xmlns:p14="http://schemas.microsoft.com/office/powerpoint/2010/main" val="83621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Multi-Bot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00" y="2788631"/>
            <a:ext cx="528778" cy="559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6900" y="2976884"/>
            <a:ext cx="1141967" cy="1828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/>
              <a:t>“Concierge” Bot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2025" y="3514144"/>
            <a:ext cx="636547" cy="2743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AWS Lambda</a:t>
            </a:r>
            <a:r>
              <a:rPr lang="en-US" sz="800" b="1" dirty="0"/>
              <a:t> </a:t>
            </a:r>
            <a:r>
              <a:rPr lang="en-US" sz="1000" b="1" dirty="0"/>
              <a:t>Function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26" y="2773098"/>
            <a:ext cx="543639" cy="56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6" y="2751905"/>
            <a:ext cx="521366" cy="625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345" y="3514144"/>
            <a:ext cx="894752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API Gateway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2768311"/>
            <a:ext cx="475555" cy="634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990" y="3550284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End User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3026" y="3514328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Multiple Messaging Services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0320" y="297688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345" y="295656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96392" y="294640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705" y="294640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98" y="315976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96392" y="315976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345" y="315976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51026" y="3169924"/>
            <a:ext cx="7620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13" y="2768311"/>
            <a:ext cx="680091" cy="680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99" y="1306115"/>
            <a:ext cx="543466" cy="6019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31869" y="931183"/>
            <a:ext cx="894752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</a:t>
            </a:r>
            <a:br>
              <a:rPr lang="en-US" sz="1000" b="1" dirty="0"/>
            </a:br>
            <a:r>
              <a:rPr lang="en-US" sz="1000" b="1" dirty="0"/>
              <a:t>DynamoDB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11" y="3800917"/>
            <a:ext cx="528778" cy="5598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94519" y="4003134"/>
            <a:ext cx="1158414" cy="154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/>
              <a:t>“Flight-Booking” </a:t>
            </a:r>
            <a:r>
              <a:rPr lang="en-US" sz="1000" b="1" dirty="0"/>
              <a:t>Bot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11" y="1739618"/>
            <a:ext cx="528778" cy="55988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4519" y="1941834"/>
            <a:ext cx="1158414" cy="1887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“Cruise-Booking” Bot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07197"/>
              </p:ext>
            </p:extLst>
          </p:nvPr>
        </p:nvGraphicFramePr>
        <p:xfrm>
          <a:off x="1200846" y="1290019"/>
          <a:ext cx="38310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653">
                <a:tc>
                  <a:txBody>
                    <a:bodyPr/>
                    <a:lstStyle/>
                    <a:p>
                      <a:r>
                        <a:rPr lang="en-US" sz="1000" dirty="0"/>
                        <a:t>user-id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current-intent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ttl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53">
                <a:tc>
                  <a:txBody>
                    <a:bodyPr/>
                    <a:lstStyle/>
                    <a:p>
                      <a:r>
                        <a:rPr lang="en-US" sz="1000" dirty="0"/>
                        <a:t>867-5309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BookCruise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Cruise-Booking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1494013599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5662419" y="2188159"/>
            <a:ext cx="1108628" cy="55335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767999" y="2379134"/>
            <a:ext cx="1056135" cy="509697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356432" y="2044960"/>
            <a:ext cx="11436" cy="633054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542308" y="2044960"/>
            <a:ext cx="11436" cy="63305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56726" y="2505684"/>
            <a:ext cx="1560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“I </a:t>
            </a:r>
            <a:r>
              <a:rPr lang="en-US" sz="1000" dirty="0"/>
              <a:t>want to book </a:t>
            </a:r>
            <a:r>
              <a:rPr lang="en-US" sz="1000"/>
              <a:t>a cruise”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27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Setting up a Twilio Phone Number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1903" y="716776"/>
            <a:ext cx="37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www.twilio.com</a:t>
            </a:r>
            <a:r>
              <a:rPr lang="en-US" b="1" dirty="0"/>
              <a:t>/try-</a:t>
            </a:r>
            <a:r>
              <a:rPr lang="en-US" b="1" dirty="0" err="1"/>
              <a:t>twilio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" y="1272098"/>
            <a:ext cx="5342466" cy="172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7" y="2392761"/>
            <a:ext cx="5680234" cy="243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4842933" y="3886200"/>
            <a:ext cx="3166534" cy="37253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53733" y="2582334"/>
            <a:ext cx="254000" cy="1185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0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IAM Policy &amp; the AWS Lambda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6789" y="781808"/>
            <a:ext cx="2880544" cy="417119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900" dirty="0"/>
              <a:t>{</a:t>
            </a:r>
          </a:p>
          <a:p>
            <a:r>
              <a:rPr lang="mr-IN" sz="900" dirty="0"/>
              <a:t>    "</a:t>
            </a:r>
            <a:r>
              <a:rPr lang="mr-IN" sz="900" dirty="0" err="1"/>
              <a:t>Version</a:t>
            </a:r>
            <a:r>
              <a:rPr lang="mr-IN" sz="900" dirty="0"/>
              <a:t>": "2012-10-17",</a:t>
            </a:r>
          </a:p>
          <a:p>
            <a:r>
              <a:rPr lang="mr-IN" sz="900" dirty="0"/>
              <a:t>    "</a:t>
            </a:r>
            <a:r>
              <a:rPr lang="mr-IN" sz="900" dirty="0" err="1"/>
              <a:t>Statement</a:t>
            </a:r>
            <a:r>
              <a:rPr lang="mr-IN" sz="900" dirty="0"/>
              <a:t>": [</a:t>
            </a:r>
          </a:p>
          <a:p>
            <a:r>
              <a:rPr lang="mr-IN" sz="900" dirty="0"/>
              <a:t>        {</a:t>
            </a:r>
          </a:p>
          <a:p>
            <a:r>
              <a:rPr lang="mr-IN" sz="900" dirty="0"/>
              <a:t>            "</a:t>
            </a:r>
            <a:r>
              <a:rPr lang="mr-IN" sz="900" dirty="0" err="1"/>
              <a:t>Effect</a:t>
            </a:r>
            <a:r>
              <a:rPr lang="mr-IN" sz="900" dirty="0"/>
              <a:t>": "</a:t>
            </a:r>
            <a:r>
              <a:rPr lang="mr-IN" sz="900" dirty="0" err="1"/>
              <a:t>Allow</a:t>
            </a:r>
            <a:r>
              <a:rPr lang="mr-IN" sz="900" dirty="0"/>
              <a:t>",</a:t>
            </a:r>
          </a:p>
          <a:p>
            <a:r>
              <a:rPr lang="mr-IN" sz="900" dirty="0"/>
              <a:t>            "</a:t>
            </a:r>
            <a:r>
              <a:rPr lang="mr-IN" sz="900" dirty="0" err="1"/>
              <a:t>Action</a:t>
            </a:r>
            <a:r>
              <a:rPr lang="mr-IN" sz="900" dirty="0"/>
              <a:t>": [</a:t>
            </a:r>
          </a:p>
          <a:p>
            <a:r>
              <a:rPr lang="mr-IN" sz="900" dirty="0"/>
              <a:t>                "</a:t>
            </a:r>
            <a:r>
              <a:rPr lang="mr-IN" sz="900" dirty="0" err="1"/>
              <a:t>logs:CreateLogGroup</a:t>
            </a:r>
            <a:r>
              <a:rPr lang="mr-IN" sz="900" dirty="0"/>
              <a:t>",</a:t>
            </a:r>
          </a:p>
          <a:p>
            <a:r>
              <a:rPr lang="mr-IN" sz="900" dirty="0"/>
              <a:t>                "</a:t>
            </a:r>
            <a:r>
              <a:rPr lang="mr-IN" sz="900" dirty="0" err="1"/>
              <a:t>logs:CreateLogStream</a:t>
            </a:r>
            <a:r>
              <a:rPr lang="mr-IN" sz="900" dirty="0"/>
              <a:t>",</a:t>
            </a:r>
          </a:p>
          <a:p>
            <a:r>
              <a:rPr lang="mr-IN" sz="900" dirty="0"/>
              <a:t>                "</a:t>
            </a:r>
            <a:r>
              <a:rPr lang="mr-IN" sz="900" dirty="0" err="1"/>
              <a:t>logs:PutLogEvents</a:t>
            </a:r>
            <a:r>
              <a:rPr lang="mr-IN" sz="900" dirty="0"/>
              <a:t>"</a:t>
            </a:r>
          </a:p>
          <a:p>
            <a:r>
              <a:rPr lang="mr-IN" sz="900" dirty="0"/>
              <a:t>            ],</a:t>
            </a:r>
          </a:p>
          <a:p>
            <a:r>
              <a:rPr lang="mr-IN" sz="900" dirty="0"/>
              <a:t>            "</a:t>
            </a:r>
            <a:r>
              <a:rPr lang="mr-IN" sz="900" dirty="0" err="1"/>
              <a:t>Resource</a:t>
            </a:r>
            <a:r>
              <a:rPr lang="mr-IN" sz="900" dirty="0"/>
              <a:t>": [</a:t>
            </a:r>
          </a:p>
          <a:p>
            <a:r>
              <a:rPr lang="mr-IN" sz="900" dirty="0"/>
              <a:t>                "*"</a:t>
            </a:r>
          </a:p>
          <a:p>
            <a:r>
              <a:rPr lang="mr-IN" sz="900" dirty="0"/>
              <a:t>            ]</a:t>
            </a:r>
          </a:p>
          <a:p>
            <a:r>
              <a:rPr lang="mr-IN" sz="900" dirty="0"/>
              <a:t>        },</a:t>
            </a:r>
          </a:p>
          <a:p>
            <a:r>
              <a:rPr lang="mr-IN" sz="900" dirty="0"/>
              <a:t>	    {</a:t>
            </a:r>
          </a:p>
          <a:p>
            <a:r>
              <a:rPr lang="mr-IN" sz="900" dirty="0"/>
              <a:t>            "</a:t>
            </a:r>
            <a:r>
              <a:rPr lang="mr-IN" sz="900" dirty="0" err="1"/>
              <a:t>Effect</a:t>
            </a:r>
            <a:r>
              <a:rPr lang="mr-IN" sz="900" dirty="0"/>
              <a:t>": "</a:t>
            </a:r>
            <a:r>
              <a:rPr lang="mr-IN" sz="900" dirty="0" err="1"/>
              <a:t>Allow</a:t>
            </a:r>
            <a:r>
              <a:rPr lang="mr-IN" sz="900" dirty="0"/>
              <a:t>",</a:t>
            </a:r>
          </a:p>
          <a:p>
            <a:r>
              <a:rPr lang="mr-IN" sz="900" dirty="0"/>
              <a:t>            </a:t>
            </a:r>
            <a:r>
              <a:rPr lang="mr-IN" sz="900" b="1" dirty="0"/>
              <a:t>"</a:t>
            </a:r>
            <a:r>
              <a:rPr lang="mr-IN" sz="900" b="1" dirty="0" err="1"/>
              <a:t>Action</a:t>
            </a:r>
            <a:r>
              <a:rPr lang="mr-IN" sz="900" b="1" dirty="0"/>
              <a:t>": [</a:t>
            </a:r>
          </a:p>
          <a:p>
            <a:r>
              <a:rPr lang="mr-IN" sz="900" b="1" dirty="0"/>
              <a:t>                "</a:t>
            </a:r>
            <a:r>
              <a:rPr lang="mr-IN" sz="900" b="1" dirty="0" err="1"/>
              <a:t>lex:PostText</a:t>
            </a:r>
            <a:r>
              <a:rPr lang="mr-IN" sz="900" b="1" dirty="0"/>
              <a:t>"</a:t>
            </a:r>
          </a:p>
          <a:p>
            <a:r>
              <a:rPr lang="mr-IN" sz="900" b="1" dirty="0"/>
              <a:t>            ],</a:t>
            </a:r>
          </a:p>
          <a:p>
            <a:r>
              <a:rPr lang="mr-IN" sz="900" dirty="0"/>
              <a:t>            "</a:t>
            </a:r>
            <a:r>
              <a:rPr lang="mr-IN" sz="900" dirty="0" err="1"/>
              <a:t>Resource</a:t>
            </a:r>
            <a:r>
              <a:rPr lang="mr-IN" sz="900" dirty="0"/>
              <a:t>": [</a:t>
            </a:r>
          </a:p>
          <a:p>
            <a:r>
              <a:rPr lang="mr-IN" sz="900" dirty="0"/>
              <a:t>                "*"</a:t>
            </a:r>
          </a:p>
          <a:p>
            <a:r>
              <a:rPr lang="mr-IN" sz="900" dirty="0"/>
              <a:t>            ]</a:t>
            </a:r>
          </a:p>
          <a:p>
            <a:r>
              <a:rPr lang="mr-IN" sz="900" dirty="0"/>
              <a:t>        }</a:t>
            </a:r>
          </a:p>
          <a:p>
            <a:r>
              <a:rPr lang="mr-IN" sz="900" dirty="0"/>
              <a:t>    ]</a:t>
            </a:r>
          </a:p>
          <a:p>
            <a:r>
              <a:rPr lang="mr-IN" sz="900" dirty="0"/>
              <a:t>}</a:t>
            </a:r>
          </a:p>
          <a:p>
            <a:endParaRPr lang="mr-IN" sz="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5346" y="781808"/>
            <a:ext cx="5666254" cy="4171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100" b="0" i="0" kern="1200">
                <a:solidFill>
                  <a:srgbClr val="3366FF"/>
                </a:solidFill>
                <a:effectLst/>
                <a:latin typeface="Lucida Console" panose="020B0609040504020204" pitchFamily="49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AWS.config.region</a:t>
            </a:r>
            <a:r>
              <a:rPr lang="en-US" sz="900" dirty="0"/>
              <a:t> = 'us-east-1';	</a:t>
            </a:r>
            <a:r>
              <a:rPr lang="en-US" sz="900" dirty="0">
                <a:solidFill>
                  <a:srgbClr val="1B1F22"/>
                </a:solidFill>
                <a:latin typeface="Menlo-Regular" charset="0"/>
              </a:rPr>
              <a:t>	</a:t>
            </a:r>
          </a:p>
          <a:p>
            <a:r>
              <a:rPr lang="en-US" sz="900" dirty="0" err="1"/>
              <a:t>var</a:t>
            </a:r>
            <a:r>
              <a:rPr lang="en-US" sz="900" dirty="0"/>
              <a:t> </a:t>
            </a:r>
            <a:r>
              <a:rPr lang="en-US" sz="900" dirty="0" err="1"/>
              <a:t>lexruntime</a:t>
            </a:r>
            <a:r>
              <a:rPr lang="en-US" sz="900" dirty="0"/>
              <a:t> = new </a:t>
            </a:r>
            <a:r>
              <a:rPr lang="en-US" sz="900" dirty="0" err="1"/>
              <a:t>AWS.LexRuntime</a:t>
            </a:r>
            <a:r>
              <a:rPr lang="en-US" sz="900" dirty="0"/>
              <a:t>();	</a:t>
            </a:r>
          </a:p>
          <a:p>
            <a:r>
              <a:rPr lang="en-US" sz="900" dirty="0" err="1"/>
              <a:t>var</a:t>
            </a:r>
            <a:r>
              <a:rPr lang="en-US" sz="900" dirty="0"/>
              <a:t> </a:t>
            </a:r>
            <a:r>
              <a:rPr lang="en-US" sz="900" dirty="0" err="1"/>
              <a:t>userNumber</a:t>
            </a:r>
            <a:r>
              <a:rPr lang="en-US" sz="900" dirty="0"/>
              <a:t> = </a:t>
            </a:r>
            <a:r>
              <a:rPr lang="en-US" sz="900" dirty="0" err="1"/>
              <a:t>twilioSMS.From.replace</a:t>
            </a:r>
            <a:r>
              <a:rPr lang="en-US" sz="900" dirty="0"/>
              <a:t>('+', '');	</a:t>
            </a:r>
          </a:p>
          <a:p>
            <a:r>
              <a:rPr lang="en-US" sz="900" dirty="0" err="1"/>
              <a:t>var</a:t>
            </a:r>
            <a:r>
              <a:rPr lang="en-US" sz="900" dirty="0"/>
              <a:t> </a:t>
            </a:r>
            <a:r>
              <a:rPr lang="en-US" sz="900" dirty="0" err="1"/>
              <a:t>params</a:t>
            </a:r>
            <a:r>
              <a:rPr lang="en-US" sz="900" dirty="0"/>
              <a:t> = {	</a:t>
            </a:r>
          </a:p>
          <a:p>
            <a:r>
              <a:rPr lang="en-US" sz="900" dirty="0"/>
              <a:t>	</a:t>
            </a:r>
            <a:r>
              <a:rPr lang="en-US" sz="900" dirty="0" err="1"/>
              <a:t>botAlias</a:t>
            </a:r>
            <a:r>
              <a:rPr lang="en-US" sz="900" dirty="0"/>
              <a:t>: </a:t>
            </a:r>
            <a:r>
              <a:rPr lang="en-US" sz="900" dirty="0" err="1"/>
              <a:t>process.env.BOT_ALIAS</a:t>
            </a:r>
            <a:r>
              <a:rPr lang="en-US" sz="900" dirty="0"/>
              <a:t>,	</a:t>
            </a:r>
          </a:p>
          <a:p>
            <a:r>
              <a:rPr lang="en-US" sz="900" dirty="0"/>
              <a:t>	</a:t>
            </a:r>
            <a:r>
              <a:rPr lang="en-US" sz="900" dirty="0" err="1"/>
              <a:t>botName</a:t>
            </a:r>
            <a:r>
              <a:rPr lang="en-US" sz="900" dirty="0"/>
              <a:t>: </a:t>
            </a:r>
            <a:r>
              <a:rPr lang="en-US" sz="900" dirty="0" err="1"/>
              <a:t>process.env.BOT_NAME</a:t>
            </a:r>
            <a:r>
              <a:rPr lang="en-US" sz="900" dirty="0"/>
              <a:t>,	</a:t>
            </a:r>
          </a:p>
          <a:p>
            <a:r>
              <a:rPr lang="en-US" sz="900" dirty="0"/>
              <a:t>	</a:t>
            </a:r>
            <a:r>
              <a:rPr lang="en-US" sz="900" dirty="0" err="1"/>
              <a:t>inputText</a:t>
            </a:r>
            <a:r>
              <a:rPr lang="en-US" sz="900" dirty="0"/>
              <a:t>: </a:t>
            </a:r>
            <a:r>
              <a:rPr lang="en-US" sz="900" dirty="0" err="1"/>
              <a:t>twilioSMS.Body</a:t>
            </a:r>
            <a:r>
              <a:rPr lang="en-US" sz="900" dirty="0"/>
              <a:t>,	</a:t>
            </a:r>
          </a:p>
          <a:p>
            <a:r>
              <a:rPr lang="en-US" sz="900" dirty="0"/>
              <a:t>	</a:t>
            </a:r>
            <a:r>
              <a:rPr lang="en-US" sz="900" dirty="0" err="1"/>
              <a:t>userId</a:t>
            </a:r>
            <a:r>
              <a:rPr lang="en-US" sz="900" dirty="0"/>
              <a:t>: </a:t>
            </a:r>
            <a:r>
              <a:rPr lang="en-US" sz="900" dirty="0" err="1"/>
              <a:t>userNumber</a:t>
            </a:r>
            <a:r>
              <a:rPr lang="en-US" sz="900" dirty="0"/>
              <a:t>,	</a:t>
            </a:r>
          </a:p>
          <a:p>
            <a:r>
              <a:rPr lang="en-US" sz="900" dirty="0"/>
              <a:t>	</a:t>
            </a:r>
            <a:r>
              <a:rPr lang="en-US" sz="900" dirty="0" err="1"/>
              <a:t>sessionAttributes</a:t>
            </a:r>
            <a:r>
              <a:rPr lang="en-US" sz="900" dirty="0"/>
              <a:t>: {	</a:t>
            </a:r>
          </a:p>
          <a:p>
            <a:r>
              <a:rPr lang="en-US" sz="900" dirty="0"/>
              <a:t>	}	</a:t>
            </a:r>
          </a:p>
          <a:p>
            <a:r>
              <a:rPr lang="en-US" sz="900" dirty="0"/>
              <a:t>};	</a:t>
            </a:r>
          </a:p>
          <a:p>
            <a:r>
              <a:rPr lang="en-US" sz="900" b="1" dirty="0" err="1"/>
              <a:t>lexruntime.postText</a:t>
            </a:r>
            <a:r>
              <a:rPr lang="en-US" sz="900" dirty="0"/>
              <a:t>(</a:t>
            </a:r>
            <a:r>
              <a:rPr lang="en-US" sz="900" dirty="0" err="1"/>
              <a:t>params</a:t>
            </a:r>
            <a:r>
              <a:rPr lang="en-US" sz="900" dirty="0"/>
              <a:t>, function(err, data) {	</a:t>
            </a:r>
          </a:p>
          <a:p>
            <a:r>
              <a:rPr lang="en-US" sz="900" dirty="0"/>
              <a:t>	</a:t>
            </a:r>
            <a:r>
              <a:rPr lang="en-US" sz="900" dirty="0" err="1"/>
              <a:t>var</a:t>
            </a:r>
            <a:r>
              <a:rPr lang="en-US" sz="900" dirty="0"/>
              <a:t> </a:t>
            </a:r>
            <a:r>
              <a:rPr lang="en-US" sz="900" dirty="0" err="1"/>
              <a:t>twimlResponse</a:t>
            </a:r>
            <a:r>
              <a:rPr lang="en-US" sz="900" dirty="0"/>
              <a:t> = new </a:t>
            </a:r>
            <a:r>
              <a:rPr lang="en-US" sz="900" dirty="0" err="1"/>
              <a:t>twilio.TwimlResponse</a:t>
            </a:r>
            <a:r>
              <a:rPr lang="en-US" sz="900" dirty="0"/>
              <a:t>();	</a:t>
            </a:r>
          </a:p>
          <a:p>
            <a:r>
              <a:rPr lang="en-US" sz="900" dirty="0"/>
              <a:t>	if (err) {	</a:t>
            </a:r>
          </a:p>
          <a:p>
            <a:r>
              <a:rPr lang="en-US" sz="900" dirty="0"/>
              <a:t>		</a:t>
            </a:r>
            <a:r>
              <a:rPr lang="en-US" sz="900" dirty="0" err="1"/>
              <a:t>console.log</a:t>
            </a:r>
            <a:r>
              <a:rPr lang="en-US" sz="900" dirty="0"/>
              <a:t>(err, </a:t>
            </a:r>
            <a:r>
              <a:rPr lang="en-US" sz="900" dirty="0" err="1"/>
              <a:t>err.stack</a:t>
            </a:r>
            <a:r>
              <a:rPr lang="en-US" sz="900" dirty="0"/>
              <a:t>); // an error occurred	</a:t>
            </a:r>
          </a:p>
          <a:p>
            <a:r>
              <a:rPr lang="en-US" sz="900" dirty="0"/>
              <a:t>		</a:t>
            </a:r>
            <a:r>
              <a:rPr lang="en-US" sz="900" dirty="0" err="1"/>
              <a:t>twimlResponse.message</a:t>
            </a:r>
            <a:r>
              <a:rPr lang="en-US" sz="900" dirty="0"/>
              <a:t>('Sorry, we ran into a problem at our end.');	</a:t>
            </a:r>
          </a:p>
          <a:p>
            <a:r>
              <a:rPr lang="en-US" sz="900" dirty="0"/>
              <a:t>		callback(err, </a:t>
            </a:r>
            <a:r>
              <a:rPr lang="en-US" sz="900" dirty="0" err="1"/>
              <a:t>twimlResponse.toString</a:t>
            </a:r>
            <a:r>
              <a:rPr lang="en-US" sz="900" dirty="0"/>
              <a:t>());	</a:t>
            </a:r>
          </a:p>
          <a:p>
            <a:r>
              <a:rPr lang="en-US" sz="900" dirty="0"/>
              <a:t>	} else {	</a:t>
            </a:r>
          </a:p>
          <a:p>
            <a:r>
              <a:rPr lang="en-US" sz="900" dirty="0"/>
              <a:t>		</a:t>
            </a:r>
            <a:r>
              <a:rPr lang="en-US" sz="900" dirty="0" err="1"/>
              <a:t>console.log</a:t>
            </a:r>
            <a:r>
              <a:rPr lang="en-US" sz="900" dirty="0"/>
              <a:t>(data);           // got something back from Amazon Lex	</a:t>
            </a:r>
          </a:p>
          <a:p>
            <a:r>
              <a:rPr lang="en-US" sz="900" dirty="0"/>
              <a:t>		</a:t>
            </a:r>
            <a:r>
              <a:rPr lang="en-US" sz="900" dirty="0" err="1"/>
              <a:t>twimlResponse.message</a:t>
            </a:r>
            <a:r>
              <a:rPr lang="en-US" sz="900" dirty="0"/>
              <a:t>(</a:t>
            </a:r>
            <a:r>
              <a:rPr lang="en-US" sz="900" dirty="0" err="1"/>
              <a:t>data.message</a:t>
            </a:r>
            <a:r>
              <a:rPr lang="en-US" sz="900" dirty="0"/>
              <a:t>);	</a:t>
            </a:r>
          </a:p>
          <a:p>
            <a:r>
              <a:rPr lang="en-US" sz="900" dirty="0"/>
              <a:t>		callback(null, </a:t>
            </a:r>
            <a:r>
              <a:rPr lang="en-US" sz="900" dirty="0" err="1"/>
              <a:t>twimlResponse.toString</a:t>
            </a:r>
            <a:r>
              <a:rPr lang="en-US" sz="900" dirty="0"/>
              <a:t>());	</a:t>
            </a:r>
          </a:p>
          <a:p>
            <a:r>
              <a:rPr lang="en-US" sz="900" dirty="0"/>
              <a:t>	}	</a:t>
            </a:r>
          </a:p>
          <a:p>
            <a:r>
              <a:rPr lang="en-US" sz="900" dirty="0"/>
              <a:t>});	</a:t>
            </a:r>
          </a:p>
        </p:txBody>
      </p:sp>
    </p:spTree>
    <p:extLst>
      <p:ext uri="{BB962C8B-B14F-4D97-AF65-F5344CB8AC3E}">
        <p14:creationId xmlns:p14="http://schemas.microsoft.com/office/powerpoint/2010/main" val="76629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HTTPS Endpoint using Amazon API Gateway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9" y="1016246"/>
            <a:ext cx="6103780" cy="2998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224867"/>
            <a:ext cx="7323667" cy="6889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70867" y="4504267"/>
            <a:ext cx="541866" cy="127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489200" y="4360333"/>
            <a:ext cx="4445000" cy="431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Configuring the Twilio Webhook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" y="2524654"/>
            <a:ext cx="7118820" cy="152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20965" y="1407725"/>
            <a:ext cx="36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www.twilio.com</a:t>
            </a:r>
            <a:r>
              <a:rPr lang="en-US" b="1" dirty="0"/>
              <a:t>/console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29667" y="3318933"/>
            <a:ext cx="567266" cy="11853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bot can now text!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81" y="972396"/>
            <a:ext cx="2655570" cy="362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70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Support for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Amazon Lex can support both Text and Voice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Use the Twilio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&lt;record&gt;</a:t>
            </a:r>
            <a:r>
              <a:rPr lang="en-US" dirty="0"/>
              <a:t> verb to prompt/record user input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Utilize Amazon Lex’s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PostContent</a:t>
            </a:r>
            <a:r>
              <a:rPr lang="en-US" dirty="0"/>
              <a:t> API call (instead of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PostText</a:t>
            </a:r>
            <a:r>
              <a:rPr lang="en-US" dirty="0"/>
              <a:t>)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Accept: text/plain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Convert to TwiML and send back to Twilio</a:t>
            </a:r>
          </a:p>
        </p:txBody>
      </p:sp>
    </p:spTree>
    <p:extLst>
      <p:ext uri="{BB962C8B-B14F-4D97-AF65-F5344CB8AC3E}">
        <p14:creationId xmlns:p14="http://schemas.microsoft.com/office/powerpoint/2010/main" val="3301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“Alexa, What is Amazon Lex?”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dirty="0"/>
              <a:t>Amazon Lex Built-in Integrations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dirty="0"/>
              <a:t>Need for Custom Integrations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Going Serverless (AWS Lambda &amp; Amazon API Gateway)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Teach Your Bot How to Text with Twilio SMS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we talk? Adding Support for Voice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9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1009650"/>
            <a:ext cx="6541955" cy="3552825"/>
          </a:xfrm>
        </p:spPr>
      </p:pic>
      <p:sp>
        <p:nvSpPr>
          <p:cNvPr id="5" name="TextBox 4"/>
          <p:cNvSpPr txBox="1"/>
          <p:nvPr/>
        </p:nvSpPr>
        <p:spPr>
          <a:xfrm>
            <a:off x="1496646" y="4562475"/>
            <a:ext cx="588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https://</a:t>
            </a:r>
            <a:r>
              <a:rPr lang="en-US" sz="2400" b="1" dirty="0" err="1">
                <a:hlinkClick r:id="rId3"/>
              </a:rPr>
              <a:t>console.aws.amazon.com</a:t>
            </a:r>
            <a:r>
              <a:rPr lang="en-US" sz="2400" b="1" dirty="0">
                <a:hlinkClick r:id="rId3"/>
              </a:rPr>
              <a:t>/</a:t>
            </a:r>
            <a:r>
              <a:rPr lang="en-US" sz="2400" b="1" dirty="0" err="1">
                <a:hlinkClick r:id="rId3"/>
              </a:rPr>
              <a:t>lex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796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Chatbot</a:t>
            </a:r>
            <a:r>
              <a:rPr lang="en-US" dirty="0"/>
              <a:t>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91" y="1009332"/>
            <a:ext cx="3743729" cy="355392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Create a </a:t>
            </a:r>
            <a:r>
              <a:rPr lang="en-US" dirty="0" err="1"/>
              <a:t>chatbot</a:t>
            </a:r>
            <a:r>
              <a:rPr lang="en-US" dirty="0"/>
              <a:t> with Amazon Lex and </a:t>
            </a:r>
            <a:br>
              <a:rPr lang="en-US" dirty="0"/>
            </a:br>
            <a:r>
              <a:rPr lang="en-US" dirty="0"/>
              <a:t>AWS Lambda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Prizes: $10,000 cash, $5,000 AWS credits, </a:t>
            </a:r>
            <a:r>
              <a:rPr lang="en-US" dirty="0" err="1"/>
              <a:t>re:Invent</a:t>
            </a:r>
            <a:r>
              <a:rPr lang="en-US" dirty="0"/>
              <a:t> tickets, more!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Submissions due </a:t>
            </a:r>
            <a:br>
              <a:rPr lang="en-US" dirty="0"/>
            </a:br>
            <a:r>
              <a:rPr lang="en-US" dirty="0"/>
              <a:t>July 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172280"/>
            <a:ext cx="5036820" cy="2518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3717" y="3865364"/>
            <a:ext cx="533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hlinkClick r:id="rId3"/>
              </a:rPr>
              <a:t>awschatbot2017.devpost.com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62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8094" y="2453268"/>
            <a:ext cx="7726834" cy="1122556"/>
          </a:xfrm>
        </p:spPr>
        <p:txBody>
          <a:bodyPr>
            <a:normAutofit/>
          </a:bodyPr>
          <a:lstStyle/>
          <a:p>
            <a:r>
              <a:rPr lang="en-US" b="1" dirty="0"/>
              <a:t>Get Started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https://aws.amazon.com/lex</a:t>
            </a:r>
            <a:endParaRPr lang="en-US" dirty="0"/>
          </a:p>
          <a:p>
            <a:r>
              <a:rPr lang="en-US" b="1" dirty="0"/>
              <a:t>Sign up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awschatbot2017.devpost.com</a:t>
            </a:r>
            <a:endParaRPr lang="en-US" u="sng" dirty="0"/>
          </a:p>
          <a:p>
            <a:r>
              <a:rPr lang="en-US" b="1" dirty="0"/>
              <a:t>Lex Console: </a:t>
            </a:r>
            <a:r>
              <a:rPr lang="en-US" dirty="0">
                <a:hlinkClick r:id="rId4"/>
              </a:rPr>
              <a:t>https://console.aws.amazon.com/lex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0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Amazon Lex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5" y="990242"/>
            <a:ext cx="1222045" cy="1222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3" y="3078010"/>
            <a:ext cx="1318927" cy="131892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828164" y="1534243"/>
            <a:ext cx="2100289" cy="2100289"/>
            <a:chOff x="2629098" y="1136407"/>
            <a:chExt cx="2790945" cy="27909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098" y="1136407"/>
              <a:ext cx="2790945" cy="27909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032" y="2320422"/>
              <a:ext cx="916274" cy="9162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696" y="2029709"/>
              <a:ext cx="807874" cy="8078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532745" y="2524042"/>
            <a:ext cx="117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Lex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37" y="284951"/>
            <a:ext cx="1412615" cy="141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36" y="3923470"/>
            <a:ext cx="947016" cy="94701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138541" y="3083158"/>
            <a:ext cx="752925" cy="338783"/>
          </a:xfrm>
          <a:prstGeom prst="straightConnector1">
            <a:avLst/>
          </a:prstGeom>
          <a:ln w="381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03052" y="2708708"/>
            <a:ext cx="1762284" cy="0"/>
          </a:xfrm>
          <a:prstGeom prst="straightConnector1">
            <a:avLst/>
          </a:prstGeom>
          <a:ln w="381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138844" y="1446002"/>
            <a:ext cx="2391" cy="730556"/>
          </a:xfrm>
          <a:prstGeom prst="straightConnector1">
            <a:avLst/>
          </a:prstGeom>
          <a:ln w="381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36453" y="3236696"/>
            <a:ext cx="2391" cy="730556"/>
          </a:xfrm>
          <a:prstGeom prst="straightConnector1">
            <a:avLst/>
          </a:prstGeom>
          <a:ln w="381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71136" y="2416320"/>
            <a:ext cx="137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Graphical </a:t>
            </a:r>
            <a:r>
              <a:rPr lang="en-US" sz="1400"/>
              <a:t>User Interface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012543" y="2061167"/>
            <a:ext cx="137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Conversational Interface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175912" y="1896974"/>
            <a:ext cx="823938" cy="422688"/>
          </a:xfrm>
          <a:prstGeom prst="straightConnector1">
            <a:avLst/>
          </a:prstGeom>
          <a:ln w="381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24" y="2312831"/>
            <a:ext cx="689632" cy="7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-45471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Speech Language Understanding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9192" y="2557057"/>
            <a:ext cx="1960531" cy="0"/>
          </a:xfrm>
          <a:prstGeom prst="line">
            <a:avLst/>
          </a:prstGeom>
          <a:ln w="158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22767" y="2033837"/>
            <a:ext cx="319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Speech</a:t>
            </a:r>
          </a:p>
          <a:p>
            <a:pPr algn="ctr"/>
            <a:r>
              <a:rPr lang="en-US" sz="1400" dirty="0"/>
              <a:t>Recognition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72392" y="2526279"/>
            <a:ext cx="2576945" cy="0"/>
          </a:xfrm>
          <a:prstGeom prst="line">
            <a:avLst/>
          </a:prstGeom>
          <a:ln w="158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2392" y="2033837"/>
            <a:ext cx="233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Natural Language </a:t>
            </a:r>
          </a:p>
          <a:p>
            <a:pPr algn="ctr"/>
            <a:r>
              <a:rPr lang="en-US" sz="1400" dirty="0"/>
              <a:t>Understanding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7631" y="786638"/>
            <a:ext cx="388378" cy="81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49186" y="3267264"/>
            <a:ext cx="388378" cy="81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6075" y="4361310"/>
            <a:ext cx="794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Powered by the same Deep Learning technology as Alexa</a:t>
            </a:r>
          </a:p>
        </p:txBody>
      </p:sp>
    </p:spTree>
    <p:extLst>
      <p:ext uri="{BB962C8B-B14F-4D97-AF65-F5344CB8AC3E}">
        <p14:creationId xmlns:p14="http://schemas.microsoft.com/office/powerpoint/2010/main" val="95130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 Bot 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488021" y="2063241"/>
            <a:ext cx="141514" cy="141514"/>
          </a:xfrm>
          <a:prstGeom prst="ellipse">
            <a:avLst/>
          </a:prstGeom>
          <a:solidFill>
            <a:srgbClr val="FCB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30051" y="2130534"/>
            <a:ext cx="900547" cy="0"/>
          </a:xfrm>
          <a:prstGeom prst="line">
            <a:avLst/>
          </a:prstGeom>
          <a:ln w="158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88021" y="2865816"/>
            <a:ext cx="141514" cy="141514"/>
          </a:xfrm>
          <a:prstGeom prst="ellipse">
            <a:avLst/>
          </a:prstGeom>
          <a:solidFill>
            <a:srgbClr val="FCB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30051" y="2933109"/>
            <a:ext cx="886693" cy="0"/>
          </a:xfrm>
          <a:prstGeom prst="line">
            <a:avLst/>
          </a:prstGeom>
          <a:ln w="158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1432" y="1865435"/>
            <a:ext cx="27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Utterances</a:t>
            </a:r>
          </a:p>
          <a:p>
            <a:r>
              <a:rPr lang="en-US" sz="1200" dirty="0"/>
              <a:t>Spoken or typed phrases that invoke your intent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098" y="1138843"/>
            <a:ext cx="1302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F0"/>
                </a:solidFill>
              </a:rPr>
              <a:t>BookHotel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9769" y="1195083"/>
            <a:ext cx="141514" cy="141514"/>
          </a:xfrm>
          <a:prstGeom prst="ellipse">
            <a:avLst/>
          </a:prstGeom>
          <a:solidFill>
            <a:srgbClr val="FCB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03580" y="1262376"/>
            <a:ext cx="1413164" cy="0"/>
          </a:xfrm>
          <a:prstGeom prst="line">
            <a:avLst/>
          </a:prstGeom>
          <a:ln w="158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1432" y="921098"/>
            <a:ext cx="279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Intents</a:t>
            </a:r>
          </a:p>
          <a:p>
            <a:r>
              <a:rPr lang="en-US" sz="1200" dirty="0"/>
              <a:t>An Intent performs an action in response to natural language user 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1432" y="2669198"/>
            <a:ext cx="27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Slots</a:t>
            </a:r>
          </a:p>
          <a:p>
            <a:r>
              <a:rPr lang="en-US" sz="1200" dirty="0"/>
              <a:t>Slots are input data required to fulfill the intent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1431" y="3474993"/>
            <a:ext cx="279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Fulfillment</a:t>
            </a:r>
          </a:p>
          <a:p>
            <a:r>
              <a:rPr lang="en-US" sz="1200" dirty="0"/>
              <a:t>Fulfillment mechanism for your intent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1952" y="4646124"/>
            <a:ext cx="424285" cy="15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53952" y="4633424"/>
            <a:ext cx="424285" cy="15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31452" y="3414224"/>
            <a:ext cx="424285" cy="15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4" y="1475446"/>
            <a:ext cx="2202698" cy="32264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07" y="1415842"/>
            <a:ext cx="2227815" cy="33147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550861" y="3526212"/>
            <a:ext cx="141514" cy="141514"/>
          </a:xfrm>
          <a:prstGeom prst="ellipse">
            <a:avLst/>
          </a:prstGeom>
          <a:solidFill>
            <a:srgbClr val="FCB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10201" y="3594731"/>
            <a:ext cx="1064385" cy="0"/>
          </a:xfrm>
          <a:prstGeom prst="line">
            <a:avLst/>
          </a:prstGeom>
          <a:ln w="158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5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“Book a Hotel”</a:t>
            </a:r>
          </a:p>
        </p:txBody>
      </p:sp>
      <p:sp>
        <p:nvSpPr>
          <p:cNvPr id="4" name="Shape 642"/>
          <p:cNvSpPr/>
          <p:nvPr/>
        </p:nvSpPr>
        <p:spPr>
          <a:xfrm>
            <a:off x="4737742" y="1396222"/>
            <a:ext cx="706118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5" name="Shape 646"/>
          <p:cNvSpPr/>
          <p:nvPr/>
        </p:nvSpPr>
        <p:spPr>
          <a:xfrm>
            <a:off x="2588888" y="1077867"/>
            <a:ext cx="644169" cy="223211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1200" b="0"/>
              <a:t>Book</a:t>
            </a:r>
          </a:p>
        </p:txBody>
      </p:sp>
      <p:sp>
        <p:nvSpPr>
          <p:cNvPr id="6" name="Shape 646"/>
          <p:cNvSpPr/>
          <p:nvPr/>
        </p:nvSpPr>
        <p:spPr>
          <a:xfrm>
            <a:off x="3808412" y="1077867"/>
            <a:ext cx="562970" cy="223212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Hotel</a:t>
            </a:r>
            <a:endParaRPr sz="1200" b="0" dirty="0"/>
          </a:p>
        </p:txBody>
      </p:sp>
      <p:sp>
        <p:nvSpPr>
          <p:cNvPr id="7" name="Shape 646"/>
          <p:cNvSpPr/>
          <p:nvPr/>
        </p:nvSpPr>
        <p:spPr>
          <a:xfrm>
            <a:off x="3527432" y="1339911"/>
            <a:ext cx="650552" cy="239077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NYC</a:t>
            </a:r>
            <a:endParaRPr sz="12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-84056" y="1797319"/>
            <a:ext cx="21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“Book a Hotel in 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NYC”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6902" y="1791712"/>
            <a:ext cx="21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Automatic </a:t>
            </a:r>
            <a:r>
              <a:rPr lang="en-US" sz="1200" b="1">
                <a:solidFill>
                  <a:schemeClr val="accent3">
                    <a:lumMod val="75000"/>
                  </a:schemeClr>
                </a:solidFill>
              </a:rPr>
              <a:t>Speech Recognition</a:t>
            </a:r>
          </a:p>
        </p:txBody>
      </p:sp>
      <p:sp>
        <p:nvSpPr>
          <p:cNvPr id="10" name="Shape 642"/>
          <p:cNvSpPr/>
          <p:nvPr/>
        </p:nvSpPr>
        <p:spPr>
          <a:xfrm>
            <a:off x="1556701" y="1432466"/>
            <a:ext cx="706118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11" name="Shape 646"/>
          <p:cNvSpPr/>
          <p:nvPr/>
        </p:nvSpPr>
        <p:spPr>
          <a:xfrm>
            <a:off x="5603131" y="1024765"/>
            <a:ext cx="1666278" cy="225231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Hotel Booking</a:t>
            </a:r>
            <a:endParaRPr sz="1200" b="0" dirty="0"/>
          </a:p>
        </p:txBody>
      </p:sp>
      <p:sp>
        <p:nvSpPr>
          <p:cNvPr id="12" name="Shape 646"/>
          <p:cNvSpPr/>
          <p:nvPr/>
        </p:nvSpPr>
        <p:spPr>
          <a:xfrm>
            <a:off x="5602248" y="1354826"/>
            <a:ext cx="1666278" cy="225231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New York City</a:t>
            </a:r>
            <a:endParaRPr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424269" y="1791712"/>
            <a:ext cx="21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Natural Language Understanding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0" y="909938"/>
            <a:ext cx="747759" cy="747759"/>
          </a:xfrm>
          <a:prstGeom prst="rect">
            <a:avLst/>
          </a:prstGeom>
        </p:spPr>
      </p:pic>
      <p:sp>
        <p:nvSpPr>
          <p:cNvPr id="17" name="Shape 642"/>
          <p:cNvSpPr/>
          <p:nvPr/>
        </p:nvSpPr>
        <p:spPr>
          <a:xfrm flipH="1">
            <a:off x="7491948" y="1997755"/>
            <a:ext cx="434594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18" name="TextBox 17"/>
          <p:cNvSpPr txBox="1"/>
          <p:nvPr/>
        </p:nvSpPr>
        <p:spPr>
          <a:xfrm>
            <a:off x="7799478" y="1728349"/>
            <a:ext cx="148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Intent/Slot 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19" name="Shape 642"/>
          <p:cNvSpPr/>
          <p:nvPr/>
        </p:nvSpPr>
        <p:spPr>
          <a:xfrm flipV="1">
            <a:off x="8520992" y="2320438"/>
            <a:ext cx="0" cy="471744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20" name="TextBox 19"/>
          <p:cNvSpPr txBox="1"/>
          <p:nvPr/>
        </p:nvSpPr>
        <p:spPr>
          <a:xfrm>
            <a:off x="7795493" y="2899008"/>
            <a:ext cx="148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Utterances</a:t>
            </a:r>
          </a:p>
        </p:txBody>
      </p:sp>
      <p:sp>
        <p:nvSpPr>
          <p:cNvPr id="21" name="Shape 642"/>
          <p:cNvSpPr/>
          <p:nvPr/>
        </p:nvSpPr>
        <p:spPr>
          <a:xfrm flipH="1">
            <a:off x="5826894" y="2262430"/>
            <a:ext cx="0" cy="471744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894438" y="2794933"/>
          <a:ext cx="3025618" cy="1097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8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Hotel Booking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9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New York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9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Check</a:t>
                      </a:r>
                      <a:r>
                        <a:rPr lang="en-US" sz="11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In</a:t>
                      </a:r>
                      <a:endParaRPr lang="en-US" sz="1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Nov 30</a:t>
                      </a:r>
                      <a:r>
                        <a:rPr lang="en-US" sz="1200" b="1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9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Check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Dec 2</a:t>
                      </a:r>
                      <a:r>
                        <a:rPr lang="en-US" sz="1200" b="1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nd</a:t>
                      </a: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0" y="3977056"/>
            <a:ext cx="747759" cy="7477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598569"/>
            <a:ext cx="21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“Your hotel is booked for Nov 30</a:t>
            </a:r>
            <a:r>
              <a:rPr lang="en-US" sz="1200" b="1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” </a:t>
            </a:r>
          </a:p>
        </p:txBody>
      </p:sp>
      <p:sp>
        <p:nvSpPr>
          <p:cNvPr id="25" name="Shape 642"/>
          <p:cNvSpPr/>
          <p:nvPr/>
        </p:nvSpPr>
        <p:spPr>
          <a:xfrm flipH="1">
            <a:off x="2258332" y="4724815"/>
            <a:ext cx="657140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26" name="TextBox 25"/>
          <p:cNvSpPr txBox="1"/>
          <p:nvPr/>
        </p:nvSpPr>
        <p:spPr>
          <a:xfrm>
            <a:off x="2878882" y="4087352"/>
            <a:ext cx="142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Amazon Polly</a:t>
            </a:r>
          </a:p>
        </p:txBody>
      </p:sp>
      <p:sp>
        <p:nvSpPr>
          <p:cNvPr id="27" name="Shape 642"/>
          <p:cNvSpPr/>
          <p:nvPr/>
        </p:nvSpPr>
        <p:spPr>
          <a:xfrm flipH="1">
            <a:off x="4352945" y="4690901"/>
            <a:ext cx="657140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28" name="TextBox 27"/>
          <p:cNvSpPr txBox="1"/>
          <p:nvPr/>
        </p:nvSpPr>
        <p:spPr>
          <a:xfrm>
            <a:off x="5021759" y="4460068"/>
            <a:ext cx="21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Confirmation: “Your hotel is booked for Nov 30</a:t>
            </a:r>
            <a:r>
              <a:rPr lang="en-US" sz="1200" b="1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” </a:t>
            </a:r>
          </a:p>
        </p:txBody>
      </p:sp>
      <p:sp>
        <p:nvSpPr>
          <p:cNvPr id="29" name="Shape 642"/>
          <p:cNvSpPr/>
          <p:nvPr/>
        </p:nvSpPr>
        <p:spPr>
          <a:xfrm>
            <a:off x="6007727" y="3748321"/>
            <a:ext cx="371302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31" name="Shape 642"/>
          <p:cNvSpPr/>
          <p:nvPr/>
        </p:nvSpPr>
        <p:spPr>
          <a:xfrm flipH="1">
            <a:off x="7192003" y="4608613"/>
            <a:ext cx="1375054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553522" y="4054283"/>
            <a:ext cx="0" cy="544286"/>
          </a:xfrm>
          <a:prstGeom prst="line">
            <a:avLst/>
          </a:prstGeom>
          <a:ln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hape 646"/>
          <p:cNvSpPr/>
          <p:nvPr/>
        </p:nvSpPr>
        <p:spPr>
          <a:xfrm>
            <a:off x="3281076" y="1077867"/>
            <a:ext cx="479317" cy="230981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a</a:t>
            </a:r>
            <a:endParaRPr sz="1200" b="0" dirty="0"/>
          </a:p>
        </p:txBody>
      </p:sp>
      <p:sp>
        <p:nvSpPr>
          <p:cNvPr id="35" name="Shape 646"/>
          <p:cNvSpPr/>
          <p:nvPr/>
        </p:nvSpPr>
        <p:spPr>
          <a:xfrm>
            <a:off x="2942144" y="1339911"/>
            <a:ext cx="505235" cy="223212"/>
          </a:xfrm>
          <a:prstGeom prst="roundRect">
            <a:avLst>
              <a:gd name="adj" fmla="val 50000"/>
            </a:avLst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1200" b="0" dirty="0"/>
              <a:t>in</a:t>
            </a:r>
            <a:endParaRPr sz="1200" b="0" dirty="0"/>
          </a:p>
        </p:txBody>
      </p:sp>
      <p:sp>
        <p:nvSpPr>
          <p:cNvPr id="36" name="Shape 642"/>
          <p:cNvSpPr/>
          <p:nvPr/>
        </p:nvSpPr>
        <p:spPr>
          <a:xfrm>
            <a:off x="7823704" y="3748321"/>
            <a:ext cx="371302" cy="0"/>
          </a:xfrm>
          <a:prstGeom prst="line">
            <a:avLst/>
          </a:prstGeom>
          <a:ln w="19050">
            <a:solidFill>
              <a:srgbClr val="3E74B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 sz="2800"/>
          </a:p>
        </p:txBody>
      </p:sp>
      <p:sp>
        <p:nvSpPr>
          <p:cNvPr id="37" name="TextBox 36"/>
          <p:cNvSpPr txBox="1"/>
          <p:nvPr/>
        </p:nvSpPr>
        <p:spPr>
          <a:xfrm>
            <a:off x="6304527" y="3549218"/>
            <a:ext cx="16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3">
                    <a:lumMod val="75000"/>
                  </a:schemeClr>
                </a:solidFill>
              </a:rPr>
              <a:t>“Can I go ahead with the booking?</a:t>
            </a:r>
            <a:endParaRPr 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87" y="3417074"/>
            <a:ext cx="543639" cy="5649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92" y="4364351"/>
            <a:ext cx="544780" cy="6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0207" y="1484799"/>
            <a:ext cx="8205304" cy="3553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Serverless, event-driven compute service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AWS Lambda = microservice without servers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45" y="2209800"/>
            <a:ext cx="666750" cy="80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 dirty="0"/>
              <a:t>AWS Lambda</a:t>
            </a:r>
          </a:p>
        </p:txBody>
      </p:sp>
    </p:spTree>
    <p:extLst>
      <p:ext uri="{BB962C8B-B14F-4D97-AF65-F5344CB8AC3E}">
        <p14:creationId xmlns:p14="http://schemas.microsoft.com/office/powerpoint/2010/main" val="5899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AWS Lambda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AWS Lambda function (that you write)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event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AWS Lambda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function networking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16790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API Gateway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549483" y="2593231"/>
            <a:ext cx="192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3612658" y="2593231"/>
            <a:ext cx="1924050" cy="340940"/>
          </a:xfrm>
        </p:spPr>
        <p:txBody>
          <a:bodyPr/>
          <a:lstStyle/>
          <a:p>
            <a:r>
              <a:rPr lang="en-US" dirty="0"/>
              <a:t>Configure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6667836" y="2593231"/>
            <a:ext cx="1924050" cy="340940"/>
          </a:xfrm>
        </p:spPr>
        <p:txBody>
          <a:bodyPr/>
          <a:lstStyle/>
          <a:p>
            <a:r>
              <a:rPr lang="en-US" dirty="0"/>
              <a:t>Publish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549483" y="4448006"/>
            <a:ext cx="1924050" cy="340940"/>
          </a:xfrm>
        </p:spPr>
        <p:txBody>
          <a:bodyPr/>
          <a:lstStyle/>
          <a:p>
            <a:r>
              <a:rPr lang="en-US" dirty="0"/>
              <a:t>Maintain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3608659" y="4448006"/>
            <a:ext cx="1924050" cy="340940"/>
          </a:xfrm>
        </p:spPr>
        <p:txBody>
          <a:bodyPr/>
          <a:lstStyle/>
          <a:p>
            <a:r>
              <a:rPr lang="en-US" dirty="0"/>
              <a:t>Monitor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9"/>
          </p:nvPr>
        </p:nvSpPr>
        <p:spPr>
          <a:xfrm>
            <a:off x="6667836" y="4448006"/>
            <a:ext cx="1924050" cy="340940"/>
          </a:xfrm>
        </p:spPr>
        <p:txBody>
          <a:bodyPr/>
          <a:lstStyle/>
          <a:p>
            <a:r>
              <a:rPr lang="en-US" dirty="0"/>
              <a:t>Secure</a:t>
            </a:r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" b="6683"/>
          <a:stretch/>
        </p:blipFill>
        <p:spPr>
          <a:xfrm>
            <a:off x="847319" y="1239313"/>
            <a:ext cx="1328378" cy="1216584"/>
          </a:xfrm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" b="251"/>
          <a:stretch/>
        </p:blipFill>
        <p:spPr>
          <a:xfrm>
            <a:off x="3996341" y="1329621"/>
            <a:ext cx="1156684" cy="1162410"/>
          </a:xfrm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8" b="-738"/>
          <a:stretch/>
        </p:blipFill>
        <p:spPr>
          <a:xfrm>
            <a:off x="7052011" y="1318688"/>
            <a:ext cx="1155700" cy="1172864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73281" y="3045200"/>
            <a:ext cx="1402805" cy="1402805"/>
          </a:xfrm>
        </p:spPr>
      </p:pic>
      <p:pic>
        <p:nvPicPr>
          <p:cNvPr id="35" name="Picture Placeholder 34"/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b="21411"/>
          <a:stretch>
            <a:fillRect/>
          </a:stretch>
        </p:blipFill>
        <p:spPr>
          <a:xfrm>
            <a:off x="6825335" y="3280637"/>
            <a:ext cx="1609052" cy="920470"/>
          </a:xfrm>
        </p:spPr>
      </p:pic>
      <p:pic>
        <p:nvPicPr>
          <p:cNvPr id="17" name="Picture Placeholder 31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b="4449"/>
          <a:stretch/>
        </p:blipFill>
        <p:spPr>
          <a:xfrm>
            <a:off x="837041" y="3092909"/>
            <a:ext cx="1348935" cy="1270603"/>
          </a:xfrm>
        </p:spPr>
      </p:pic>
      <p:sp>
        <p:nvSpPr>
          <p:cNvPr id="7" name="TextBox 6"/>
          <p:cNvSpPr txBox="1"/>
          <p:nvPr/>
        </p:nvSpPr>
        <p:spPr>
          <a:xfrm>
            <a:off x="353723" y="609054"/>
            <a:ext cx="56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Fully Managed Service for Your APIs</a:t>
            </a:r>
          </a:p>
        </p:txBody>
      </p:sp>
    </p:spTree>
    <p:extLst>
      <p:ext uri="{BB962C8B-B14F-4D97-AF65-F5344CB8AC3E}">
        <p14:creationId xmlns:p14="http://schemas.microsoft.com/office/powerpoint/2010/main" val="1274659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THEME_BG_IMAGE" val=""/>
  <p:tag name="MMPROD_UIDATA" val="&lt;database version=&quot;11.0&quot;&gt;&lt;object type=&quot;1&quot; unique_id=&quot;10001&quot;&gt;&lt;property id=&quot;20600&quot; value=&quot;1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2 - &amp;quot;Overview 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The Need for Amazon Lex&amp;quot;&quot;/&gt;&lt;property id=&quot;20307&quot; value=&quot;290&quot;/&gt;&lt;/object&gt;&lt;object type=&quot;3&quot; unique_id=&quot;10006&quot;&gt;&lt;property id=&quot;20148&quot; value=&quot;5&quot;/&gt;&lt;property id=&quot;20300&quot; value=&quot;Slide 4 - &amp;quot;Text and Speech Language Understanding &amp;quot;&quot;/&gt;&lt;property id=&quot;20307&quot; value=&quot;289&quot;/&gt;&lt;/object&gt;&lt;object type=&quot;3&quot; unique_id=&quot;10007&quot;&gt;&lt;property id=&quot;20148&quot; value=&quot;5&quot;/&gt;&lt;property id=&quot;20300&quot; value=&quot;Slide 5 - &amp;quot;Lex Bot Structure&amp;quot;&quot;/&gt;&lt;property id=&quot;20307&quot; value=&quot;291&quot;/&gt;&lt;/object&gt;&lt;object type=&quot;3&quot; unique_id=&quot;10008&quot;&gt;&lt;property id=&quot;20148&quot; value=&quot;5&quot;/&gt;&lt;property id=&quot;20300&quot; value=&quot;Slide 6 - &amp;quot;“Book a Hotel”&amp;quot;&quot;/&gt;&lt;property id=&quot;20307&quot; value=&quot;293&quot;/&gt;&lt;/object&gt;&lt;object type=&quot;3&quot; unique_id=&quot;10009&quot;&gt;&lt;property id=&quot;20148&quot; value=&quot;5&quot;/&gt;&lt;property id=&quot;20300&quot; value=&quot;Slide 7 - &amp;quot;AWS Lambda&amp;quot;&quot;/&gt;&lt;property id=&quot;20307&quot; value=&quot;295&quot;/&gt;&lt;/object&gt;&lt;object type=&quot;3&quot; unique_id=&quot;10010&quot;&gt;&lt;property id=&quot;20148&quot; value=&quot;5&quot;/&gt;&lt;property id=&quot;20300&quot; value=&quot;Slide 8 - &amp;quot;Components of AWS Lambda&amp;quot;&quot;/&gt;&lt;property id=&quot;20307&quot; value=&quot;296&quot;/&gt;&lt;/object&gt;&lt;object type=&quot;3&quot; unique_id=&quot;10011&quot;&gt;&lt;property id=&quot;20148&quot; value=&quot;5&quot;/&gt;&lt;property id=&quot;20300&quot; value=&quot;Slide 9 - &amp;quot;Amazon API Gateway&amp;quot;&quot;/&gt;&lt;property id=&quot;20307&quot; value=&quot;299&quot;/&gt;&lt;/object&gt;&lt;object type=&quot;3&quot; unique_id=&quot;10012&quot;&gt;&lt;property id=&quot;20148&quot; value=&quot;5&quot;/&gt;&lt;property id=&quot;20300&quot; value=&quot;Slide 10&quot;/&gt;&lt;property id=&quot;20307&quot; value=&quot;297&quot;/&gt;&lt;/object&gt;&lt;object type=&quot;3&quot; unique_id=&quot;10013&quot;&gt;&lt;property id=&quot;20148&quot; value=&quot;5&quot;/&gt;&lt;property id=&quot;20300&quot; value=&quot;Slide 11 - &amp;quot;Integrating Amazon Lex with Twilio SMS&amp;quot;&quot;/&gt;&lt;property id=&quot;20307&quot; value=&quot;261&quot;/&gt;&lt;/object&gt;&lt;object type=&quot;3&quot; unique_id=&quot;10014&quot;&gt;&lt;property id=&quot;20148&quot; value=&quot;5&quot;/&gt;&lt;property id=&quot;20300&quot; value=&quot;Slide 12 - &amp;quot;Architecture / Message Flow&amp;quot;&quot;/&gt;&lt;property id=&quot;20307&quot; value=&quot;300&quot;/&gt;&lt;/object&gt;&lt;object type=&quot;3&quot; unique_id=&quot;10015&quot;&gt;&lt;property id=&quot;20148&quot; value=&quot;5&quot;/&gt;&lt;property id=&quot;20300&quot; value=&quot;Slide 13 - &amp;quot;Multi-Bot Design&amp;quot;&quot;/&gt;&lt;property id=&quot;20307&quot; value=&quot;301&quot;/&gt;&lt;/object&gt;&lt;object type=&quot;3&quot; unique_id=&quot;10016&quot;&gt;&lt;property id=&quot;20148&quot; value=&quot;5&quot;/&gt;&lt;property id=&quot;20300&quot; value=&quot;Slide 14 - &amp;quot;#1: Setting up a Twilio Phone Number&amp;quot;&quot;/&gt;&lt;property id=&quot;20307&quot; value=&quot;302&quot;/&gt;&lt;/object&gt;&lt;object type=&quot;3&quot; unique_id=&quot;10017&quot;&gt;&lt;property id=&quot;20148&quot; value=&quot;5&quot;/&gt;&lt;property id=&quot;20300&quot; value=&quot;Slide 15 - &amp;quot;#2: IAM Policy &amp;amp; the AWS Lambda Function&amp;quot;&quot;/&gt;&lt;property id=&quot;20307&quot; value=&quot;303&quot;/&gt;&lt;/object&gt;&lt;object type=&quot;3&quot; unique_id=&quot;10018&quot;&gt;&lt;property id=&quot;20148&quot; value=&quot;5&quot;/&gt;&lt;property id=&quot;20300&quot; value=&quot;Slide 16 - &amp;quot;#3: HTTPS Endpoint using Amazon API Gateway&amp;quot;&quot;/&gt;&lt;property id=&quot;20307&quot; value=&quot;304&quot;/&gt;&lt;/object&gt;&lt;object type=&quot;3&quot; unique_id=&quot;10019&quot;&gt;&lt;property id=&quot;20148&quot; value=&quot;5&quot;/&gt;&lt;property id=&quot;20300&quot; value=&quot;Slide 17 - &amp;quot;#4: Configuring the Twilio Webhook&amp;quot;&quot;/&gt;&lt;property id=&quot;20307&quot; value=&quot;305&quot;/&gt;&lt;/object&gt;&lt;object type=&quot;3&quot; unique_id=&quot;10020&quot;&gt;&lt;property id=&quot;20148&quot; value=&quot;5&quot;/&gt;&lt;property id=&quot;20300&quot; value=&quot;Slide 18 - &amp;quot;Your bot can now text!&amp;quot;&quot;/&gt;&lt;property id=&quot;20307&quot; value=&quot;306&quot;/&gt;&lt;/object&gt;&lt;object type=&quot;3&quot; unique_id=&quot;10021&quot;&gt;&lt;property id=&quot;20148&quot; value=&quot;5&quot;/&gt;&lt;property id=&quot;20300&quot; value=&quot;Slide 19 - &amp;quot;Adding Support for Voice&amp;quot;&quot;/&gt;&lt;property id=&quot;20307&quot; value=&quot;307&quot;/&gt;&lt;/object&gt;&lt;object type=&quot;3&quot; unique_id=&quot;10022&quot;&gt;&lt;property id=&quot;20148&quot; value=&quot;5&quot;/&gt;&lt;property id=&quot;20300&quot; value=&quot;Slide 20 - &amp;quot;Getting Started&amp;quot;&quot;/&gt;&lt;property id=&quot;20307&quot; value=&quot;308&quot;/&gt;&lt;/object&gt;&lt;object type=&quot;3&quot; unique_id=&quot;10023&quot;&gt;&lt;property id=&quot;20148&quot; value=&quot;5&quot;/&gt;&lt;property id=&quot;20300&quot; value=&quot;Slide 21 - &amp;quot;AWS Chatbot Challenge&amp;quot;&quot;/&gt;&lt;property id=&quot;20307&quot; value=&quot;309&quot;/&gt;&lt;/object&gt;&lt;object type=&quot;3&quot; unique_id=&quot;10024&quot;&gt;&lt;property id=&quot;20148&quot; value=&quot;5&quot;/&gt;&lt;property id=&quot;20300&quot; value=&quot;Slide 22&quot;/&gt;&lt;property id=&quot;20307&quot; value=&quot;288&quot;/&gt;&lt;/object&gt;&lt;/object&gt;&lt;object type=&quot;8&quot; unique_id=&quot;10048&quot;&gt;&lt;/object&gt;&lt;/object&gt;&lt;/database&gt;"/>
  <p:tag name="MMPROD_TAG_VCONFIG" val="PD94bWwgdmVyc2lvbj0iMS4wIj8+DQo8Y29uZmlndXJhdGlvbj4NCgk8YnJhbmRpbmc+DQoJCTx1aWZvbnQgbmFtZT0iRk9OVF9OT1RFU19URVhUIiB2YWx1ZT0iVmVyZGFuYSwxMSxmYWxzZSxmYWxzZSxmYWxzZSIvPg0KCTwvYnJhbmRpbmc+DQoJPGNvbG9ycz4NCgkJPHVpY29sb3IgbmFtZT0icHJpbWFyeSIgdmFsdWU9IjB4RjNGM0YzIi8+DQoJCTx1aWNvbG9yIG5hbWU9Imdsb3ciIHZhbHVlPSIweDdCQzIzMyIvPg0KCQk8dWljb2xvciBuYW1lPSJ0ZXh0IiB2YWx1ZT0iMHg2RDZFNkQiLz4NCgkJPHVpY29sb3IgbmFtZT0ibGlnaHQiIHZhbHVlPSIweEY4RjhGOCIvPg0KCQk8dWljb2xvciBuYW1lPSJzaGFkb3ciIHZhbHVlPSIweDAwMDAwMCIvPg0KCQk8dWljb2xvciBuYW1lPSJiYWNrZ3JvdW5kIiB2YWx1ZT0iMHg2RDZFNkQiLz4NCgk8L2NvbG9ycz4NCgk8bGF5b3V0Pg0KCQk8dWlzaG93IG5hbWU9InByZXNlbnRhdGlvbnRpdGxlIiB2YWx1ZT0idHJ1ZSIvPjx1aXNob3cgbmFtZT0icHJlc2VudGVycGhvdG8iIHZhbHVlPSJmYWxzZSIvPjx1aXNob3cgbmFtZT0icHJlc2VudGVybmFtZSIgdmFsdWU9ImZhbHNlIi8+PHVpc2hvdyBuYW1lPSJwcmVzZW50ZXJ0aXRsZSIgdmFsdWU9ImZhbHNlIi8+PHVpc2hvdyBuYW1lPSJwcmVzZW50ZXJlbWFpbCIgdmFsdWU9ImZhbHNlIi8+PHVpc2hvdyBuYW1lPSJwcmVzZW50ZXJiaW8iIHZhbHVlPSJmYWxzZSIvPjx1aXNob3cgbmFtZT0iY29tcGFueWxvZ28iIHZhbHVlPSJmYWxzZSIvPjx1aXNob3cgbmFtZT0ic2lkZWJhciIgdmFsdWU9InRydWUiLz48dWlzaG93IG5hbWU9Im91dGxpbmUiIHZhbHVlPSJmYWxzZSIvPjx1aXNob3cgbmFtZT0idGh1bWJuYWlsIiB2YWx1ZT0iZmFsc2UiLz4NCgkJPHVpc2hvdyBuYW1lPSJub3RlcyIgdmFsdWU9InRydWUiLz48dWlzaG93IG5hbWU9InNlYXJjaCIgdmFsdWU9InRydWUiLz48dWlzaG93IG5hbWU9InF1aXoiIHZhbHVlPSJmYWxzZSIvPjx1aXNob3cgbmFtZT0iYXR0YWNobWVudHMiIHZhbHVlPSJ0cnVlIi8+PHVpc2hvdyBuYW1lPSJ1dGlscyIgdmFsdWU9InRydWUiLz48dWlzaG93IG5hbWU9InZvbHVtZSIgdmFsdWU9InRydWUiLz48dWlzaG93IG5hbWU9InBsYXliYXIiIHZhbHVlPSJ0cnVlIi8+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+PHVpcmVwbGFjZSBuYW1lPSJsb2dvIiB2YWx1ZT0iIi8+PHVpcmVwbGFjZSBuYW1lPSJiZ2ltYWdlIiB2YWx1ZT0iIi8+PHVpcmVwbGFjZSBuYW1lPSJpbml0aWFsdGFiIiB2YWx1ZT0ibm90ZXMiLz48dWlzaG93IG5hbWU9ImNjdGV4dGhpZ2hsaWdodGluZy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g0KDQp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+DQoJCTx1aXRleHQgbmFtZT0iQ09MTEFCX0xPQ0FMX1BMQVlCQUNLX01TRyIgdmFsdWU9IkluaGFsdCB3aXJkIGxva2FsIGdlc3BpZWx0LiBadXNhbW1lbmFyYmVpdCBmdW5rdGlvbmllcnQgaW4gZGllc2VtIE1vZHVzIG5pY2h0LiIvPg0KCQk8dWl0ZXh0IG5hbWU9IkNPTExBQl9MT0NBTF9QTEFZQkFDS19USVRMRSIgdmFsdWU9Ikxva2FsZSBXaWVkZXJnYWJlIi8+DQoJCTx1aXRleHQgbmFtZT0iQ09MTEFCX0xPQ0FMX1BMQVlCQUNLQlROIiB2YWx1ZT0iT0siLz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5re75LuY44OV44Kh44Kk44Or6K2m5ZGKIi8+DQoJCTx1aXRleHQgbmFtZT0iQVRUQUNITUVOVF9QUkVWSUVXX1dBUk5JTkdNU0ciIHZhbHVlPSLmt7vku5jjg5XjgqHjgqTjg6vjga/jg5fjg6zjg5Pjg6Xjg7zjg6Ljg7zjg4njgafjga/plovjgY3jgb7jgZvjgpPjgILjg5Hjg5bjg6rjg4Pjgrfjg6XjgpLkvb/nlKjjgZfjgabntZDmnpzjgpLooajnpLrjgZfjgabjgY/jgaDjgZXjgYTjgIIiLz4NCgkJPHVpdGV4dCBuYW1lPSJDT0xMQUJfTE9DQUxfUExBWUJBQ0tfTVNHIiB2YWx1ZT0i44Kz44Oz44OG44Oz44OE44Gv44Ot44O844Kr44Or44Gn5YaN55Sf44GV44KM44Gm44GE44G+44GZ44CC44GT44Gu44Oi44O844OJ44Gn44Gv5YWx5ZCM5L2c5qWt44Gn44GN44G+44Gb44KT44CCIi8+DQoJCTx1aXRleHQgbmFtZT0iQ09MTEFCX0xPQ0FMX1BMQVlCQUNLX1RJVExFIiB2YWx1ZT0i44Ot44O844Kr44Or5YaN55SfIi8+DQoJCTx1aXRleHQgbmFtZT0iQ09MTEFCX0xPQ0FMX1BMQVlCQUNLQlROIiB2YWx1ZT0iT0siLz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VTk5BTUVEU0xJREVUSVRMRSIgdmFsdWU9IkRpYXBvc2l0aXZ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EgJW4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g0KDQp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NCg0K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NCg0K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LQodC70LDQudC0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NEXTUNIQUEID" val="10009"/>
  <p:tag name="SECTOMILLISECCONVERTED" val="1"/>
</p:tagLst>
</file>

<file path=ppt/theme/theme1.xml><?xml version="1.0" encoding="utf-8"?>
<a:theme xmlns:a="http://schemas.openxmlformats.org/drawingml/2006/main" name="DeckTemplate-Webinars">
  <a:themeElements>
    <a:clrScheme name="Custom 2">
      <a:dk1>
        <a:srgbClr val="474746"/>
      </a:dk1>
      <a:lt1>
        <a:sysClr val="window" lastClr="FFFFFF"/>
      </a:lt1>
      <a:dk2>
        <a:srgbClr val="6D6E6D"/>
      </a:dk2>
      <a:lt2>
        <a:srgbClr val="F8F8F8"/>
      </a:lt2>
      <a:accent1>
        <a:srgbClr val="FCB64C"/>
      </a:accent1>
      <a:accent2>
        <a:srgbClr val="F7A028"/>
      </a:accent2>
      <a:accent3>
        <a:srgbClr val="49A8F2"/>
      </a:accent3>
      <a:accent4>
        <a:srgbClr val="7BC233"/>
      </a:accent4>
      <a:accent5>
        <a:srgbClr val="FDD645"/>
      </a:accent5>
      <a:accent6>
        <a:srgbClr val="999A98"/>
      </a:accent6>
      <a:hlink>
        <a:srgbClr val="686CEA"/>
      </a:hlink>
      <a:folHlink>
        <a:srgbClr val="9F52C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BC07CC1-CB32-054A-862B-62D61ECF9582}" vid="{9F481DAD-B1C5-724F-ABB1-AFF4DD1F9D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44CCAACDD3A143BFF88766F0D32DAE" ma:contentTypeVersion="0" ma:contentTypeDescription="Create a new document." ma:contentTypeScope="" ma:versionID="b2551b97430d64a9b69802d7c0a165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97C89A-FD0C-431E-81F6-90225B9376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F27AA3-E056-475A-A886-B7F1602FE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2563</TotalTime>
  <Words>514</Words>
  <Application>Microsoft Office PowerPoint</Application>
  <PresentationFormat>On-screen Show (16:9)</PresentationFormat>
  <Paragraphs>180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Helvetica</vt:lpstr>
      <vt:lpstr>Helvetica Neue</vt:lpstr>
      <vt:lpstr>Lucida Console</vt:lpstr>
      <vt:lpstr>Menlo-Regular</vt:lpstr>
      <vt:lpstr>Times New Roman</vt:lpstr>
      <vt:lpstr>DeckTemplate-Webinars</vt:lpstr>
      <vt:lpstr>PowerPoint Presentation</vt:lpstr>
      <vt:lpstr>Overview </vt:lpstr>
      <vt:lpstr>The Need for Amazon Lex</vt:lpstr>
      <vt:lpstr>Text and Speech Language Understanding </vt:lpstr>
      <vt:lpstr>Lex Bot Structure</vt:lpstr>
      <vt:lpstr>“Book a Hotel”</vt:lpstr>
      <vt:lpstr>AWS Lambda</vt:lpstr>
      <vt:lpstr>Components of AWS Lambda</vt:lpstr>
      <vt:lpstr>Amazon API Gateway</vt:lpstr>
      <vt:lpstr>PowerPoint Presentation</vt:lpstr>
      <vt:lpstr>Integrating Amazon Lex with Twilio SMS</vt:lpstr>
      <vt:lpstr>Architecture / Message Flow</vt:lpstr>
      <vt:lpstr>Multi-Bot Design</vt:lpstr>
      <vt:lpstr>#1: Setting up a Twilio Phone Number</vt:lpstr>
      <vt:lpstr>#2: IAM Policy &amp; the AWS Lambda Function</vt:lpstr>
      <vt:lpstr>#3: HTTPS Endpoint using Amazon API Gateway</vt:lpstr>
      <vt:lpstr>#4: Configuring the Twilio Webhook</vt:lpstr>
      <vt:lpstr>Your bot can now text!</vt:lpstr>
      <vt:lpstr>Adding Support for Voice</vt:lpstr>
      <vt:lpstr>Getting Started</vt:lpstr>
      <vt:lpstr>AWS Chatbot 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Walker, Quintin</cp:lastModifiedBy>
  <cp:revision>42</cp:revision>
  <dcterms:created xsi:type="dcterms:W3CDTF">2017-05-04T05:10:40Z</dcterms:created>
  <dcterms:modified xsi:type="dcterms:W3CDTF">2017-05-17T01:40:38Z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0x010100E544CCAACDD3A143BFF88766F0D32DAE</vt:lpwstr>
  </property>
</Properties>
</file>