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5" r:id="rId2"/>
    <p:sldId id="314" r:id="rId3"/>
    <p:sldId id="315" r:id="rId4"/>
    <p:sldId id="316" r:id="rId5"/>
    <p:sldId id="317" r:id="rId6"/>
    <p:sldId id="318" r:id="rId7"/>
    <p:sldId id="319" r:id="rId8"/>
    <p:sldId id="320" r:id="rId9"/>
    <p:sldId id="321" r:id="rId10"/>
    <p:sldId id="322" r:id="rId11"/>
    <p:sldId id="323" r:id="rId12"/>
    <p:sldId id="3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A2E-4765-B18D-8E279C56CBA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A2E-4765-B18D-8E279C56CBA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A2E-4765-B18D-8E279C56CBA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9A2E-4765-B18D-8E279C56CBA9}"/>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9A2E-4765-B18D-8E279C56CBA9}"/>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9A2E-4765-B18D-8E279C56CBA9}"/>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9A2E-4765-B18D-8E279C56CBA9}"/>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9A2E-4765-B18D-8E279C56CBA9}"/>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9A2E-4765-B18D-8E279C56CBA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1'!$A$4:$A$12</c:f>
              <c:strCache>
                <c:ptCount val="9"/>
                <c:pt idx="0">
                  <c:v>Full Equity Solicitor Partner/ Sole Practitioner</c:v>
                </c:pt>
                <c:pt idx="1">
                  <c:v>Salaried or Partial Equity Solicitor Partner</c:v>
                </c:pt>
                <c:pt idx="2">
                  <c:v>Solicitor (not partner)</c:v>
                </c:pt>
                <c:pt idx="3">
                  <c:v>Other Fee Earning role</c:v>
                </c:pt>
                <c:pt idx="4">
                  <c:v>Role directly supporting a Fee Earner</c:v>
                </c:pt>
                <c:pt idx="5">
                  <c:v>Managerial role</c:v>
                </c:pt>
                <c:pt idx="6">
                  <c:v>IT/HR/other Corporate Services</c:v>
                </c:pt>
                <c:pt idx="7">
                  <c:v>Chartered Legal Executive (Fellow)/CILEx Practitioner</c:v>
                </c:pt>
                <c:pt idx="8">
                  <c:v>Prefer not to say</c:v>
                </c:pt>
              </c:strCache>
            </c:strRef>
          </c:cat>
          <c:val>
            <c:numRef>
              <c:f>'Question 1'!$B$4:$B$12</c:f>
              <c:numCache>
                <c:formatCode>0.00%</c:formatCode>
                <c:ptCount val="9"/>
                <c:pt idx="0">
                  <c:v>9.3800000000000008E-2</c:v>
                </c:pt>
                <c:pt idx="1">
                  <c:v>0.125</c:v>
                </c:pt>
                <c:pt idx="2">
                  <c:v>0.19789999999999999</c:v>
                </c:pt>
                <c:pt idx="3">
                  <c:v>7.2900000000000006E-2</c:v>
                </c:pt>
                <c:pt idx="4">
                  <c:v>0.3125</c:v>
                </c:pt>
                <c:pt idx="5">
                  <c:v>3.1300000000000001E-2</c:v>
                </c:pt>
                <c:pt idx="6">
                  <c:v>8.3299999999999999E-2</c:v>
                </c:pt>
                <c:pt idx="7">
                  <c:v>5.21E-2</c:v>
                </c:pt>
                <c:pt idx="8">
                  <c:v>3.1300000000000001E-2</c:v>
                </c:pt>
              </c:numCache>
            </c:numRef>
          </c:val>
          <c:extLst>
            <c:ext xmlns:c16="http://schemas.microsoft.com/office/drawing/2014/chart" uri="{C3380CC4-5D6E-409C-BE32-E72D297353CC}">
              <c16:uniqueId val="{00000012-9A2E-4765-B18D-8E279C56CBA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922-4353-95F9-F0341786D72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922-4353-95F9-F0341786D72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922-4353-95F9-F0341786D726}"/>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922-4353-95F9-F0341786D726}"/>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922-4353-95F9-F0341786D72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9'!$A$4:$A$7</c:f>
              <c:strCache>
                <c:ptCount val="4"/>
                <c:pt idx="0">
                  <c:v>Bisexual</c:v>
                </c:pt>
                <c:pt idx="1">
                  <c:v>Gay/lesbian</c:v>
                </c:pt>
                <c:pt idx="2">
                  <c:v>Heterosexual</c:v>
                </c:pt>
                <c:pt idx="3">
                  <c:v>Prefer not to say</c:v>
                </c:pt>
              </c:strCache>
            </c:strRef>
          </c:cat>
          <c:val>
            <c:numRef>
              <c:f>'Question 9'!$B$4:$B$7</c:f>
              <c:numCache>
                <c:formatCode>0.00%</c:formatCode>
                <c:ptCount val="4"/>
                <c:pt idx="0">
                  <c:v>1.0500000000000001E-2</c:v>
                </c:pt>
                <c:pt idx="1">
                  <c:v>1.0500000000000001E-2</c:v>
                </c:pt>
                <c:pt idx="2">
                  <c:v>0.95790000000000008</c:v>
                </c:pt>
                <c:pt idx="3">
                  <c:v>2.1100000000000001E-2</c:v>
                </c:pt>
              </c:numCache>
            </c:numRef>
          </c:val>
          <c:extLst>
            <c:ext xmlns:c16="http://schemas.microsoft.com/office/drawing/2014/chart" uri="{C3380CC4-5D6E-409C-BE32-E72D297353CC}">
              <c16:uniqueId val="{0000000A-D922-4353-95F9-F0341786D72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4FA-4C92-918E-D3F827049CF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4FA-4C92-918E-D3F827049CF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4FA-4C92-918E-D3F827049CF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4FA-4C92-918E-D3F827049CF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F4FA-4C92-918E-D3F827049CF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F4FA-4C92-918E-D3F827049CF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F4FA-4C92-918E-D3F827049CF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F4FA-4C92-918E-D3F827049CF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F4FA-4C92-918E-D3F827049C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10'!$A$4:$A$12</c:f>
              <c:strCache>
                <c:ptCount val="9"/>
                <c:pt idx="0">
                  <c:v>Modern and traditional professional occupations such as a teacher, nurse, physiotherapist, social worker, musician, police officer (sergeant or above), software designer, accountant, solicitor, medical practitioner, scientist, civil / mechanical engineer</c:v>
                </c:pt>
                <c:pt idx="1">
                  <c:v>Senior, middle or junior managers or administrators such as finance manager, chief executive, large business owner, office manager, retail manager, bank manager, restaurant manager, warehouse manager</c:v>
                </c:pt>
                <c:pt idx="2">
                  <c:v>Clerical and intermediate occupations such as secretary, personal assistant, call centre agent, clerical worker, nursery nurse</c:v>
                </c:pt>
                <c:pt idx="3">
                  <c:v>Technical and craft occupations such as motor mechanic, plumber, printer, electrician, gardener, train driver</c:v>
                </c:pt>
                <c:pt idx="4">
                  <c:v>Routine, semi routine, manual and service occupations such as postal worker, machine operator, security guard, caretaker, farm worker, catering assistant, sales assistant, HGV driver, cleaner, porter, packer, labourer, waiter/waitress, bar staff</c:v>
                </c:pt>
                <c:pt idx="5">
                  <c:v>Small business owners who employed less than 25 people such as: corner shop owners, small plumbing companies, retail shop owner, single restaurant or cafe owner, taxi owner, garage owner.</c:v>
                </c:pt>
                <c:pt idx="6">
                  <c:v>Long term unemployed (claimed Job Seekers Allowance or earlier unemployment benefit for more than a year)</c:v>
                </c:pt>
                <c:pt idx="7">
                  <c:v>Other such as retired / this question does not apply to me / I don't know</c:v>
                </c:pt>
                <c:pt idx="8">
                  <c:v>Prefer not to say</c:v>
                </c:pt>
              </c:strCache>
            </c:strRef>
          </c:cat>
          <c:val>
            <c:numRef>
              <c:f>'Question 10'!$B$4:$B$12</c:f>
              <c:numCache>
                <c:formatCode>0.00%</c:formatCode>
                <c:ptCount val="9"/>
                <c:pt idx="0">
                  <c:v>0.30209999999999998</c:v>
                </c:pt>
                <c:pt idx="1">
                  <c:v>0.28129999999999999</c:v>
                </c:pt>
                <c:pt idx="2">
                  <c:v>6.25E-2</c:v>
                </c:pt>
                <c:pt idx="3">
                  <c:v>8.3299999999999999E-2</c:v>
                </c:pt>
                <c:pt idx="4">
                  <c:v>7.2900000000000006E-2</c:v>
                </c:pt>
                <c:pt idx="5">
                  <c:v>9.3800000000000008E-2</c:v>
                </c:pt>
                <c:pt idx="6">
                  <c:v>3.1300000000000001E-2</c:v>
                </c:pt>
                <c:pt idx="7">
                  <c:v>1.04E-2</c:v>
                </c:pt>
                <c:pt idx="8">
                  <c:v>6.25E-2</c:v>
                </c:pt>
              </c:numCache>
            </c:numRef>
          </c:val>
          <c:extLst>
            <c:ext xmlns:c16="http://schemas.microsoft.com/office/drawing/2014/chart" uri="{C3380CC4-5D6E-409C-BE32-E72D297353CC}">
              <c16:uniqueId val="{00000012-F4FA-4C92-918E-D3F827049C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367-4CDE-BCE5-626D0CE8D52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367-4CDE-BCE5-626D0CE8D52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367-4CDE-BCE5-626D0CE8D52D}"/>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9367-4CDE-BCE5-626D0CE8D52D}"/>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9367-4CDE-BCE5-626D0CE8D52D}"/>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9367-4CDE-BCE5-626D0CE8D52D}"/>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9367-4CDE-BCE5-626D0CE8D52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11'!$A$4:$A$10</c:f>
              <c:strCache>
                <c:ptCount val="7"/>
                <c:pt idx="0">
                  <c:v>State run or state funded school (selective on academic/ faith or other grounds)</c:v>
                </c:pt>
                <c:pt idx="1">
                  <c:v>State run or state funded school (non-selective)</c:v>
                </c:pt>
                <c:pt idx="2">
                  <c:v>Independent / Fee-paying school where I received a bursary covering 90% or more of my tuition</c:v>
                </c:pt>
                <c:pt idx="3">
                  <c:v>Independent/ fee paying school where I received no bursary or a bursary covering less than 90% or more of my tuition</c:v>
                </c:pt>
                <c:pt idx="4">
                  <c:v>Attended school outside the UK</c:v>
                </c:pt>
                <c:pt idx="5">
                  <c:v>Don't know/not sure</c:v>
                </c:pt>
                <c:pt idx="6">
                  <c:v>Prefer not to say</c:v>
                </c:pt>
              </c:strCache>
            </c:strRef>
          </c:cat>
          <c:val>
            <c:numRef>
              <c:f>'Question 11'!$B$4:$B$10</c:f>
              <c:numCache>
                <c:formatCode>0.00%</c:formatCode>
                <c:ptCount val="7"/>
                <c:pt idx="0">
                  <c:v>0.31580000000000003</c:v>
                </c:pt>
                <c:pt idx="1">
                  <c:v>0.53679999999999994</c:v>
                </c:pt>
                <c:pt idx="2">
                  <c:v>0</c:v>
                </c:pt>
                <c:pt idx="3">
                  <c:v>8.4199999999999997E-2</c:v>
                </c:pt>
                <c:pt idx="4">
                  <c:v>5.2600000000000001E-2</c:v>
                </c:pt>
                <c:pt idx="5">
                  <c:v>0</c:v>
                </c:pt>
                <c:pt idx="6">
                  <c:v>1.0500000000000001E-2</c:v>
                </c:pt>
              </c:numCache>
            </c:numRef>
          </c:val>
          <c:extLst>
            <c:ext xmlns:c16="http://schemas.microsoft.com/office/drawing/2014/chart" uri="{C3380CC4-5D6E-409C-BE32-E72D297353CC}">
              <c16:uniqueId val="{0000000E-9367-4CDE-BCE5-626D0CE8D52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9C4-4B32-AF74-8F79DA46B68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9C4-4B32-AF74-8F79DA46B68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9C4-4B32-AF74-8F79DA46B682}"/>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99C4-4B32-AF74-8F79DA46B682}"/>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99C4-4B32-AF74-8F79DA46B682}"/>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99C4-4B32-AF74-8F79DA46B682}"/>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99C4-4B32-AF74-8F79DA46B6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2'!$A$4:$A$10</c:f>
              <c:strCache>
                <c:ptCount val="7"/>
                <c:pt idx="0">
                  <c:v>16-24</c:v>
                </c:pt>
                <c:pt idx="1">
                  <c:v>25-34</c:v>
                </c:pt>
                <c:pt idx="2">
                  <c:v>35-44</c:v>
                </c:pt>
                <c:pt idx="3">
                  <c:v>45-54</c:v>
                </c:pt>
                <c:pt idx="4">
                  <c:v>55-64</c:v>
                </c:pt>
                <c:pt idx="5">
                  <c:v>65+</c:v>
                </c:pt>
                <c:pt idx="6">
                  <c:v>Prefer not to say</c:v>
                </c:pt>
              </c:strCache>
            </c:strRef>
          </c:cat>
          <c:val>
            <c:numRef>
              <c:f>'Question 2'!$B$4:$B$10</c:f>
              <c:numCache>
                <c:formatCode>0.00%</c:formatCode>
                <c:ptCount val="7"/>
                <c:pt idx="0">
                  <c:v>2.0799999999999999E-2</c:v>
                </c:pt>
                <c:pt idx="1">
                  <c:v>0.28129999999999999</c:v>
                </c:pt>
                <c:pt idx="2">
                  <c:v>0.21879999999999999</c:v>
                </c:pt>
                <c:pt idx="3">
                  <c:v>0.22919999999999999</c:v>
                </c:pt>
                <c:pt idx="4">
                  <c:v>0.17710000000000001</c:v>
                </c:pt>
                <c:pt idx="5">
                  <c:v>3.1300000000000001E-2</c:v>
                </c:pt>
                <c:pt idx="6">
                  <c:v>4.1700000000000001E-2</c:v>
                </c:pt>
              </c:numCache>
            </c:numRef>
          </c:val>
          <c:extLst>
            <c:ext xmlns:c16="http://schemas.microsoft.com/office/drawing/2014/chart" uri="{C3380CC4-5D6E-409C-BE32-E72D297353CC}">
              <c16:uniqueId val="{0000000E-99C4-4B32-AF74-8F79DA46B68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190-44F8-89AF-3E7F19C01B8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190-44F8-89AF-3E7F19C01B8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190-44F8-89AF-3E7F19C01B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3'!$A$4:$A$6</c:f>
              <c:strCache>
                <c:ptCount val="3"/>
                <c:pt idx="0">
                  <c:v>Female</c:v>
                </c:pt>
                <c:pt idx="1">
                  <c:v>Male</c:v>
                </c:pt>
                <c:pt idx="2">
                  <c:v>Prefer not to say</c:v>
                </c:pt>
              </c:strCache>
            </c:strRef>
          </c:cat>
          <c:val>
            <c:numRef>
              <c:f>'Question 3'!$B$4:$B$6</c:f>
              <c:numCache>
                <c:formatCode>0.00%</c:formatCode>
                <c:ptCount val="3"/>
                <c:pt idx="0">
                  <c:v>0.73959999999999992</c:v>
                </c:pt>
                <c:pt idx="1">
                  <c:v>0.23960000000000001</c:v>
                </c:pt>
                <c:pt idx="2">
                  <c:v>2.0799999999999999E-2</c:v>
                </c:pt>
              </c:numCache>
            </c:numRef>
          </c:val>
          <c:extLst>
            <c:ext xmlns:c16="http://schemas.microsoft.com/office/drawing/2014/chart" uri="{C3380CC4-5D6E-409C-BE32-E72D297353CC}">
              <c16:uniqueId val="{00000006-3190-44F8-89AF-3E7F19C01B8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81075359407237"/>
          <c:y val="8.0884544560830218E-2"/>
          <c:w val="0.42991758746206105"/>
          <c:h val="0.81537532138784241"/>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A25-4F72-8E44-021B73B2D75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A25-4F72-8E44-021B73B2D75A}"/>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A25-4F72-8E44-021B73B2D75A}"/>
              </c:ext>
            </c:extLst>
          </c:dPt>
          <c:cat>
            <c:strRef>
              <c:f>'Question 4'!$A$4:$A$6</c:f>
              <c:strCache>
                <c:ptCount val="3"/>
                <c:pt idx="0">
                  <c:v>Yes</c:v>
                </c:pt>
                <c:pt idx="1">
                  <c:v>No</c:v>
                </c:pt>
                <c:pt idx="2">
                  <c:v>Prefer not to say</c:v>
                </c:pt>
              </c:strCache>
            </c:strRef>
          </c:cat>
          <c:val>
            <c:numRef>
              <c:f>'Question 4'!$B$4:$B$6</c:f>
              <c:numCache>
                <c:formatCode>0.00%</c:formatCode>
                <c:ptCount val="3"/>
                <c:pt idx="0">
                  <c:v>0.98950000000000005</c:v>
                </c:pt>
                <c:pt idx="1">
                  <c:v>0</c:v>
                </c:pt>
                <c:pt idx="2">
                  <c:v>1.0500000000000001E-2</c:v>
                </c:pt>
              </c:numCache>
            </c:numRef>
          </c:val>
          <c:extLst>
            <c:ext xmlns:c16="http://schemas.microsoft.com/office/drawing/2014/chart" uri="{C3380CC4-5D6E-409C-BE32-E72D297353CC}">
              <c16:uniqueId val="{00000006-6A25-4F72-8E44-021B73B2D7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83220950953129"/>
          <c:y val="7.6836569601330146E-2"/>
          <c:w val="0.46657563767274662"/>
          <c:h val="0.82461510977987207"/>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A5A-4D7C-8EFF-51F3283E01E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A5A-4D7C-8EFF-51F3283E01E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A5A-4D7C-8EFF-51F3283E01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5'!$A$4:$A$6</c:f>
              <c:strCache>
                <c:ptCount val="3"/>
                <c:pt idx="0">
                  <c:v>Yes</c:v>
                </c:pt>
                <c:pt idx="1">
                  <c:v>No</c:v>
                </c:pt>
                <c:pt idx="2">
                  <c:v>Prefer not to say</c:v>
                </c:pt>
              </c:strCache>
            </c:strRef>
          </c:cat>
          <c:val>
            <c:numRef>
              <c:f>'Question 5'!$B$4:$B$6</c:f>
              <c:numCache>
                <c:formatCode>0.00%</c:formatCode>
                <c:ptCount val="3"/>
                <c:pt idx="0">
                  <c:v>0.1053</c:v>
                </c:pt>
                <c:pt idx="1">
                  <c:v>0.87370000000000003</c:v>
                </c:pt>
                <c:pt idx="2">
                  <c:v>2.1100000000000001E-2</c:v>
                </c:pt>
              </c:numCache>
            </c:numRef>
          </c:val>
          <c:extLst>
            <c:ext xmlns:c16="http://schemas.microsoft.com/office/drawing/2014/chart" uri="{C3380CC4-5D6E-409C-BE32-E72D297353CC}">
              <c16:uniqueId val="{00000006-4A5A-4D7C-8EFF-51F3283E01E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D3A-4C4C-ABCF-EDA4F646164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D3A-4C4C-ABCF-EDA4F646164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D3A-4C4C-ABCF-EDA4F646164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D3A-4C4C-ABCF-EDA4F646164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6'!$A$4:$A$7</c:f>
              <c:strCache>
                <c:ptCount val="4"/>
                <c:pt idx="0">
                  <c:v>Yes, limited a lot</c:v>
                </c:pt>
                <c:pt idx="1">
                  <c:v>Yes, limited a little</c:v>
                </c:pt>
                <c:pt idx="2">
                  <c:v>No</c:v>
                </c:pt>
                <c:pt idx="3">
                  <c:v>Prefer not to say</c:v>
                </c:pt>
              </c:strCache>
            </c:strRef>
          </c:cat>
          <c:val>
            <c:numRef>
              <c:f>'Question 6'!$B$4:$B$7</c:f>
              <c:numCache>
                <c:formatCode>0.00%</c:formatCode>
                <c:ptCount val="4"/>
                <c:pt idx="0">
                  <c:v>2.1700000000000001E-2</c:v>
                </c:pt>
                <c:pt idx="1">
                  <c:v>7.6100000000000001E-2</c:v>
                </c:pt>
                <c:pt idx="2">
                  <c:v>0.88040000000000007</c:v>
                </c:pt>
                <c:pt idx="3">
                  <c:v>2.1700000000000001E-2</c:v>
                </c:pt>
              </c:numCache>
            </c:numRef>
          </c:val>
          <c:extLst>
            <c:ext xmlns:c16="http://schemas.microsoft.com/office/drawing/2014/chart" uri="{C3380CC4-5D6E-409C-BE32-E72D297353CC}">
              <c16:uniqueId val="{00000008-1D3A-4C4C-ABCF-EDA4F646164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88C-4039-BD41-343243FD1A0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88C-4039-BD41-343243FD1A0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88C-4039-BD41-343243FD1A0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88C-4039-BD41-343243FD1A0B}"/>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88C-4039-BD41-343243FD1A0B}"/>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288C-4039-BD41-343243FD1A0B}"/>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288C-4039-BD41-343243FD1A0B}"/>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288C-4039-BD41-343243FD1A0B}"/>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288C-4039-BD41-343243FD1A0B}"/>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288C-4039-BD41-343243FD1A0B}"/>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288C-4039-BD41-343243FD1A0B}"/>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288C-4039-BD41-343243FD1A0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7'!$A$4:$A$15</c:f>
              <c:strCache>
                <c:ptCount val="12"/>
                <c:pt idx="0">
                  <c:v>Bangladeshi</c:v>
                </c:pt>
                <c:pt idx="1">
                  <c:v>Indian</c:v>
                </c:pt>
                <c:pt idx="2">
                  <c:v>Pakistani</c:v>
                </c:pt>
                <c:pt idx="3">
                  <c:v>Any other Asian background</c:v>
                </c:pt>
                <c:pt idx="4">
                  <c:v>African</c:v>
                </c:pt>
                <c:pt idx="5">
                  <c:v>Caribbean</c:v>
                </c:pt>
                <c:pt idx="6">
                  <c:v>White and Black Caribbean</c:v>
                </c:pt>
                <c:pt idx="7">
                  <c:v>Any other mixed/ multi ethnic background</c:v>
                </c:pt>
                <c:pt idx="8">
                  <c:v>British/ English/ Welsh/ Northern Irish/ Scottish</c:v>
                </c:pt>
                <c:pt idx="9">
                  <c:v>Irish</c:v>
                </c:pt>
                <c:pt idx="10">
                  <c:v>Any other white background</c:v>
                </c:pt>
                <c:pt idx="11">
                  <c:v>Any other Ethnic background</c:v>
                </c:pt>
              </c:strCache>
            </c:strRef>
          </c:cat>
          <c:val>
            <c:numRef>
              <c:f>'Question 7'!$B$4:$B$15</c:f>
              <c:numCache>
                <c:formatCode>0.00%</c:formatCode>
                <c:ptCount val="12"/>
                <c:pt idx="0">
                  <c:v>1.0500000000000001E-2</c:v>
                </c:pt>
                <c:pt idx="1">
                  <c:v>2.1100000000000001E-2</c:v>
                </c:pt>
                <c:pt idx="2">
                  <c:v>1.0500000000000001E-2</c:v>
                </c:pt>
                <c:pt idx="3">
                  <c:v>2.1100000000000001E-2</c:v>
                </c:pt>
                <c:pt idx="4">
                  <c:v>1.0500000000000001E-2</c:v>
                </c:pt>
                <c:pt idx="5">
                  <c:v>1.0500000000000001E-2</c:v>
                </c:pt>
                <c:pt idx="6">
                  <c:v>2.1100000000000001E-2</c:v>
                </c:pt>
                <c:pt idx="7">
                  <c:v>2.1100000000000001E-2</c:v>
                </c:pt>
                <c:pt idx="8">
                  <c:v>0.77890000000000004</c:v>
                </c:pt>
                <c:pt idx="9">
                  <c:v>1.0500000000000001E-2</c:v>
                </c:pt>
                <c:pt idx="10">
                  <c:v>5.2600000000000001E-2</c:v>
                </c:pt>
                <c:pt idx="11">
                  <c:v>3.1600000000000003E-2</c:v>
                </c:pt>
              </c:numCache>
            </c:numRef>
          </c:val>
          <c:extLst>
            <c:ext xmlns:c16="http://schemas.microsoft.com/office/drawing/2014/chart" uri="{C3380CC4-5D6E-409C-BE32-E72D297353CC}">
              <c16:uniqueId val="{00000018-288C-4039-BD41-343243FD1A0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230-4EEB-9938-4250EB42DE6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230-4EEB-9938-4250EB42DE6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230-4EEB-9938-4250EB42DE6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230-4EEB-9938-4250EB42DE6B}"/>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230-4EEB-9938-4250EB42DE6B}"/>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2230-4EEB-9938-4250EB42DE6B}"/>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2230-4EEB-9938-4250EB42DE6B}"/>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2230-4EEB-9938-4250EB42DE6B}"/>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2230-4EEB-9938-4250EB42DE6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8'!$A$4:$A$11</c:f>
              <c:strCache>
                <c:ptCount val="8"/>
                <c:pt idx="0">
                  <c:v>No religion or belief</c:v>
                </c:pt>
                <c:pt idx="1">
                  <c:v>Christian</c:v>
                </c:pt>
                <c:pt idx="2">
                  <c:v>Hindu</c:v>
                </c:pt>
                <c:pt idx="3">
                  <c:v>Jewish</c:v>
                </c:pt>
                <c:pt idx="4">
                  <c:v>Muslim</c:v>
                </c:pt>
                <c:pt idx="5">
                  <c:v>Sikh</c:v>
                </c:pt>
                <c:pt idx="6">
                  <c:v>Any other religion</c:v>
                </c:pt>
                <c:pt idx="7">
                  <c:v>Prefer not to say</c:v>
                </c:pt>
              </c:strCache>
            </c:strRef>
          </c:cat>
          <c:val>
            <c:numRef>
              <c:f>'Question 8'!$B$4:$B$11</c:f>
              <c:numCache>
                <c:formatCode>0.00%</c:formatCode>
                <c:ptCount val="8"/>
                <c:pt idx="0">
                  <c:v>0.4526</c:v>
                </c:pt>
                <c:pt idx="1">
                  <c:v>0.4</c:v>
                </c:pt>
                <c:pt idx="2">
                  <c:v>1.0500000000000001E-2</c:v>
                </c:pt>
                <c:pt idx="3">
                  <c:v>1.0500000000000001E-2</c:v>
                </c:pt>
                <c:pt idx="4">
                  <c:v>4.2099999999999999E-2</c:v>
                </c:pt>
                <c:pt idx="5">
                  <c:v>1.0500000000000001E-2</c:v>
                </c:pt>
                <c:pt idx="6">
                  <c:v>1.0500000000000001E-2</c:v>
                </c:pt>
                <c:pt idx="7">
                  <c:v>6.3200000000000006E-2</c:v>
                </c:pt>
              </c:numCache>
            </c:numRef>
          </c:val>
          <c:extLst>
            <c:ext xmlns:c16="http://schemas.microsoft.com/office/drawing/2014/chart" uri="{C3380CC4-5D6E-409C-BE32-E72D297353CC}">
              <c16:uniqueId val="{00000012-2230-4EEB-9938-4250EB42DE6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7CCE8-52CB-465B-AD8F-F90CBD23009D}" type="datetimeFigureOut">
              <a:rPr lang="en-GB" smtClean="0"/>
              <a:t>11/07/2025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602CE-18E4-47E3-A718-826A1535C90F}" type="slidenum">
              <a:rPr lang="en-GB" smtClean="0"/>
              <a:t>‹#›</a:t>
            </a:fld>
            <a:endParaRPr lang="en-GB"/>
          </a:p>
        </p:txBody>
      </p:sp>
    </p:spTree>
    <p:extLst>
      <p:ext uri="{BB962C8B-B14F-4D97-AF65-F5344CB8AC3E}">
        <p14:creationId xmlns:p14="http://schemas.microsoft.com/office/powerpoint/2010/main" val="384717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1D75-6F17-6AE7-0498-86D1FFC1E2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CB0F9D1-37A4-432F-2251-258149F8C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1673142-7C1D-D894-2E28-74BF520837EB}"/>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5" name="Footer Placeholder 4">
            <a:extLst>
              <a:ext uri="{FF2B5EF4-FFF2-40B4-BE49-F238E27FC236}">
                <a16:creationId xmlns:a16="http://schemas.microsoft.com/office/drawing/2014/main" id="{A8C9E491-26C5-94D1-BFAF-18025AD8B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250FE4-8EC2-4301-E6F0-18C270DB45D9}"/>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273086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AA49-7096-7E80-7A02-4CB149348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C681F01-1371-164F-1DB0-20DD62156A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FAD77B-2641-E4DB-75BE-2A148C6741D5}"/>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5" name="Footer Placeholder 4">
            <a:extLst>
              <a:ext uri="{FF2B5EF4-FFF2-40B4-BE49-F238E27FC236}">
                <a16:creationId xmlns:a16="http://schemas.microsoft.com/office/drawing/2014/main" id="{0E0A4590-D124-76ED-ECD1-94E12C81B8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F7C37-146E-D63A-46C1-7BB1DF0F8D41}"/>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171136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0731E-BDD4-1610-A403-E927249B63E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1C73B12-93DD-06FF-4880-76B193CE9A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5B0DB01-53AE-06E1-AADF-2E74173384A6}"/>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5" name="Footer Placeholder 4">
            <a:extLst>
              <a:ext uri="{FF2B5EF4-FFF2-40B4-BE49-F238E27FC236}">
                <a16:creationId xmlns:a16="http://schemas.microsoft.com/office/drawing/2014/main" id="{4D8DFA81-3439-A68C-F3D0-E0B5BAF82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1A356D-DC48-6ABA-6E53-4321142C637A}"/>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125604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80B9-D5C0-3117-16E7-87B6AEA30E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76702DD-1F84-7F82-BB96-17B0C6C571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CF351A-52DB-A146-17F3-AD1AE8F02467}"/>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5" name="Footer Placeholder 4">
            <a:extLst>
              <a:ext uri="{FF2B5EF4-FFF2-40B4-BE49-F238E27FC236}">
                <a16:creationId xmlns:a16="http://schemas.microsoft.com/office/drawing/2014/main" id="{4E792D4F-9DF8-57DE-2E23-01C77E448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C57ED1-8E7B-60E0-E392-7C8067E2AFAD}"/>
              </a:ext>
            </a:extLst>
          </p:cNvPr>
          <p:cNvSpPr>
            <a:spLocks noGrp="1"/>
          </p:cNvSpPr>
          <p:nvPr>
            <p:ph type="sldNum" sz="quarter" idx="12"/>
          </p:nvPr>
        </p:nvSpPr>
        <p:spPr/>
        <p:txBody>
          <a:bodyPr/>
          <a:lstStyle/>
          <a:p>
            <a:fld id="{DB72E54F-D61E-4AEB-A54F-9CDA1C26D89E}" type="slidenum">
              <a:rPr lang="en-GB" smtClean="0"/>
              <a:t>‹#›</a:t>
            </a:fld>
            <a:endParaRPr lang="en-GB"/>
          </a:p>
        </p:txBody>
      </p:sp>
      <p:pic>
        <p:nvPicPr>
          <p:cNvPr id="8" name="Picture 7">
            <a:extLst>
              <a:ext uri="{FF2B5EF4-FFF2-40B4-BE49-F238E27FC236}">
                <a16:creationId xmlns:a16="http://schemas.microsoft.com/office/drawing/2014/main" id="{A9525AC5-5251-7EA0-4D3C-17BA3F02F2E7}"/>
              </a:ext>
            </a:extLst>
          </p:cNvPr>
          <p:cNvPicPr/>
          <p:nvPr userDrawn="1"/>
        </p:nvPicPr>
        <p:blipFill>
          <a:blip r:embed="rId2"/>
          <a:stretch>
            <a:fillRect/>
          </a:stretch>
        </p:blipFill>
        <p:spPr>
          <a:xfrm>
            <a:off x="10622421" y="395518"/>
            <a:ext cx="640989" cy="561612"/>
          </a:xfrm>
          <a:prstGeom prst="rect">
            <a:avLst/>
          </a:prstGeom>
        </p:spPr>
      </p:pic>
    </p:spTree>
    <p:extLst>
      <p:ext uri="{BB962C8B-B14F-4D97-AF65-F5344CB8AC3E}">
        <p14:creationId xmlns:p14="http://schemas.microsoft.com/office/powerpoint/2010/main" val="290687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AC39-7D78-4047-6A69-C244B37DC5A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7B313CF-214F-AFF5-755B-D3C5B629FB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ED8ED8-3322-BA45-6623-2E269C948A42}"/>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5" name="Footer Placeholder 4">
            <a:extLst>
              <a:ext uri="{FF2B5EF4-FFF2-40B4-BE49-F238E27FC236}">
                <a16:creationId xmlns:a16="http://schemas.microsoft.com/office/drawing/2014/main" id="{57E52289-DD05-1072-7160-73615C40B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0C1999-97A2-78A1-B16C-91FDD33124C4}"/>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86439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19AF-52ED-ADDD-B54C-79574F6270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52ECA85-CD38-9E64-4CE9-FBE6C3F7D1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AA462B3-C374-4742-ACD2-D357891FB33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4949E4-7C6F-82D3-4D68-D6E2033723FB}"/>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6" name="Footer Placeholder 5">
            <a:extLst>
              <a:ext uri="{FF2B5EF4-FFF2-40B4-BE49-F238E27FC236}">
                <a16:creationId xmlns:a16="http://schemas.microsoft.com/office/drawing/2014/main" id="{20594AC9-C931-BB3E-ED2E-17D8D8E6EA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B351E2-7821-F524-15BE-BA450C85A7A2}"/>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288260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72FA-E72B-E7E1-C47D-7B4012B7DB9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0F0C674-C513-644A-8742-8681E88B1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61A2894-3A5F-8C70-C2D6-3AEC7877271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8AD7F5F-5949-384D-A720-441B09234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9230B0-C66A-FE96-1CA8-C905D6C682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6B51811-A4DB-C05C-CE87-87F6FCE9358A}"/>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8" name="Footer Placeholder 7">
            <a:extLst>
              <a:ext uri="{FF2B5EF4-FFF2-40B4-BE49-F238E27FC236}">
                <a16:creationId xmlns:a16="http://schemas.microsoft.com/office/drawing/2014/main" id="{E0611438-B164-9919-FD92-B86BDAEEE7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F055EA-C333-819D-5368-286AE47FF9BB}"/>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82016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10C5-ECFD-CD3E-0490-89020B549C5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C0F8A-3B0E-5ED5-AD67-78F39F5AB15C}"/>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4" name="Footer Placeholder 3">
            <a:extLst>
              <a:ext uri="{FF2B5EF4-FFF2-40B4-BE49-F238E27FC236}">
                <a16:creationId xmlns:a16="http://schemas.microsoft.com/office/drawing/2014/main" id="{9F7D6285-6A43-F492-B2A1-94766B8547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0B219B-7ADA-30FD-E684-21454D12C11A}"/>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115316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D2DED-9B68-586B-EC39-A90A78EDEB14}"/>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3" name="Footer Placeholder 2">
            <a:extLst>
              <a:ext uri="{FF2B5EF4-FFF2-40B4-BE49-F238E27FC236}">
                <a16:creationId xmlns:a16="http://schemas.microsoft.com/office/drawing/2014/main" id="{4AD4A599-3A15-B439-FE4A-AC8E84028E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B99466-CFDE-5A09-059B-C94BA623183F}"/>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313074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3F95-9EA0-3CEB-7D7E-71F3E083A2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69344D1-96E8-AB98-170E-BC3CF09F7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2A43E80-46FE-3E30-E40D-5615C2181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DF89FC-C142-62E4-76A1-FC8449E26DBE}"/>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6" name="Footer Placeholder 5">
            <a:extLst>
              <a:ext uri="{FF2B5EF4-FFF2-40B4-BE49-F238E27FC236}">
                <a16:creationId xmlns:a16="http://schemas.microsoft.com/office/drawing/2014/main" id="{C6BA62C1-6E7B-5663-A4DE-3A74F3352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FA2EE8-2B7A-5E2A-99BC-F5660BCD8C30}"/>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113028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7E04-5778-1BAB-4B84-D0FF28D932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0D33382-6DCA-60C1-21CD-571573A5D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431873-7E11-7B37-7AAE-88C21CED9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67FEB5-DBF4-50F8-8E71-D6F15D8B0753}"/>
              </a:ext>
            </a:extLst>
          </p:cNvPr>
          <p:cNvSpPr>
            <a:spLocks noGrp="1"/>
          </p:cNvSpPr>
          <p:nvPr>
            <p:ph type="dt" sz="half" idx="10"/>
          </p:nvPr>
        </p:nvSpPr>
        <p:spPr/>
        <p:txBody>
          <a:bodyPr/>
          <a:lstStyle/>
          <a:p>
            <a:fld id="{50D1FBE1-79D1-4A4D-851C-574F69D2F9F1}" type="datetimeFigureOut">
              <a:rPr lang="en-GB" smtClean="0"/>
              <a:t>11/07/2025</a:t>
            </a:fld>
            <a:endParaRPr lang="en-GB"/>
          </a:p>
        </p:txBody>
      </p:sp>
      <p:sp>
        <p:nvSpPr>
          <p:cNvPr id="6" name="Footer Placeholder 5">
            <a:extLst>
              <a:ext uri="{FF2B5EF4-FFF2-40B4-BE49-F238E27FC236}">
                <a16:creationId xmlns:a16="http://schemas.microsoft.com/office/drawing/2014/main" id="{7A5172A3-182F-BA97-DD00-EF0E28769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1D380A-D868-5329-AD57-29E76D3A4BB4}"/>
              </a:ext>
            </a:extLst>
          </p:cNvPr>
          <p:cNvSpPr>
            <a:spLocks noGrp="1"/>
          </p:cNvSpPr>
          <p:nvPr>
            <p:ph type="sldNum" sz="quarter" idx="12"/>
          </p:nvPr>
        </p:nvSpPr>
        <p:spPr/>
        <p:txBody>
          <a:bodyPr/>
          <a:lstStyle/>
          <a:p>
            <a:fld id="{DB72E54F-D61E-4AEB-A54F-9CDA1C26D89E}" type="slidenum">
              <a:rPr lang="en-GB" smtClean="0"/>
              <a:t>‹#›</a:t>
            </a:fld>
            <a:endParaRPr lang="en-GB"/>
          </a:p>
        </p:txBody>
      </p:sp>
    </p:spTree>
    <p:extLst>
      <p:ext uri="{BB962C8B-B14F-4D97-AF65-F5344CB8AC3E}">
        <p14:creationId xmlns:p14="http://schemas.microsoft.com/office/powerpoint/2010/main" val="250068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4E66B-7B93-EFBF-A00F-4AFAA1341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FE247BC-0A4A-C9C6-DC41-D33D02B1A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53C1EA-310A-9C56-C13F-2A3B235AD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D1FBE1-79D1-4A4D-851C-574F69D2F9F1}" type="datetimeFigureOut">
              <a:rPr lang="en-GB" smtClean="0"/>
              <a:t>11/07/2025</a:t>
            </a:fld>
            <a:endParaRPr lang="en-GB"/>
          </a:p>
        </p:txBody>
      </p:sp>
      <p:sp>
        <p:nvSpPr>
          <p:cNvPr id="5" name="Footer Placeholder 4">
            <a:extLst>
              <a:ext uri="{FF2B5EF4-FFF2-40B4-BE49-F238E27FC236}">
                <a16:creationId xmlns:a16="http://schemas.microsoft.com/office/drawing/2014/main" id="{54FE770F-2B3F-97CC-307E-BD1CF9341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22FC000-B699-28A5-AC4E-5EDC3996B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72E54F-D61E-4AEB-A54F-9CDA1C26D89E}" type="slidenum">
              <a:rPr lang="en-GB" smtClean="0"/>
              <a:t>‹#›</a:t>
            </a:fld>
            <a:endParaRPr lang="en-GB"/>
          </a:p>
        </p:txBody>
      </p:sp>
    </p:spTree>
    <p:extLst>
      <p:ext uri="{BB962C8B-B14F-4D97-AF65-F5344CB8AC3E}">
        <p14:creationId xmlns:p14="http://schemas.microsoft.com/office/powerpoint/2010/main" val="2630733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9CB-7D34-CEC7-DDD0-99B8F5AD7E34}"/>
              </a:ext>
            </a:extLst>
          </p:cNvPr>
          <p:cNvSpPr>
            <a:spLocks noGrp="1"/>
          </p:cNvSpPr>
          <p:nvPr>
            <p:ph type="title"/>
          </p:nvPr>
        </p:nvSpPr>
        <p:spPr/>
        <p:txBody>
          <a:bodyPr>
            <a:normAutofit/>
          </a:bodyPr>
          <a:lstStyle/>
          <a:p>
            <a:pPr algn="ctr"/>
            <a:r>
              <a:rPr lang="en-GB" sz="3600" b="1" dirty="0"/>
              <a:t>Diversity Statistics - 2025</a:t>
            </a:r>
          </a:p>
        </p:txBody>
      </p:sp>
      <p:sp>
        <p:nvSpPr>
          <p:cNvPr id="3" name="Content Placeholder 2">
            <a:extLst>
              <a:ext uri="{FF2B5EF4-FFF2-40B4-BE49-F238E27FC236}">
                <a16:creationId xmlns:a16="http://schemas.microsoft.com/office/drawing/2014/main" id="{38560D16-2FE7-135C-DFEB-926E5F2D9677}"/>
              </a:ext>
            </a:extLst>
          </p:cNvPr>
          <p:cNvSpPr>
            <a:spLocks noGrp="1"/>
          </p:cNvSpPr>
          <p:nvPr>
            <p:ph idx="1"/>
          </p:nvPr>
        </p:nvSpPr>
        <p:spPr/>
        <p:txBody>
          <a:bodyPr/>
          <a:lstStyle/>
          <a:p>
            <a:pPr marL="0" indent="0">
              <a:buNone/>
            </a:pPr>
            <a:r>
              <a:rPr lang="en-GB" b="1" dirty="0"/>
              <a:t>Introduction</a:t>
            </a:r>
          </a:p>
          <a:p>
            <a:pPr marL="0" indent="0">
              <a:buNone/>
            </a:pPr>
            <a:r>
              <a:rPr lang="en-GB" dirty="0"/>
              <a:t>The demographic information has been collected in response to SRA requirements to collect, report and publish data about the diversity make-up of their workforce every two years.</a:t>
            </a:r>
          </a:p>
          <a:p>
            <a:pPr marL="0" indent="0">
              <a:buNone/>
            </a:pPr>
            <a:r>
              <a:rPr lang="en-GB" dirty="0"/>
              <a:t>Everyone at Thackray Williams was asked to participate in a diversity survey.  Individuals were given the opportunity to answer or not answer any or all of the questions if they did not want to.</a:t>
            </a:r>
          </a:p>
          <a:p>
            <a:pPr marL="0" indent="0">
              <a:buNone/>
            </a:pPr>
            <a:r>
              <a:rPr lang="en-GB" dirty="0"/>
              <a:t>These statistics reflect data declared by 96 staff as at June 2025.</a:t>
            </a:r>
          </a:p>
          <a:p>
            <a:endParaRPr lang="en-GB" dirty="0"/>
          </a:p>
        </p:txBody>
      </p:sp>
    </p:spTree>
    <p:extLst>
      <p:ext uri="{BB962C8B-B14F-4D97-AF65-F5344CB8AC3E}">
        <p14:creationId xmlns:p14="http://schemas.microsoft.com/office/powerpoint/2010/main" val="222582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3E51-1CF8-6823-47C7-F8730F9A8596}"/>
              </a:ext>
            </a:extLst>
          </p:cNvPr>
          <p:cNvSpPr>
            <a:spLocks noGrp="1"/>
          </p:cNvSpPr>
          <p:nvPr>
            <p:ph type="title"/>
          </p:nvPr>
        </p:nvSpPr>
        <p:spPr/>
        <p:txBody>
          <a:bodyPr>
            <a:normAutofit/>
          </a:bodyPr>
          <a:lstStyle/>
          <a:p>
            <a:r>
              <a:rPr lang="en-GB" sz="2400" dirty="0"/>
              <a:t>What is your sexual orientation?</a:t>
            </a:r>
          </a:p>
        </p:txBody>
      </p:sp>
      <p:graphicFrame>
        <p:nvGraphicFramePr>
          <p:cNvPr id="4" name="Content Placeholder 3">
            <a:extLst>
              <a:ext uri="{FF2B5EF4-FFF2-40B4-BE49-F238E27FC236}">
                <a16:creationId xmlns:a16="http://schemas.microsoft.com/office/drawing/2014/main" id="{4462C568-6C3A-CB72-07D7-C71DCB3CADB2}"/>
              </a:ext>
            </a:extLst>
          </p:cNvPr>
          <p:cNvGraphicFramePr>
            <a:graphicFrameLocks noGrp="1"/>
          </p:cNvGraphicFramePr>
          <p:nvPr>
            <p:ph idx="1"/>
            <p:extLst>
              <p:ext uri="{D42A27DB-BD31-4B8C-83A1-F6EECF244321}">
                <p14:modId xmlns:p14="http://schemas.microsoft.com/office/powerpoint/2010/main" val="2383895300"/>
              </p:ext>
            </p:extLst>
          </p:nvPr>
        </p:nvGraphicFramePr>
        <p:xfrm>
          <a:off x="541888" y="1609207"/>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462C568-6C3A-CB72-07D7-C71DCB3CADB2}"/>
              </a:ext>
            </a:extLst>
          </p:cNvPr>
          <p:cNvGraphicFramePr>
            <a:graphicFrameLocks/>
          </p:cNvGraphicFramePr>
          <p:nvPr>
            <p:extLst>
              <p:ext uri="{D42A27DB-BD31-4B8C-83A1-F6EECF244321}">
                <p14:modId xmlns:p14="http://schemas.microsoft.com/office/powerpoint/2010/main" val="4021999487"/>
              </p:ext>
            </p:extLst>
          </p:nvPr>
        </p:nvGraphicFramePr>
        <p:xfrm>
          <a:off x="2059781" y="1213164"/>
          <a:ext cx="8072438" cy="4782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99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F47C-1F38-FFB1-B9E2-2799496A79E6}"/>
              </a:ext>
            </a:extLst>
          </p:cNvPr>
          <p:cNvSpPr>
            <a:spLocks noGrp="1"/>
          </p:cNvSpPr>
          <p:nvPr>
            <p:ph type="title"/>
          </p:nvPr>
        </p:nvSpPr>
        <p:spPr/>
        <p:txBody>
          <a:bodyPr>
            <a:normAutofit/>
          </a:bodyPr>
          <a:lstStyle/>
          <a:p>
            <a:br>
              <a:rPr lang="en-GB" sz="2400" dirty="0"/>
            </a:br>
            <a:br>
              <a:rPr lang="en-GB" sz="2400" dirty="0"/>
            </a:br>
            <a:r>
              <a:rPr lang="en-GB" sz="2400" dirty="0"/>
              <a:t>What was the occupation of your main household earner when you were about 14?</a:t>
            </a:r>
          </a:p>
        </p:txBody>
      </p:sp>
      <p:graphicFrame>
        <p:nvGraphicFramePr>
          <p:cNvPr id="4" name="Content Placeholder 3">
            <a:extLst>
              <a:ext uri="{FF2B5EF4-FFF2-40B4-BE49-F238E27FC236}">
                <a16:creationId xmlns:a16="http://schemas.microsoft.com/office/drawing/2014/main" id="{C7A986B3-E72B-21FE-B7F8-C7549DEE0F7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289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93A7-A556-42F7-66CD-8607C0D60CC2}"/>
              </a:ext>
            </a:extLst>
          </p:cNvPr>
          <p:cNvSpPr>
            <a:spLocks noGrp="1"/>
          </p:cNvSpPr>
          <p:nvPr>
            <p:ph type="title"/>
          </p:nvPr>
        </p:nvSpPr>
        <p:spPr/>
        <p:txBody>
          <a:bodyPr>
            <a:normAutofit fontScale="90000"/>
          </a:bodyPr>
          <a:lstStyle/>
          <a:p>
            <a:br>
              <a:rPr lang="en-GB" sz="2700" dirty="0"/>
            </a:br>
            <a:br>
              <a:rPr lang="en-GB" sz="2700" dirty="0"/>
            </a:br>
            <a:br>
              <a:rPr lang="en-GB" sz="2700" dirty="0"/>
            </a:br>
            <a:r>
              <a:rPr lang="en-GB" sz="2400" dirty="0"/>
              <a:t>Which type of school did you attend for the most time between the ages of 11 and 16? If you changed schools, please base your answer on the last two years of your education.</a:t>
            </a:r>
          </a:p>
        </p:txBody>
      </p:sp>
      <p:graphicFrame>
        <p:nvGraphicFramePr>
          <p:cNvPr id="4" name="Content Placeholder 3">
            <a:extLst>
              <a:ext uri="{FF2B5EF4-FFF2-40B4-BE49-F238E27FC236}">
                <a16:creationId xmlns:a16="http://schemas.microsoft.com/office/drawing/2014/main" id="{A03F9CFF-D2E4-78E7-7F5B-04CBA8086FCD}"/>
              </a:ext>
            </a:extLst>
          </p:cNvPr>
          <p:cNvGraphicFramePr>
            <a:graphicFrameLocks noGrp="1"/>
          </p:cNvGraphicFramePr>
          <p:nvPr>
            <p:ph idx="1"/>
            <p:extLst>
              <p:ext uri="{D42A27DB-BD31-4B8C-83A1-F6EECF244321}">
                <p14:modId xmlns:p14="http://schemas.microsoft.com/office/powerpoint/2010/main" val="32225205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974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3C0E-05C6-4B8E-9D33-B5B44C8EA85A}"/>
              </a:ext>
            </a:extLst>
          </p:cNvPr>
          <p:cNvSpPr>
            <a:spLocks noGrp="1"/>
          </p:cNvSpPr>
          <p:nvPr>
            <p:ph type="title"/>
          </p:nvPr>
        </p:nvSpPr>
        <p:spPr/>
        <p:txBody>
          <a:bodyPr>
            <a:normAutofit/>
          </a:bodyPr>
          <a:lstStyle/>
          <a:p>
            <a:br>
              <a:rPr lang="en-GB" sz="2400" dirty="0"/>
            </a:br>
            <a:r>
              <a:rPr lang="en-GB" sz="2400" dirty="0"/>
              <a:t>Role category</a:t>
            </a:r>
          </a:p>
        </p:txBody>
      </p:sp>
      <p:graphicFrame>
        <p:nvGraphicFramePr>
          <p:cNvPr id="7" name="Content Placeholder 6">
            <a:extLst>
              <a:ext uri="{FF2B5EF4-FFF2-40B4-BE49-F238E27FC236}">
                <a16:creationId xmlns:a16="http://schemas.microsoft.com/office/drawing/2014/main" id="{5967E890-F5EC-F561-E472-27193127B881}"/>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376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D328-E8F6-E049-B2EB-63DB7E14D1CA}"/>
              </a:ext>
            </a:extLst>
          </p:cNvPr>
          <p:cNvSpPr>
            <a:spLocks noGrp="1"/>
          </p:cNvSpPr>
          <p:nvPr>
            <p:ph type="title"/>
          </p:nvPr>
        </p:nvSpPr>
        <p:spPr/>
        <p:txBody>
          <a:bodyPr>
            <a:normAutofit/>
          </a:bodyPr>
          <a:lstStyle/>
          <a:p>
            <a:br>
              <a:rPr lang="en-GB" sz="2200" dirty="0"/>
            </a:br>
            <a:r>
              <a:rPr lang="en-GB" sz="2400" dirty="0"/>
              <a:t>Age category</a:t>
            </a:r>
          </a:p>
        </p:txBody>
      </p:sp>
      <p:graphicFrame>
        <p:nvGraphicFramePr>
          <p:cNvPr id="7" name="Content Placeholder 6">
            <a:extLst>
              <a:ext uri="{FF2B5EF4-FFF2-40B4-BE49-F238E27FC236}">
                <a16:creationId xmlns:a16="http://schemas.microsoft.com/office/drawing/2014/main" id="{946064FF-2905-1ECC-BD97-290A4C820938}"/>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523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F4C1-09B5-E24F-11E5-16CF8794AAE3}"/>
              </a:ext>
            </a:extLst>
          </p:cNvPr>
          <p:cNvSpPr>
            <a:spLocks noGrp="1"/>
          </p:cNvSpPr>
          <p:nvPr>
            <p:ph type="title"/>
          </p:nvPr>
        </p:nvSpPr>
        <p:spPr/>
        <p:txBody>
          <a:bodyPr>
            <a:normAutofit/>
          </a:bodyPr>
          <a:lstStyle/>
          <a:p>
            <a:r>
              <a:rPr lang="en-GB" sz="2400" dirty="0"/>
              <a:t>Gender</a:t>
            </a:r>
          </a:p>
        </p:txBody>
      </p:sp>
      <p:graphicFrame>
        <p:nvGraphicFramePr>
          <p:cNvPr id="7" name="Content Placeholder 6">
            <a:extLst>
              <a:ext uri="{FF2B5EF4-FFF2-40B4-BE49-F238E27FC236}">
                <a16:creationId xmlns:a16="http://schemas.microsoft.com/office/drawing/2014/main" id="{CE0681B9-8F22-A87F-8218-7B8A8FDDDF6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01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F7AD-E28C-A441-6305-3909603B8E92}"/>
              </a:ext>
            </a:extLst>
          </p:cNvPr>
          <p:cNvSpPr>
            <a:spLocks noGrp="1"/>
          </p:cNvSpPr>
          <p:nvPr>
            <p:ph type="title"/>
          </p:nvPr>
        </p:nvSpPr>
        <p:spPr/>
        <p:txBody>
          <a:bodyPr>
            <a:normAutofit/>
          </a:bodyPr>
          <a:lstStyle/>
          <a:p>
            <a:r>
              <a:rPr lang="en-GB" sz="2400" dirty="0"/>
              <a:t>Is the gender you identify with the same as your gender registered at birth?</a:t>
            </a:r>
          </a:p>
        </p:txBody>
      </p:sp>
      <p:graphicFrame>
        <p:nvGraphicFramePr>
          <p:cNvPr id="7" name="Content Placeholder 6">
            <a:extLst>
              <a:ext uri="{FF2B5EF4-FFF2-40B4-BE49-F238E27FC236}">
                <a16:creationId xmlns:a16="http://schemas.microsoft.com/office/drawing/2014/main" id="{F71914C6-5B11-98E0-FBB8-5A595D6847B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8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D972-105E-C88E-2E22-DED6984A844F}"/>
              </a:ext>
            </a:extLst>
          </p:cNvPr>
          <p:cNvSpPr>
            <a:spLocks noGrp="1"/>
          </p:cNvSpPr>
          <p:nvPr>
            <p:ph type="title"/>
          </p:nvPr>
        </p:nvSpPr>
        <p:spPr/>
        <p:txBody>
          <a:bodyPr>
            <a:normAutofit/>
          </a:bodyPr>
          <a:lstStyle/>
          <a:p>
            <a:r>
              <a:rPr lang="en-GB" sz="2400" dirty="0"/>
              <a:t>Do you consider yourself to have a disability according to the definition in the Equality Act 2010?</a:t>
            </a:r>
          </a:p>
        </p:txBody>
      </p:sp>
      <p:graphicFrame>
        <p:nvGraphicFramePr>
          <p:cNvPr id="7" name="Content Placeholder 6">
            <a:extLst>
              <a:ext uri="{FF2B5EF4-FFF2-40B4-BE49-F238E27FC236}">
                <a16:creationId xmlns:a16="http://schemas.microsoft.com/office/drawing/2014/main" id="{BC4D315E-5049-5CDB-E990-1B7D89669158}"/>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905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4DA7-385A-606F-0E96-551EB0BB0C59}"/>
              </a:ext>
            </a:extLst>
          </p:cNvPr>
          <p:cNvSpPr>
            <a:spLocks noGrp="1"/>
          </p:cNvSpPr>
          <p:nvPr>
            <p:ph type="title"/>
          </p:nvPr>
        </p:nvSpPr>
        <p:spPr/>
        <p:txBody>
          <a:bodyPr>
            <a:normAutofit/>
          </a:bodyPr>
          <a:lstStyle/>
          <a:p>
            <a:r>
              <a:rPr lang="en-GB" sz="2400" dirty="0"/>
              <a:t>Are your day-to-day activities limited by your disability or condition?</a:t>
            </a:r>
          </a:p>
        </p:txBody>
      </p:sp>
      <p:graphicFrame>
        <p:nvGraphicFramePr>
          <p:cNvPr id="7" name="Content Placeholder 6">
            <a:extLst>
              <a:ext uri="{FF2B5EF4-FFF2-40B4-BE49-F238E27FC236}">
                <a16:creationId xmlns:a16="http://schemas.microsoft.com/office/drawing/2014/main" id="{80944FD3-508A-1044-1334-55F302361F0F}"/>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8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BECA-80EC-735B-D911-AFE0628B47D8}"/>
              </a:ext>
            </a:extLst>
          </p:cNvPr>
          <p:cNvSpPr>
            <a:spLocks noGrp="1"/>
          </p:cNvSpPr>
          <p:nvPr>
            <p:ph type="title"/>
          </p:nvPr>
        </p:nvSpPr>
        <p:spPr/>
        <p:txBody>
          <a:bodyPr>
            <a:normAutofit/>
          </a:bodyPr>
          <a:lstStyle/>
          <a:p>
            <a:r>
              <a:rPr lang="en-GB" sz="2400" dirty="0"/>
              <a:t>What is your ethnic group?</a:t>
            </a:r>
          </a:p>
        </p:txBody>
      </p:sp>
      <p:graphicFrame>
        <p:nvGraphicFramePr>
          <p:cNvPr id="7" name="Content Placeholder 6">
            <a:extLst>
              <a:ext uri="{FF2B5EF4-FFF2-40B4-BE49-F238E27FC236}">
                <a16:creationId xmlns:a16="http://schemas.microsoft.com/office/drawing/2014/main" id="{F3FC7C7E-5395-673A-A7D9-22035D5C736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697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3697-1349-7982-86BD-61F006C88049}"/>
              </a:ext>
            </a:extLst>
          </p:cNvPr>
          <p:cNvSpPr>
            <a:spLocks noGrp="1"/>
          </p:cNvSpPr>
          <p:nvPr>
            <p:ph type="title"/>
          </p:nvPr>
        </p:nvSpPr>
        <p:spPr/>
        <p:txBody>
          <a:bodyPr>
            <a:normAutofit/>
          </a:bodyPr>
          <a:lstStyle/>
          <a:p>
            <a:r>
              <a:rPr lang="en-GB" sz="2400" dirty="0"/>
              <a:t>What is your religion or belief?</a:t>
            </a:r>
          </a:p>
        </p:txBody>
      </p:sp>
      <p:graphicFrame>
        <p:nvGraphicFramePr>
          <p:cNvPr id="9" name="Content Placeholder 8">
            <a:extLst>
              <a:ext uri="{FF2B5EF4-FFF2-40B4-BE49-F238E27FC236}">
                <a16:creationId xmlns:a16="http://schemas.microsoft.com/office/drawing/2014/main" id="{A7DFDE64-3528-5AC4-F68E-E0606153AC8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8331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164</TotalTime>
  <Words>210</Words>
  <Application>Microsoft Office PowerPoint</Application>
  <PresentationFormat>Widescreen</PresentationFormat>
  <Paragraphs>16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Diversity Statistics - 2025</vt:lpstr>
      <vt:lpstr> Role category</vt:lpstr>
      <vt:lpstr> Age category</vt:lpstr>
      <vt:lpstr>Gender</vt:lpstr>
      <vt:lpstr>Is the gender you identify with the same as your gender registered at birth?</vt:lpstr>
      <vt:lpstr>Do you consider yourself to have a disability according to the definition in the Equality Act 2010?</vt:lpstr>
      <vt:lpstr>Are your day-to-day activities limited by your disability or condition?</vt:lpstr>
      <vt:lpstr>What is your ethnic group?</vt:lpstr>
      <vt:lpstr>What is your religion or belief?</vt:lpstr>
      <vt:lpstr>What is your sexual orientation?</vt:lpstr>
      <vt:lpstr>  What was the occupation of your main household earner when you were about 14?</vt:lpstr>
      <vt:lpstr>   Which type of school did you attend for the most time between the ages of 11 and 16? If you changed schools, please base your answer on the last two years of your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Diaz</dc:creator>
  <cp:lastModifiedBy>Sarah Diaz</cp:lastModifiedBy>
  <cp:revision>11</cp:revision>
  <dcterms:created xsi:type="dcterms:W3CDTF">2025-07-10T13:42:35Z</dcterms:created>
  <dcterms:modified xsi:type="dcterms:W3CDTF">2025-07-11T14:06:17Z</dcterms:modified>
</cp:coreProperties>
</file>