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"/>
  </p:notesMasterIdLst>
  <p:handoutMasterIdLst>
    <p:handoutMasterId r:id="rId11"/>
  </p:handoutMasterIdLst>
  <p:sldIdLst>
    <p:sldId id="259" r:id="rId2"/>
    <p:sldId id="271" r:id="rId3"/>
    <p:sldId id="272" r:id="rId4"/>
    <p:sldId id="279" r:id="rId5"/>
    <p:sldId id="284" r:id="rId6"/>
    <p:sldId id="282" r:id="rId7"/>
    <p:sldId id="285" r:id="rId8"/>
    <p:sldId id="283" r:id="rId9"/>
  </p:sldIdLst>
  <p:sldSz cx="9144000" cy="6858000" type="screen4x3"/>
  <p:notesSz cx="5727700" cy="8428038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7C80"/>
    <a:srgbClr val="43CEFF"/>
    <a:srgbClr val="EBF6F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87986" autoAdjust="0"/>
  </p:normalViewPr>
  <p:slideViewPr>
    <p:cSldViewPr>
      <p:cViewPr varScale="1">
        <p:scale>
          <a:sx n="72" d="100"/>
          <a:sy n="72" d="100"/>
        </p:scale>
        <p:origin x="1690" y="5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482003" cy="421402"/>
          </a:xfrm>
          <a:prstGeom prst="rect">
            <a:avLst/>
          </a:prstGeom>
        </p:spPr>
        <p:txBody>
          <a:bodyPr vert="horz" lIns="80888" tIns="40444" rIns="80888" bIns="40444" rtlCol="0"/>
          <a:lstStyle>
            <a:lvl1pPr algn="l">
              <a:defRPr sz="11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quarter" idx="1"/>
          </p:nvPr>
        </p:nvSpPr>
        <p:spPr>
          <a:xfrm>
            <a:off x="3244371" y="0"/>
            <a:ext cx="2482003" cy="421402"/>
          </a:xfrm>
          <a:prstGeom prst="rect">
            <a:avLst/>
          </a:prstGeom>
        </p:spPr>
        <p:txBody>
          <a:bodyPr vert="horz" lIns="80888" tIns="40444" rIns="80888" bIns="40444" rtlCol="0"/>
          <a:lstStyle>
            <a:lvl1pPr algn="r">
              <a:defRPr sz="1100"/>
            </a:lvl1pPr>
          </a:lstStyle>
          <a:p>
            <a:fld id="{B0A893EE-C177-4891-BFBD-36A1C982741B}" type="datetimeFigureOut">
              <a:rPr kumimoji="1" lang="ja-JP" altLang="en-US" smtClean="0"/>
              <a:t>2020/1/3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2"/>
          </p:nvPr>
        </p:nvSpPr>
        <p:spPr>
          <a:xfrm>
            <a:off x="0" y="8005173"/>
            <a:ext cx="2482003" cy="421402"/>
          </a:xfrm>
          <a:prstGeom prst="rect">
            <a:avLst/>
          </a:prstGeom>
        </p:spPr>
        <p:txBody>
          <a:bodyPr vert="horz" lIns="80888" tIns="40444" rIns="80888" bIns="40444" rtlCol="0" anchor="b"/>
          <a:lstStyle>
            <a:lvl1pPr algn="l">
              <a:defRPr sz="1100"/>
            </a:lvl1pPr>
          </a:lstStyle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3"/>
          </p:nvPr>
        </p:nvSpPr>
        <p:spPr>
          <a:xfrm>
            <a:off x="3244371" y="8005173"/>
            <a:ext cx="2482003" cy="421402"/>
          </a:xfrm>
          <a:prstGeom prst="rect">
            <a:avLst/>
          </a:prstGeom>
        </p:spPr>
        <p:txBody>
          <a:bodyPr vert="horz" lIns="80888" tIns="40444" rIns="80888" bIns="40444" rtlCol="0" anchor="b"/>
          <a:lstStyle>
            <a:lvl1pPr algn="r">
              <a:defRPr sz="1100"/>
            </a:lvl1pPr>
          </a:lstStyle>
          <a:p>
            <a:fld id="{452DE857-6201-4D74-8367-7286D9D27EC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5102115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481263" cy="4206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244850" y="0"/>
            <a:ext cx="2481263" cy="4206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0B4CCDA-5B12-4260-A5ED-0C05D51EAFD1}" type="datetimeFigureOut">
              <a:rPr kumimoji="1" lang="ja-JP" altLang="en-US" smtClean="0"/>
              <a:t>2020/1/3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757238" y="631825"/>
            <a:ext cx="4213225" cy="31607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573088" y="4003675"/>
            <a:ext cx="4581525" cy="37925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005763"/>
            <a:ext cx="2481263" cy="420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244850" y="8005763"/>
            <a:ext cx="2481263" cy="420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D48110E-F907-4F45-83E2-03EAB27E752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0000506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ja-JP" altLang="en-US" dirty="0"/>
              <a:t>皆さんは高校生です。</a:t>
            </a:r>
            <a:endParaRPr kumimoji="1" lang="en-US" altLang="ja-JP" dirty="0"/>
          </a:p>
          <a:p>
            <a:r>
              <a:rPr kumimoji="1" lang="ja-JP" altLang="en-US" dirty="0"/>
              <a:t>高校生が、学校に持ってきそうなものは何ですか？</a:t>
            </a:r>
            <a:endParaRPr kumimoji="1" lang="en-US" altLang="ja-JP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D48110E-F907-4F45-83E2-03EAB27E7522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3097518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dirty="0"/>
              <a:t>（学校の実態に応じて、左の画像は変えてください）</a:t>
            </a:r>
          </a:p>
          <a:p>
            <a:r>
              <a:rPr kumimoji="1" lang="ja-JP" altLang="en-US" dirty="0"/>
              <a:t>この中で、「自分が高校生と証明できる物」は何ですか。（学生証）</a:t>
            </a:r>
            <a:endParaRPr kumimoji="1" lang="en-US" altLang="ja-JP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D48110E-F907-4F45-83E2-03EAB27E7522}" type="slidenum">
              <a:rPr kumimoji="1" lang="ja-JP" altLang="en-US" smtClean="0"/>
              <a:t>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7143433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dirty="0"/>
              <a:t>それ以外、ありますか。（ないです）</a:t>
            </a:r>
            <a:endParaRPr kumimoji="1" lang="en-US" altLang="ja-JP" dirty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dirty="0"/>
              <a:t>学生証さえあれば、自分が高校生と十分に言えます。</a:t>
            </a:r>
            <a:endParaRPr kumimoji="1" lang="en-US" altLang="ja-JP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D48110E-F907-4F45-83E2-03EAB27E7522}" type="slidenum">
              <a:rPr kumimoji="1" lang="ja-JP" altLang="en-US" smtClean="0"/>
              <a:t>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3766043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ja-JP" altLang="en-US" dirty="0"/>
              <a:t>このように、証明できる少ない条件を「十分条件」といいます。</a:t>
            </a:r>
            <a:endParaRPr kumimoji="1" lang="en-US" altLang="ja-JP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D48110E-F907-4F45-83E2-03EAB27E7522}" type="slidenum">
              <a:rPr kumimoji="1" lang="ja-JP" altLang="en-US" smtClean="0"/>
              <a:t>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970468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ja-JP" altLang="en-US" dirty="0"/>
              <a:t>覚え方。</a:t>
            </a:r>
            <a:endParaRPr kumimoji="1" lang="en-US" altLang="ja-JP" dirty="0"/>
          </a:p>
          <a:p>
            <a:r>
              <a:rPr kumimoji="1" lang="ja-JP" altLang="en-US" dirty="0"/>
              <a:t>指をだして。（空で小さな円を描きながら）「これだけで十分」</a:t>
            </a: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D48110E-F907-4F45-83E2-03EAB27E7522}" type="slidenum">
              <a:rPr kumimoji="1" lang="ja-JP" altLang="en-US" smtClean="0"/>
              <a:t>5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0690834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ja-JP" altLang="en-US" dirty="0"/>
              <a:t>高校生活を送るには、たくさん物が必要です。</a:t>
            </a:r>
            <a:endParaRPr kumimoji="1" lang="en-US" altLang="ja-JP" dirty="0"/>
          </a:p>
          <a:p>
            <a:r>
              <a:rPr kumimoji="1" lang="ja-JP" altLang="en-US" dirty="0"/>
              <a:t>それらが全部そろって、高校生活が送れます。このようなたくさんの条件を「必要条件」といいます。</a:t>
            </a: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D48110E-F907-4F45-83E2-03EAB27E7522}" type="slidenum">
              <a:rPr kumimoji="1" lang="ja-JP" altLang="en-US" smtClean="0"/>
              <a:t>6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9452892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ja-JP" altLang="en-US" dirty="0"/>
              <a:t>覚え方。</a:t>
            </a:r>
            <a:endParaRPr kumimoji="1" lang="en-US" altLang="ja-JP" dirty="0"/>
          </a:p>
          <a:p>
            <a:r>
              <a:rPr kumimoji="1" lang="ja-JP" altLang="en-US" dirty="0"/>
              <a:t>（空に、手のひらで大きな円をかいて）「全部、必要」</a:t>
            </a: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D48110E-F907-4F45-83E2-03EAB27E7522}" type="slidenum">
              <a:rPr kumimoji="1" lang="ja-JP" altLang="en-US" smtClean="0"/>
              <a:t>7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5556307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ja-JP" altLang="en-US" dirty="0"/>
              <a:t>ノートに書きます。</a:t>
            </a:r>
            <a:endParaRPr kumimoji="1" lang="en-US" altLang="ja-JP" dirty="0"/>
          </a:p>
          <a:p>
            <a:r>
              <a:rPr kumimoji="1" lang="ja-JP" altLang="en-US"/>
              <a:t>声をだして、ジェスチャーをつけて覚えます。</a:t>
            </a:r>
            <a:endParaRPr kumimoji="1" lang="en-US" altLang="ja-JP" dirty="0"/>
          </a:p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D48110E-F907-4F45-83E2-03EAB27E7522}" type="slidenum">
              <a:rPr kumimoji="1" lang="ja-JP" altLang="en-US" smtClean="0"/>
              <a:t>8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4671996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C27433-B690-43A4-A44B-7938CD3C61BA}" type="datetimeFigureOut">
              <a:rPr kumimoji="1" lang="ja-JP" altLang="en-US" smtClean="0"/>
              <a:t>2020/1/3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55C26A-E54C-4AE7-BABA-9FF3DD0156A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5114223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C27433-B690-43A4-A44B-7938CD3C61BA}" type="datetimeFigureOut">
              <a:rPr kumimoji="1" lang="ja-JP" altLang="en-US" smtClean="0"/>
              <a:t>2020/1/3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55C26A-E54C-4AE7-BABA-9FF3DD0156A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494441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C27433-B690-43A4-A44B-7938CD3C61BA}" type="datetimeFigureOut">
              <a:rPr kumimoji="1" lang="ja-JP" altLang="en-US" smtClean="0"/>
              <a:t>2020/1/3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55C26A-E54C-4AE7-BABA-9FF3DD0156A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4279529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C27433-B690-43A4-A44B-7938CD3C61BA}" type="datetimeFigureOut">
              <a:rPr kumimoji="1" lang="ja-JP" altLang="en-US" smtClean="0"/>
              <a:t>2020/1/3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55C26A-E54C-4AE7-BABA-9FF3DD0156A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680902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C27433-B690-43A4-A44B-7938CD3C61BA}" type="datetimeFigureOut">
              <a:rPr kumimoji="1" lang="ja-JP" altLang="en-US" smtClean="0"/>
              <a:t>2020/1/3</a:t>
            </a:fld>
            <a:endParaRPr kumimoji="1" lang="ja-JP" altLang="en-US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55C26A-E54C-4AE7-BABA-9FF3DD0156A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414283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C27433-B690-43A4-A44B-7938CD3C61BA}" type="datetimeFigureOut">
              <a:rPr kumimoji="1" lang="ja-JP" altLang="en-US" smtClean="0"/>
              <a:t>2020/1/3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55C26A-E54C-4AE7-BABA-9FF3DD0156A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161423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C27433-B690-43A4-A44B-7938CD3C61BA}" type="datetimeFigureOut">
              <a:rPr kumimoji="1" lang="ja-JP" altLang="en-US" smtClean="0"/>
              <a:t>2020/1/3</a:t>
            </a:fld>
            <a:endParaRPr kumimoji="1" lang="ja-JP" altLang="en-US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55C26A-E54C-4AE7-BABA-9FF3DD0156A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878955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C27433-B690-43A4-A44B-7938CD3C61BA}" type="datetimeFigureOut">
              <a:rPr kumimoji="1" lang="ja-JP" altLang="en-US" smtClean="0"/>
              <a:t>2020/1/3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55C26A-E54C-4AE7-BABA-9FF3DD0156A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648478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C27433-B690-43A4-A44B-7938CD3C61BA}" type="datetimeFigureOut">
              <a:rPr kumimoji="1" lang="ja-JP" altLang="en-US" smtClean="0"/>
              <a:t>2020/1/3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55C26A-E54C-4AE7-BABA-9FF3DD0156A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616026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C27433-B690-43A4-A44B-7938CD3C61BA}" type="datetimeFigureOut">
              <a:rPr kumimoji="1" lang="ja-JP" altLang="en-US" smtClean="0"/>
              <a:t>2020/1/3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55C26A-E54C-4AE7-BABA-9FF3DD0156A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725486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C27433-B690-43A4-A44B-7938CD3C61BA}" type="datetimeFigureOut">
              <a:rPr kumimoji="1" lang="ja-JP" altLang="en-US" smtClean="0"/>
              <a:t>2020/1/3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55C26A-E54C-4AE7-BABA-9FF3DD0156A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111560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EC27433-B690-43A4-A44B-7938CD3C61BA}" type="datetimeFigureOut">
              <a:rPr kumimoji="1" lang="ja-JP" altLang="en-US" smtClean="0"/>
              <a:t>2020/1/3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C55C26A-E54C-4AE7-BABA-9FF3DD0156A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633779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image" Target="../media/image1.png"/><Relationship Id="rId7" Type="http://schemas.openxmlformats.org/officeDocument/2006/relationships/hyperlink" Target="https://www.google.co.jp/url?sa=i&amp;rct=j&amp;q=&amp;esrc=s&amp;source=images&amp;cd=&amp;ved=2ahUKEwjjuc-EurnmAhVFA4gKHcMdCNwQjRx6BAgBEAQ&amp;url=https://www.irasutoya.com/2016/06/bluetooth_21.html&amp;psig=AOvVaw0o-IWFgA5nM5MrCUlmYzQD&amp;ust=1576561109896291" TargetMode="External"/><Relationship Id="rId12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png"/><Relationship Id="rId11" Type="http://schemas.openxmlformats.org/officeDocument/2006/relationships/hyperlink" Target="https://www.irasutoya.com/2013/08/blog-post_8760.html" TargetMode="External"/><Relationship Id="rId5" Type="http://schemas.openxmlformats.org/officeDocument/2006/relationships/hyperlink" Target="https://www.irasutoya.com/2014/11/blog-post_362.html" TargetMode="External"/><Relationship Id="rId10" Type="http://schemas.openxmlformats.org/officeDocument/2006/relationships/image" Target="../media/image5.jpeg"/><Relationship Id="rId4" Type="http://schemas.openxmlformats.org/officeDocument/2006/relationships/image" Target="../media/image2.png"/><Relationship Id="rId9" Type="http://schemas.openxmlformats.org/officeDocument/2006/relationships/hyperlink" Target="https://www.irasutoya.com/2013/05/blog-post_26.html" TargetMode="Externa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image" Target="../media/image1.png"/><Relationship Id="rId7" Type="http://schemas.openxmlformats.org/officeDocument/2006/relationships/hyperlink" Target="https://www.google.co.jp/url?sa=i&amp;rct=j&amp;q=&amp;esrc=s&amp;source=images&amp;cd=&amp;ved=2ahUKEwjjuc-EurnmAhVFA4gKHcMdCNwQjRx6BAgBEAQ&amp;url=https://www.irasutoya.com/2016/06/bluetooth_21.html&amp;psig=AOvVaw0o-IWFgA5nM5MrCUlmYzQD&amp;ust=1576561109896291" TargetMode="External"/><Relationship Id="rId12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png"/><Relationship Id="rId11" Type="http://schemas.openxmlformats.org/officeDocument/2006/relationships/hyperlink" Target="https://www.irasutoya.com/2013/08/blog-post_8760.html" TargetMode="External"/><Relationship Id="rId5" Type="http://schemas.openxmlformats.org/officeDocument/2006/relationships/hyperlink" Target="https://www.irasutoya.com/2014/11/blog-post_362.html" TargetMode="External"/><Relationship Id="rId10" Type="http://schemas.openxmlformats.org/officeDocument/2006/relationships/image" Target="../media/image5.jpeg"/><Relationship Id="rId4" Type="http://schemas.openxmlformats.org/officeDocument/2006/relationships/image" Target="../media/image2.png"/><Relationship Id="rId9" Type="http://schemas.openxmlformats.org/officeDocument/2006/relationships/hyperlink" Target="https://www.irasutoya.com/2013/05/blog-post_26.html" TargetMode="Externa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image" Target="../media/image1.png"/><Relationship Id="rId7" Type="http://schemas.openxmlformats.org/officeDocument/2006/relationships/hyperlink" Target="https://www.google.co.jp/url?sa=i&amp;rct=j&amp;q=&amp;esrc=s&amp;source=images&amp;cd=&amp;ved=2ahUKEwjjuc-EurnmAhVFA4gKHcMdCNwQjRx6BAgBEAQ&amp;url=https://www.irasutoya.com/2016/06/bluetooth_21.html&amp;psig=AOvVaw0o-IWFgA5nM5MrCUlmYzQD&amp;ust=1576561109896291" TargetMode="External"/><Relationship Id="rId12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png"/><Relationship Id="rId11" Type="http://schemas.openxmlformats.org/officeDocument/2006/relationships/hyperlink" Target="https://www.irasutoya.com/2013/08/blog-post_8760.html" TargetMode="External"/><Relationship Id="rId5" Type="http://schemas.openxmlformats.org/officeDocument/2006/relationships/hyperlink" Target="https://www.irasutoya.com/2014/11/blog-post_362.html" TargetMode="External"/><Relationship Id="rId10" Type="http://schemas.openxmlformats.org/officeDocument/2006/relationships/image" Target="../media/image5.jpeg"/><Relationship Id="rId4" Type="http://schemas.openxmlformats.org/officeDocument/2006/relationships/image" Target="../media/image2.png"/><Relationship Id="rId9" Type="http://schemas.openxmlformats.org/officeDocument/2006/relationships/hyperlink" Target="https://www.irasutoya.com/2013/05/blog-post_26.html" TargetMode="Externa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7.png"/><Relationship Id="rId4" Type="http://schemas.openxmlformats.org/officeDocument/2006/relationships/image" Target="../media/image30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7.png"/><Relationship Id="rId4" Type="http://schemas.openxmlformats.org/officeDocument/2006/relationships/image" Target="../media/image3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8.jpeg"/><Relationship Id="rId4" Type="http://schemas.openxmlformats.org/officeDocument/2006/relationships/image" Target="../media/image3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9.png"/><Relationship Id="rId4" Type="http://schemas.openxmlformats.org/officeDocument/2006/relationships/image" Target="../media/image3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角丸四角形 17" hidden="1"/>
          <p:cNvSpPr/>
          <p:nvPr/>
        </p:nvSpPr>
        <p:spPr>
          <a:xfrm>
            <a:off x="188192" y="260648"/>
            <a:ext cx="4337684" cy="6336704"/>
          </a:xfrm>
          <a:prstGeom prst="roundRect">
            <a:avLst>
              <a:gd name="adj" fmla="val 6446"/>
            </a:avLst>
          </a:prstGeom>
          <a:solidFill>
            <a:srgbClr val="EBF6F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2052" name="Picture 4" descr="「学生証　イラスト」の画像検索結果" hidden="1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72610" y="404664"/>
            <a:ext cx="2283166" cy="17734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2" name="Picture 14" descr="高校生・中学生のイラスト（ブレザー）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000600" y="548680"/>
            <a:ext cx="3977562" cy="48245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正方形/長方形 8"/>
          <p:cNvSpPr/>
          <p:nvPr/>
        </p:nvSpPr>
        <p:spPr>
          <a:xfrm>
            <a:off x="5940152" y="5424709"/>
            <a:ext cx="226215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ja-JP" altLang="en-US" sz="5400" dirty="0">
                <a:ln w="12700">
                  <a:noFill/>
                  <a:prstDash val="solid"/>
                </a:ln>
              </a:rPr>
              <a:t>高校生</a:t>
            </a:r>
            <a:endParaRPr lang="ja-JP" altLang="en-US" sz="5400" cap="none" spc="0" dirty="0">
              <a:ln w="12700">
                <a:noFill/>
                <a:prstDash val="solid"/>
              </a:ln>
            </a:endParaRPr>
          </a:p>
        </p:txBody>
      </p:sp>
      <p:pic>
        <p:nvPicPr>
          <p:cNvPr id="2068" name="Picture 20" descr="「スマホ　イラスト」の画像検索結果" hidden="1">
            <a:hlinkClick r:id="rId5"/>
          </p:cNvPr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79763" y="2178120"/>
            <a:ext cx="1987981" cy="21574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78" name="Picture 30" descr="「イヤホン　イラスト」の画像検索結果" hidden="1">
            <a:hlinkClick r:id="rId7"/>
          </p:cNvPr>
          <p:cNvPicPr>
            <a:picLocks noChangeAspect="1" noChangeArrowheads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92308" y="4392345"/>
            <a:ext cx="2064726" cy="20647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84" name="Picture 36" descr="「財布　イラスト」の画像検索結果" hidden="1">
            <a:hlinkClick r:id="rId9"/>
          </p:cNvPr>
          <p:cNvPicPr>
            <a:picLocks noChangeAspect="1" noChangeArrowheads="1"/>
          </p:cNvPicPr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373980" y="4149080"/>
            <a:ext cx="1618328" cy="15489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86" name="Picture 38" descr="「化粧道具　イラスト」の画像検索結果" hidden="1">
            <a:hlinkClick r:id="rId11"/>
          </p:cNvPr>
          <p:cNvPicPr>
            <a:picLocks noChangeAspect="1" noChangeArrowheads="1"/>
          </p:cNvPicPr>
          <p:nvPr/>
        </p:nvPicPr>
        <p:blipFill>
          <a:blip r:embed="rId1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373980" y="1645905"/>
            <a:ext cx="2054518" cy="2131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7367645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角丸四角形 17"/>
          <p:cNvSpPr/>
          <p:nvPr/>
        </p:nvSpPr>
        <p:spPr>
          <a:xfrm>
            <a:off x="188192" y="260648"/>
            <a:ext cx="4337684" cy="6336704"/>
          </a:xfrm>
          <a:prstGeom prst="roundRect">
            <a:avLst>
              <a:gd name="adj" fmla="val 6446"/>
            </a:avLst>
          </a:prstGeom>
          <a:solidFill>
            <a:srgbClr val="EBF6F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2052" name="Picture 4" descr="「学生証　イラスト」の画像検索結果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72610" y="404664"/>
            <a:ext cx="2283166" cy="17734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2" name="Picture 14" descr="高校生・中学生のイラスト（ブレザー）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000600" y="548680"/>
            <a:ext cx="3977562" cy="48245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正方形/長方形 8"/>
          <p:cNvSpPr/>
          <p:nvPr/>
        </p:nvSpPr>
        <p:spPr>
          <a:xfrm>
            <a:off x="5940152" y="5424709"/>
            <a:ext cx="226215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ja-JP" altLang="en-US" sz="5400" dirty="0">
                <a:ln w="12700">
                  <a:noFill/>
                  <a:prstDash val="solid"/>
                </a:ln>
              </a:rPr>
              <a:t>高校生</a:t>
            </a:r>
            <a:endParaRPr lang="ja-JP" altLang="en-US" sz="5400" cap="none" spc="0" dirty="0">
              <a:ln w="12700">
                <a:noFill/>
                <a:prstDash val="solid"/>
              </a:ln>
            </a:endParaRPr>
          </a:p>
        </p:txBody>
      </p:sp>
      <p:pic>
        <p:nvPicPr>
          <p:cNvPr id="2068" name="Picture 20" descr="「スマホ　イラスト」の画像検索結果">
            <a:hlinkClick r:id="rId5"/>
          </p:cNvPr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79763" y="2178120"/>
            <a:ext cx="1987981" cy="21574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78" name="Picture 30" descr="「イヤホン　イラスト」の画像検索結果">
            <a:hlinkClick r:id="rId7"/>
          </p:cNvPr>
          <p:cNvPicPr>
            <a:picLocks noChangeAspect="1" noChangeArrowheads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92308" y="4392345"/>
            <a:ext cx="2064726" cy="20647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84" name="Picture 36" descr="「財布　イラスト」の画像検索結果">
            <a:hlinkClick r:id="rId9"/>
          </p:cNvPr>
          <p:cNvPicPr>
            <a:picLocks noChangeAspect="1" noChangeArrowheads="1"/>
          </p:cNvPicPr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373980" y="4149080"/>
            <a:ext cx="1618328" cy="15489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86" name="Picture 38" descr="「化粧道具　イラスト」の画像検索結果">
            <a:hlinkClick r:id="rId11"/>
          </p:cNvPr>
          <p:cNvPicPr>
            <a:picLocks noChangeAspect="1" noChangeArrowheads="1"/>
          </p:cNvPicPr>
          <p:nvPr/>
        </p:nvPicPr>
        <p:blipFill>
          <a:blip r:embed="rId1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373980" y="1645905"/>
            <a:ext cx="2054518" cy="2131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5246578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角丸四角形 17"/>
          <p:cNvSpPr/>
          <p:nvPr/>
        </p:nvSpPr>
        <p:spPr>
          <a:xfrm>
            <a:off x="188192" y="260648"/>
            <a:ext cx="4337684" cy="6336704"/>
          </a:xfrm>
          <a:prstGeom prst="roundRect">
            <a:avLst>
              <a:gd name="adj" fmla="val 6446"/>
            </a:avLst>
          </a:prstGeom>
          <a:solidFill>
            <a:srgbClr val="EBF6F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2052" name="Picture 4" descr="「学生証　イラスト」の画像検索結果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72610" y="404664"/>
            <a:ext cx="2283166" cy="17734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2" name="Picture 14" descr="高校生・中学生のイラスト（ブレザー）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000600" y="548680"/>
            <a:ext cx="3977562" cy="48245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正方形/長方形 8"/>
          <p:cNvSpPr/>
          <p:nvPr/>
        </p:nvSpPr>
        <p:spPr>
          <a:xfrm>
            <a:off x="5940152" y="5424709"/>
            <a:ext cx="226215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ja-JP" altLang="en-US" sz="5400" dirty="0">
                <a:ln w="12700">
                  <a:noFill/>
                  <a:prstDash val="solid"/>
                </a:ln>
              </a:rPr>
              <a:t>高校生</a:t>
            </a:r>
            <a:endParaRPr lang="ja-JP" altLang="en-US" sz="5400" cap="none" spc="0" dirty="0">
              <a:ln w="12700">
                <a:noFill/>
                <a:prstDash val="solid"/>
              </a:ln>
            </a:endParaRPr>
          </a:p>
        </p:txBody>
      </p:sp>
      <p:pic>
        <p:nvPicPr>
          <p:cNvPr id="2068" name="Picture 20" descr="「スマホ　イラスト」の画像検索結果">
            <a:hlinkClick r:id="rId5"/>
          </p:cNvPr>
          <p:cNvPicPr>
            <a:picLocks noChangeAspect="1" noChangeArrowheads="1"/>
          </p:cNvPicPr>
          <p:nvPr/>
        </p:nvPicPr>
        <p:blipFill>
          <a:blip r:embed="rId6" cstate="email">
            <a:lum bright="70000" contrast="-7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79763" y="2178120"/>
            <a:ext cx="1987981" cy="21574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78" name="Picture 30" descr="「イヤホン　イラスト」の画像検索結果">
            <a:hlinkClick r:id="rId7"/>
          </p:cNvPr>
          <p:cNvPicPr>
            <a:picLocks noChangeAspect="1" noChangeArrowheads="1"/>
          </p:cNvPicPr>
          <p:nvPr/>
        </p:nvPicPr>
        <p:blipFill>
          <a:blip r:embed="rId8" cstate="email">
            <a:lum bright="70000" contrast="-7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92308" y="4392345"/>
            <a:ext cx="2064726" cy="20647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84" name="Picture 36" descr="「財布　イラスト」の画像検索結果">
            <a:hlinkClick r:id="rId9"/>
          </p:cNvPr>
          <p:cNvPicPr>
            <a:picLocks noChangeAspect="1" noChangeArrowheads="1"/>
          </p:cNvPicPr>
          <p:nvPr/>
        </p:nvPicPr>
        <p:blipFill>
          <a:blip r:embed="rId10" cstate="email">
            <a:lum bright="70000" contrast="-7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373980" y="4149080"/>
            <a:ext cx="1618328" cy="15489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86" name="Picture 38" descr="「化粧道具　イラスト」の画像検索結果">
            <a:hlinkClick r:id="rId11"/>
          </p:cNvPr>
          <p:cNvPicPr>
            <a:picLocks noChangeAspect="1" noChangeArrowheads="1"/>
          </p:cNvPicPr>
          <p:nvPr/>
        </p:nvPicPr>
        <p:blipFill>
          <a:blip r:embed="rId12" cstate="email">
            <a:lum bright="70000" contrast="-7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373980" y="1645905"/>
            <a:ext cx="2054518" cy="2131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9650892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412776"/>
          </a:xfrm>
        </p:spPr>
        <p:txBody>
          <a:bodyPr>
            <a:normAutofit/>
          </a:bodyPr>
          <a:lstStyle/>
          <a:p>
            <a:r>
              <a:rPr lang="ja-JP" altLang="en-US" sz="6600" dirty="0">
                <a:solidFill>
                  <a:srgbClr val="FF0000"/>
                </a:solidFill>
              </a:rPr>
              <a:t>十分</a:t>
            </a:r>
            <a:r>
              <a:rPr kumimoji="1" lang="ja-JP" altLang="en-US" sz="6600" dirty="0">
                <a:solidFill>
                  <a:srgbClr val="FF0000"/>
                </a:solidFill>
              </a:rPr>
              <a:t>条件</a:t>
            </a:r>
          </a:p>
        </p:txBody>
      </p:sp>
      <p:grpSp>
        <p:nvGrpSpPr>
          <p:cNvPr id="6" name="グループ化 5"/>
          <p:cNvGrpSpPr/>
          <p:nvPr/>
        </p:nvGrpSpPr>
        <p:grpSpPr>
          <a:xfrm>
            <a:off x="961106" y="1628800"/>
            <a:ext cx="7283302" cy="1008112"/>
            <a:chOff x="961106" y="1628800"/>
            <a:chExt cx="7283302" cy="1008112"/>
          </a:xfrm>
        </p:grpSpPr>
        <p:sp>
          <p:nvSpPr>
            <p:cNvPr id="3" name="角丸四角形 2"/>
            <p:cNvSpPr/>
            <p:nvPr/>
          </p:nvSpPr>
          <p:spPr>
            <a:xfrm>
              <a:off x="961106" y="1628800"/>
              <a:ext cx="2638310" cy="1008112"/>
            </a:xfrm>
            <a:prstGeom prst="roundRect">
              <a:avLst/>
            </a:prstGeom>
            <a:solidFill>
              <a:srgbClr val="43CEFF"/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ja-JP" altLang="en-US" sz="3600" b="1" dirty="0">
                  <a:solidFill>
                    <a:schemeClr val="tx1"/>
                  </a:solidFill>
                </a:rPr>
                <a:t>学生証</a:t>
              </a:r>
              <a:endParaRPr lang="en-US" altLang="ja-JP" sz="3600" b="1" dirty="0">
                <a:solidFill>
                  <a:schemeClr val="tx1"/>
                </a:solidFill>
              </a:endParaRPr>
            </a:p>
          </p:txBody>
        </p:sp>
        <p:sp>
          <p:nvSpPr>
            <p:cNvPr id="4" name="正方形/長方形 3"/>
            <p:cNvSpPr/>
            <p:nvPr/>
          </p:nvSpPr>
          <p:spPr>
            <a:xfrm>
              <a:off x="3779912" y="1704109"/>
              <a:ext cx="1656183" cy="92333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ja-JP" altLang="en-US" sz="5400" dirty="0">
                  <a:ln w="12700">
                    <a:noFill/>
                    <a:prstDash val="solid"/>
                  </a:ln>
                </a:rPr>
                <a:t>⇒</a:t>
              </a:r>
              <a:endParaRPr lang="ja-JP" altLang="en-US" sz="5400" cap="none" spc="0" dirty="0">
                <a:ln w="12700">
                  <a:noFill/>
                  <a:prstDash val="solid"/>
                </a:ln>
              </a:endParaRPr>
            </a:p>
          </p:txBody>
        </p:sp>
        <p:sp>
          <p:nvSpPr>
            <p:cNvPr id="5" name="角丸四角形 4"/>
            <p:cNvSpPr/>
            <p:nvPr/>
          </p:nvSpPr>
          <p:spPr>
            <a:xfrm>
              <a:off x="5606098" y="1628800"/>
              <a:ext cx="2638310" cy="1008112"/>
            </a:xfrm>
            <a:prstGeom prst="roundRect">
              <a:avLst/>
            </a:prstGeom>
            <a:solidFill>
              <a:srgbClr val="FFFF00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ja-JP" altLang="en-US" sz="3600" b="1" dirty="0">
                  <a:solidFill>
                    <a:schemeClr val="tx1"/>
                  </a:solidFill>
                </a:rPr>
                <a:t>高校生</a:t>
              </a:r>
            </a:p>
          </p:txBody>
        </p:sp>
      </p:grpSp>
      <p:grpSp>
        <p:nvGrpSpPr>
          <p:cNvPr id="7" name="グループ化 6" hidden="1"/>
          <p:cNvGrpSpPr/>
          <p:nvPr/>
        </p:nvGrpSpPr>
        <p:grpSpPr>
          <a:xfrm>
            <a:off x="959859" y="2996952"/>
            <a:ext cx="7283302" cy="1008112"/>
            <a:chOff x="961106" y="1628800"/>
            <a:chExt cx="7283302" cy="1008112"/>
          </a:xfrm>
        </p:grpSpPr>
        <p:sp>
          <p:nvSpPr>
            <p:cNvPr id="8" name="角丸四角形 7"/>
            <p:cNvSpPr/>
            <p:nvPr/>
          </p:nvSpPr>
          <p:spPr>
            <a:xfrm>
              <a:off x="961106" y="1628800"/>
              <a:ext cx="2638310" cy="1008112"/>
            </a:xfrm>
            <a:prstGeom prst="roundRect">
              <a:avLst/>
            </a:prstGeom>
            <a:solidFill>
              <a:srgbClr val="FFFF00"/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ja-JP" altLang="en-US" sz="4400" b="1" dirty="0">
                  <a:solidFill>
                    <a:schemeClr val="tx1"/>
                  </a:solidFill>
                </a:rPr>
                <a:t>偶数</a:t>
              </a:r>
              <a:endParaRPr lang="en-US" altLang="ja-JP" sz="4400" b="1" dirty="0">
                <a:solidFill>
                  <a:schemeClr val="tx1"/>
                </a:solidFill>
              </a:endParaRPr>
            </a:p>
          </p:txBody>
        </p:sp>
        <p:sp>
          <p:nvSpPr>
            <p:cNvPr id="9" name="正方形/長方形 8"/>
            <p:cNvSpPr/>
            <p:nvPr/>
          </p:nvSpPr>
          <p:spPr>
            <a:xfrm>
              <a:off x="3779912" y="1704109"/>
              <a:ext cx="1656183" cy="92333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ja-JP" altLang="en-US" sz="5400" dirty="0">
                  <a:ln w="12700">
                    <a:noFill/>
                    <a:prstDash val="solid"/>
                  </a:ln>
                </a:rPr>
                <a:t>⇒</a:t>
              </a:r>
              <a:endParaRPr lang="ja-JP" altLang="en-US" sz="5400" cap="none" spc="0" dirty="0">
                <a:ln w="12700">
                  <a:noFill/>
                  <a:prstDash val="solid"/>
                </a:ln>
              </a:endParaRPr>
            </a:p>
          </p:txBody>
        </p:sp>
        <p:sp>
          <p:nvSpPr>
            <p:cNvPr id="10" name="角丸四角形 9"/>
            <p:cNvSpPr/>
            <p:nvPr/>
          </p:nvSpPr>
          <p:spPr>
            <a:xfrm>
              <a:off x="5606098" y="1628800"/>
              <a:ext cx="2638310" cy="1008112"/>
            </a:xfrm>
            <a:prstGeom prst="roundRect">
              <a:avLst/>
            </a:prstGeom>
            <a:solidFill>
              <a:srgbClr val="FF7C80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ja-JP" altLang="en-US" sz="4800" b="1" dirty="0">
                  <a:solidFill>
                    <a:schemeClr val="tx1"/>
                  </a:solidFill>
                </a:rPr>
                <a:t>２</a:t>
              </a:r>
              <a:endParaRPr lang="en-US" altLang="ja-JP" sz="4800" b="1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11" name="グループ化 10" hidden="1"/>
          <p:cNvGrpSpPr/>
          <p:nvPr/>
        </p:nvGrpSpPr>
        <p:grpSpPr>
          <a:xfrm>
            <a:off x="966352" y="4509120"/>
            <a:ext cx="7283302" cy="1008112"/>
            <a:chOff x="961106" y="1628800"/>
            <a:chExt cx="7283302" cy="1008112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2" name="角丸四角形 11"/>
                <p:cNvSpPr/>
                <p:nvPr/>
              </p:nvSpPr>
              <p:spPr>
                <a:xfrm>
                  <a:off x="961106" y="1628800"/>
                  <a:ext cx="2638310" cy="1008112"/>
                </a:xfrm>
                <a:prstGeom prst="roundRect">
                  <a:avLst/>
                </a:prstGeom>
                <a:solidFill>
                  <a:srgbClr val="FFFF00"/>
                </a:solidFill>
                <a:ln w="952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altLang="ja-JP" sz="4400" b="1" i="1" dirty="0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𝒙</m:t>
                        </m:r>
                        <m:r>
                          <a:rPr lang="en-US" altLang="ja-JP" sz="4400" b="1" i="1" baseline="30000" dirty="0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𝟐</m:t>
                        </m:r>
                        <m:r>
                          <a:rPr lang="en-US" altLang="ja-JP" sz="4400" b="1" i="1" dirty="0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=</m:t>
                        </m:r>
                        <m:r>
                          <a:rPr lang="en-US" altLang="ja-JP" sz="4400" b="1" i="1" dirty="0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𝟏</m:t>
                        </m:r>
                      </m:oMath>
                    </m:oMathPara>
                  </a14:m>
                  <a:endParaRPr lang="en-US" altLang="ja-JP" sz="4400" b="1" dirty="0">
                    <a:solidFill>
                      <a:schemeClr val="tx1"/>
                    </a:solidFill>
                    <a:latin typeface="Fujiwara Math ROMAN-italic" pitchFamily="50" charset="0"/>
                  </a:endParaRPr>
                </a:p>
              </p:txBody>
            </p:sp>
          </mc:Choice>
          <mc:Fallback xmlns="">
            <p:sp>
              <p:nvSpPr>
                <p:cNvPr id="12" name="角丸四角形 11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61106" y="1628800"/>
                  <a:ext cx="2638310" cy="1008112"/>
                </a:xfrm>
                <a:prstGeom prst="roundRect">
                  <a:avLst/>
                </a:prstGeom>
                <a:blipFill rotWithShape="1">
                  <a:blip r:embed="rId3"/>
                  <a:stretch>
                    <a:fillRect/>
                  </a:stretch>
                </a:blipFill>
                <a:ln w="9525"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ja-JP" alt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13" name="正方形/長方形 12"/>
            <p:cNvSpPr/>
            <p:nvPr/>
          </p:nvSpPr>
          <p:spPr>
            <a:xfrm>
              <a:off x="3779912" y="1704109"/>
              <a:ext cx="1656183" cy="92333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ja-JP" altLang="en-US" sz="5400" dirty="0">
                  <a:ln w="12700">
                    <a:noFill/>
                    <a:prstDash val="solid"/>
                  </a:ln>
                </a:rPr>
                <a:t>⇒</a:t>
              </a:r>
              <a:endParaRPr lang="ja-JP" altLang="en-US" sz="5400" cap="none" spc="0" dirty="0">
                <a:ln w="12700">
                  <a:noFill/>
                  <a:prstDash val="solid"/>
                </a:ln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4" name="角丸四角形 13"/>
                <p:cNvSpPr/>
                <p:nvPr/>
              </p:nvSpPr>
              <p:spPr>
                <a:xfrm>
                  <a:off x="5606098" y="1628800"/>
                  <a:ext cx="2638310" cy="1008112"/>
                </a:xfrm>
                <a:prstGeom prst="roundRect">
                  <a:avLst/>
                </a:prstGeom>
                <a:solidFill>
                  <a:srgbClr val="FF7C80"/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altLang="ja-JP" sz="4400" b="1" i="1" dirty="0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𝒙</m:t>
                        </m:r>
                        <m:r>
                          <a:rPr lang="en-US" altLang="ja-JP" sz="4400" b="1" i="1" dirty="0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=−</m:t>
                        </m:r>
                        <m:r>
                          <a:rPr lang="en-US" altLang="ja-JP" sz="4400" b="1" i="1" dirty="0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𝟏</m:t>
                        </m:r>
                      </m:oMath>
                    </m:oMathPara>
                  </a14:m>
                  <a:endParaRPr lang="en-US" altLang="ja-JP" sz="4400" b="1" dirty="0">
                    <a:solidFill>
                      <a:schemeClr val="tx1"/>
                    </a:solidFill>
                    <a:latin typeface="Fujiwara Math ROMAN-italic" pitchFamily="50" charset="0"/>
                  </a:endParaRPr>
                </a:p>
              </p:txBody>
            </p:sp>
          </mc:Choice>
          <mc:Fallback xmlns="">
            <p:sp>
              <p:nvSpPr>
                <p:cNvPr id="14" name="角丸四角形 13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606098" y="1628800"/>
                  <a:ext cx="2638310" cy="1008112"/>
                </a:xfrm>
                <a:prstGeom prst="roundRect">
                  <a:avLst/>
                </a:prstGeom>
                <a:blipFill rotWithShape="1">
                  <a:blip r:embed="rId4"/>
                  <a:stretch>
                    <a:fillRect/>
                  </a:stretch>
                </a:blipFill>
                <a:ln w="12700"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ja-JP" alt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6EAA86E8-0D5B-4E6A-BE52-82035A63B32F}"/>
              </a:ext>
            </a:extLst>
          </p:cNvPr>
          <p:cNvSpPr txBox="1"/>
          <p:nvPr/>
        </p:nvSpPr>
        <p:spPr>
          <a:xfrm>
            <a:off x="5903640" y="7698958"/>
            <a:ext cx="324036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1600" dirty="0"/>
              <a:t>実際はもっと複雑な図です</a:t>
            </a:r>
            <a:endParaRPr kumimoji="1" lang="ja-JP" altLang="en-US" sz="1600" dirty="0"/>
          </a:p>
        </p:txBody>
      </p:sp>
      <p:grpSp>
        <p:nvGrpSpPr>
          <p:cNvPr id="19" name="グループ化 18">
            <a:extLst>
              <a:ext uri="{FF2B5EF4-FFF2-40B4-BE49-F238E27FC236}">
                <a16:creationId xmlns:a16="http://schemas.microsoft.com/office/drawing/2014/main" id="{E26E4024-CED3-4802-BDFA-901AF5BD4B17}"/>
              </a:ext>
            </a:extLst>
          </p:cNvPr>
          <p:cNvGrpSpPr/>
          <p:nvPr/>
        </p:nvGrpSpPr>
        <p:grpSpPr>
          <a:xfrm>
            <a:off x="930349" y="2987479"/>
            <a:ext cx="7283302" cy="1008112"/>
            <a:chOff x="961106" y="1628800"/>
            <a:chExt cx="7283302" cy="1008112"/>
          </a:xfrm>
        </p:grpSpPr>
        <p:sp>
          <p:nvSpPr>
            <p:cNvPr id="21" name="角丸四角形 2">
              <a:extLst>
                <a:ext uri="{FF2B5EF4-FFF2-40B4-BE49-F238E27FC236}">
                  <a16:creationId xmlns:a16="http://schemas.microsoft.com/office/drawing/2014/main" id="{D0912DA1-8C55-4854-A062-6127E5A593DF}"/>
                </a:ext>
              </a:extLst>
            </p:cNvPr>
            <p:cNvSpPr/>
            <p:nvPr/>
          </p:nvSpPr>
          <p:spPr>
            <a:xfrm>
              <a:off x="961106" y="1628800"/>
              <a:ext cx="2638310" cy="1008112"/>
            </a:xfrm>
            <a:prstGeom prst="roundRect">
              <a:avLst/>
            </a:prstGeom>
            <a:solidFill>
              <a:srgbClr val="43CEFF"/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ja-JP" altLang="en-US" sz="2800" b="1" dirty="0">
                  <a:solidFill>
                    <a:schemeClr val="tx1"/>
                  </a:solidFill>
                </a:rPr>
                <a:t>少ない</a:t>
              </a:r>
              <a:endParaRPr lang="en-US" altLang="ja-JP" sz="2800" b="1" dirty="0">
                <a:solidFill>
                  <a:schemeClr val="tx1"/>
                </a:solidFill>
              </a:endParaRPr>
            </a:p>
            <a:p>
              <a:pPr algn="ctr"/>
              <a:r>
                <a:rPr lang="ja-JP" altLang="en-US" sz="2800" b="1" dirty="0">
                  <a:solidFill>
                    <a:schemeClr val="tx1"/>
                  </a:solidFill>
                </a:rPr>
                <a:t>十分な条件</a:t>
              </a:r>
              <a:endParaRPr lang="en-US" altLang="ja-JP" sz="2800" b="1" dirty="0">
                <a:solidFill>
                  <a:schemeClr val="tx1"/>
                </a:solidFill>
              </a:endParaRPr>
            </a:p>
          </p:txBody>
        </p:sp>
        <p:sp>
          <p:nvSpPr>
            <p:cNvPr id="22" name="正方形/長方形 21">
              <a:extLst>
                <a:ext uri="{FF2B5EF4-FFF2-40B4-BE49-F238E27FC236}">
                  <a16:creationId xmlns:a16="http://schemas.microsoft.com/office/drawing/2014/main" id="{FD0ADD70-A864-4AE1-AF65-5CA40AC42E43}"/>
                </a:ext>
              </a:extLst>
            </p:cNvPr>
            <p:cNvSpPr/>
            <p:nvPr/>
          </p:nvSpPr>
          <p:spPr>
            <a:xfrm>
              <a:off x="3779912" y="1704109"/>
              <a:ext cx="1656183" cy="92333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ja-JP" altLang="en-US" sz="5400" dirty="0">
                  <a:ln w="12700">
                    <a:noFill/>
                    <a:prstDash val="solid"/>
                  </a:ln>
                </a:rPr>
                <a:t>⇒</a:t>
              </a:r>
              <a:endParaRPr lang="ja-JP" altLang="en-US" sz="5400" cap="none" spc="0" dirty="0">
                <a:ln w="12700">
                  <a:noFill/>
                  <a:prstDash val="solid"/>
                </a:ln>
              </a:endParaRPr>
            </a:p>
          </p:txBody>
        </p:sp>
        <p:sp>
          <p:nvSpPr>
            <p:cNvPr id="23" name="角丸四角形 4">
              <a:extLst>
                <a:ext uri="{FF2B5EF4-FFF2-40B4-BE49-F238E27FC236}">
                  <a16:creationId xmlns:a16="http://schemas.microsoft.com/office/drawing/2014/main" id="{29F10596-1059-424E-81E8-C94F0D64C562}"/>
                </a:ext>
              </a:extLst>
            </p:cNvPr>
            <p:cNvSpPr/>
            <p:nvPr/>
          </p:nvSpPr>
          <p:spPr>
            <a:xfrm>
              <a:off x="5606098" y="1628800"/>
              <a:ext cx="2638310" cy="1008112"/>
            </a:xfrm>
            <a:prstGeom prst="roundRect">
              <a:avLst/>
            </a:prstGeom>
            <a:solidFill>
              <a:srgbClr val="FFFF00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ja-JP" altLang="en-US" sz="2800" b="1" dirty="0">
                  <a:solidFill>
                    <a:schemeClr val="tx1"/>
                  </a:solidFill>
                </a:rPr>
                <a:t>目的が達成</a:t>
              </a:r>
            </a:p>
            <a:p>
              <a:pPr algn="ctr"/>
              <a:r>
                <a:rPr lang="ja-JP" altLang="en-US" sz="2800" b="1" dirty="0">
                  <a:solidFill>
                    <a:schemeClr val="tx1"/>
                  </a:solidFill>
                </a:rPr>
                <a:t>できる</a:t>
              </a:r>
            </a:p>
          </p:txBody>
        </p:sp>
      </p:grpSp>
      <p:sp>
        <p:nvSpPr>
          <p:cNvPr id="15" name="正方形/長方形 14" hidden="1">
            <a:extLst>
              <a:ext uri="{FF2B5EF4-FFF2-40B4-BE49-F238E27FC236}">
                <a16:creationId xmlns:a16="http://schemas.microsoft.com/office/drawing/2014/main" id="{B92E9B34-7BCB-4307-80A6-938D012EB354}"/>
              </a:ext>
            </a:extLst>
          </p:cNvPr>
          <p:cNvSpPr/>
          <p:nvPr/>
        </p:nvSpPr>
        <p:spPr>
          <a:xfrm>
            <a:off x="2269269" y="5112170"/>
            <a:ext cx="5766322" cy="110799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ja-JP" altLang="en-US" sz="6600" b="1" cap="none" spc="0" dirty="0">
                <a:ln w="0"/>
                <a:solidFill>
                  <a:srgbClr val="FF0000"/>
                </a:solidFill>
              </a:rPr>
              <a:t>これだけで十分</a:t>
            </a:r>
          </a:p>
        </p:txBody>
      </p:sp>
      <p:pic>
        <p:nvPicPr>
          <p:cNvPr id="17" name="図 16" hidden="1">
            <a:extLst>
              <a:ext uri="{FF2B5EF4-FFF2-40B4-BE49-F238E27FC236}">
                <a16:creationId xmlns:a16="http://schemas.microsoft.com/office/drawing/2014/main" id="{F677DBAC-91F5-46D9-93C2-C44BE3801E2A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1479" y="4774840"/>
            <a:ext cx="1268753" cy="1484784"/>
          </a:xfrm>
          <a:prstGeom prst="rect">
            <a:avLst/>
          </a:prstGeom>
        </p:spPr>
      </p:pic>
      <p:sp>
        <p:nvSpPr>
          <p:cNvPr id="18" name="テキスト ボックス 17" hidden="1">
            <a:extLst>
              <a:ext uri="{FF2B5EF4-FFF2-40B4-BE49-F238E27FC236}">
                <a16:creationId xmlns:a16="http://schemas.microsoft.com/office/drawing/2014/main" id="{15E3FE2A-A6F4-489E-A03C-F28D4E852C57}"/>
              </a:ext>
            </a:extLst>
          </p:cNvPr>
          <p:cNvSpPr txBox="1"/>
          <p:nvPr/>
        </p:nvSpPr>
        <p:spPr>
          <a:xfrm>
            <a:off x="1467767" y="4711735"/>
            <a:ext cx="213402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800" dirty="0"/>
              <a:t>（覚え方）</a:t>
            </a:r>
          </a:p>
        </p:txBody>
      </p:sp>
    </p:spTree>
    <p:extLst>
      <p:ext uri="{BB962C8B-B14F-4D97-AF65-F5344CB8AC3E}">
        <p14:creationId xmlns:p14="http://schemas.microsoft.com/office/powerpoint/2010/main" val="378445162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412776"/>
          </a:xfrm>
        </p:spPr>
        <p:txBody>
          <a:bodyPr>
            <a:normAutofit/>
          </a:bodyPr>
          <a:lstStyle/>
          <a:p>
            <a:r>
              <a:rPr lang="ja-JP" altLang="en-US" sz="6600" dirty="0">
                <a:solidFill>
                  <a:srgbClr val="FF0000"/>
                </a:solidFill>
              </a:rPr>
              <a:t>十分</a:t>
            </a:r>
            <a:r>
              <a:rPr kumimoji="1" lang="ja-JP" altLang="en-US" sz="6600" dirty="0">
                <a:solidFill>
                  <a:srgbClr val="FF0000"/>
                </a:solidFill>
              </a:rPr>
              <a:t>条件</a:t>
            </a:r>
          </a:p>
        </p:txBody>
      </p:sp>
      <p:grpSp>
        <p:nvGrpSpPr>
          <p:cNvPr id="6" name="グループ化 5"/>
          <p:cNvGrpSpPr/>
          <p:nvPr/>
        </p:nvGrpSpPr>
        <p:grpSpPr>
          <a:xfrm>
            <a:off x="961106" y="1628800"/>
            <a:ext cx="7283302" cy="1008112"/>
            <a:chOff x="961106" y="1628800"/>
            <a:chExt cx="7283302" cy="1008112"/>
          </a:xfrm>
        </p:grpSpPr>
        <p:sp>
          <p:nvSpPr>
            <p:cNvPr id="3" name="角丸四角形 2"/>
            <p:cNvSpPr/>
            <p:nvPr/>
          </p:nvSpPr>
          <p:spPr>
            <a:xfrm>
              <a:off x="961106" y="1628800"/>
              <a:ext cx="2638310" cy="1008112"/>
            </a:xfrm>
            <a:prstGeom prst="roundRect">
              <a:avLst/>
            </a:prstGeom>
            <a:solidFill>
              <a:srgbClr val="43CEFF"/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ja-JP" altLang="en-US" sz="3600" b="1" dirty="0">
                  <a:solidFill>
                    <a:schemeClr val="tx1"/>
                  </a:solidFill>
                </a:rPr>
                <a:t>学生証</a:t>
              </a:r>
              <a:endParaRPr lang="en-US" altLang="ja-JP" sz="3600" b="1" dirty="0">
                <a:solidFill>
                  <a:schemeClr val="tx1"/>
                </a:solidFill>
              </a:endParaRPr>
            </a:p>
          </p:txBody>
        </p:sp>
        <p:sp>
          <p:nvSpPr>
            <p:cNvPr id="4" name="正方形/長方形 3"/>
            <p:cNvSpPr/>
            <p:nvPr/>
          </p:nvSpPr>
          <p:spPr>
            <a:xfrm>
              <a:off x="3779912" y="1704109"/>
              <a:ext cx="1656183" cy="92333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ja-JP" altLang="en-US" sz="5400" dirty="0">
                  <a:ln w="12700">
                    <a:noFill/>
                    <a:prstDash val="solid"/>
                  </a:ln>
                </a:rPr>
                <a:t>⇒</a:t>
              </a:r>
              <a:endParaRPr lang="ja-JP" altLang="en-US" sz="5400" cap="none" spc="0" dirty="0">
                <a:ln w="12700">
                  <a:noFill/>
                  <a:prstDash val="solid"/>
                </a:ln>
              </a:endParaRPr>
            </a:p>
          </p:txBody>
        </p:sp>
        <p:sp>
          <p:nvSpPr>
            <p:cNvPr id="5" name="角丸四角形 4"/>
            <p:cNvSpPr/>
            <p:nvPr/>
          </p:nvSpPr>
          <p:spPr>
            <a:xfrm>
              <a:off x="5606098" y="1628800"/>
              <a:ext cx="2638310" cy="1008112"/>
            </a:xfrm>
            <a:prstGeom prst="roundRect">
              <a:avLst/>
            </a:prstGeom>
            <a:solidFill>
              <a:srgbClr val="FFFF00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ja-JP" altLang="en-US" sz="3600" b="1" dirty="0">
                  <a:solidFill>
                    <a:schemeClr val="tx1"/>
                  </a:solidFill>
                </a:rPr>
                <a:t>高校生</a:t>
              </a:r>
            </a:p>
          </p:txBody>
        </p:sp>
      </p:grpSp>
      <p:grpSp>
        <p:nvGrpSpPr>
          <p:cNvPr id="7" name="グループ化 6" hidden="1"/>
          <p:cNvGrpSpPr/>
          <p:nvPr/>
        </p:nvGrpSpPr>
        <p:grpSpPr>
          <a:xfrm>
            <a:off x="959859" y="2996952"/>
            <a:ext cx="7283302" cy="1008112"/>
            <a:chOff x="961106" y="1628800"/>
            <a:chExt cx="7283302" cy="1008112"/>
          </a:xfrm>
        </p:grpSpPr>
        <p:sp>
          <p:nvSpPr>
            <p:cNvPr id="8" name="角丸四角形 7"/>
            <p:cNvSpPr/>
            <p:nvPr/>
          </p:nvSpPr>
          <p:spPr>
            <a:xfrm>
              <a:off x="961106" y="1628800"/>
              <a:ext cx="2638310" cy="1008112"/>
            </a:xfrm>
            <a:prstGeom prst="roundRect">
              <a:avLst/>
            </a:prstGeom>
            <a:solidFill>
              <a:srgbClr val="FFFF00"/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ja-JP" altLang="en-US" sz="4400" b="1" dirty="0">
                  <a:solidFill>
                    <a:schemeClr val="tx1"/>
                  </a:solidFill>
                </a:rPr>
                <a:t>偶数</a:t>
              </a:r>
              <a:endParaRPr lang="en-US" altLang="ja-JP" sz="4400" b="1" dirty="0">
                <a:solidFill>
                  <a:schemeClr val="tx1"/>
                </a:solidFill>
              </a:endParaRPr>
            </a:p>
          </p:txBody>
        </p:sp>
        <p:sp>
          <p:nvSpPr>
            <p:cNvPr id="9" name="正方形/長方形 8"/>
            <p:cNvSpPr/>
            <p:nvPr/>
          </p:nvSpPr>
          <p:spPr>
            <a:xfrm>
              <a:off x="3779912" y="1704109"/>
              <a:ext cx="1656183" cy="92333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ja-JP" altLang="en-US" sz="5400" dirty="0">
                  <a:ln w="12700">
                    <a:noFill/>
                    <a:prstDash val="solid"/>
                  </a:ln>
                </a:rPr>
                <a:t>⇒</a:t>
              </a:r>
              <a:endParaRPr lang="ja-JP" altLang="en-US" sz="5400" cap="none" spc="0" dirty="0">
                <a:ln w="12700">
                  <a:noFill/>
                  <a:prstDash val="solid"/>
                </a:ln>
              </a:endParaRPr>
            </a:p>
          </p:txBody>
        </p:sp>
        <p:sp>
          <p:nvSpPr>
            <p:cNvPr id="10" name="角丸四角形 9"/>
            <p:cNvSpPr/>
            <p:nvPr/>
          </p:nvSpPr>
          <p:spPr>
            <a:xfrm>
              <a:off x="5606098" y="1628800"/>
              <a:ext cx="2638310" cy="1008112"/>
            </a:xfrm>
            <a:prstGeom prst="roundRect">
              <a:avLst/>
            </a:prstGeom>
            <a:solidFill>
              <a:srgbClr val="FF7C80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ja-JP" altLang="en-US" sz="4800" b="1" dirty="0">
                  <a:solidFill>
                    <a:schemeClr val="tx1"/>
                  </a:solidFill>
                </a:rPr>
                <a:t>２</a:t>
              </a:r>
              <a:endParaRPr lang="en-US" altLang="ja-JP" sz="4800" b="1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11" name="グループ化 10" hidden="1"/>
          <p:cNvGrpSpPr/>
          <p:nvPr/>
        </p:nvGrpSpPr>
        <p:grpSpPr>
          <a:xfrm>
            <a:off x="966352" y="4509120"/>
            <a:ext cx="7283302" cy="1008112"/>
            <a:chOff x="961106" y="1628800"/>
            <a:chExt cx="7283302" cy="1008112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2" name="角丸四角形 11"/>
                <p:cNvSpPr/>
                <p:nvPr/>
              </p:nvSpPr>
              <p:spPr>
                <a:xfrm>
                  <a:off x="961106" y="1628800"/>
                  <a:ext cx="2638310" cy="1008112"/>
                </a:xfrm>
                <a:prstGeom prst="roundRect">
                  <a:avLst/>
                </a:prstGeom>
                <a:solidFill>
                  <a:srgbClr val="FFFF00"/>
                </a:solidFill>
                <a:ln w="952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altLang="ja-JP" sz="4400" b="1" i="1" dirty="0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𝒙</m:t>
                        </m:r>
                        <m:r>
                          <a:rPr lang="en-US" altLang="ja-JP" sz="4400" b="1" i="1" baseline="30000" dirty="0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𝟐</m:t>
                        </m:r>
                        <m:r>
                          <a:rPr lang="en-US" altLang="ja-JP" sz="4400" b="1" i="1" dirty="0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=</m:t>
                        </m:r>
                        <m:r>
                          <a:rPr lang="en-US" altLang="ja-JP" sz="4400" b="1" i="1" dirty="0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𝟏</m:t>
                        </m:r>
                      </m:oMath>
                    </m:oMathPara>
                  </a14:m>
                  <a:endParaRPr lang="en-US" altLang="ja-JP" sz="4400" b="1" dirty="0">
                    <a:solidFill>
                      <a:schemeClr val="tx1"/>
                    </a:solidFill>
                    <a:latin typeface="Fujiwara Math ROMAN-italic" pitchFamily="50" charset="0"/>
                  </a:endParaRPr>
                </a:p>
              </p:txBody>
            </p:sp>
          </mc:Choice>
          <mc:Fallback xmlns="">
            <p:sp>
              <p:nvSpPr>
                <p:cNvPr id="12" name="角丸四角形 11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61106" y="1628800"/>
                  <a:ext cx="2638310" cy="1008112"/>
                </a:xfrm>
                <a:prstGeom prst="roundRect">
                  <a:avLst/>
                </a:prstGeom>
                <a:blipFill rotWithShape="1">
                  <a:blip r:embed="rId3"/>
                  <a:stretch>
                    <a:fillRect/>
                  </a:stretch>
                </a:blipFill>
                <a:ln w="9525"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ja-JP" alt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13" name="正方形/長方形 12"/>
            <p:cNvSpPr/>
            <p:nvPr/>
          </p:nvSpPr>
          <p:spPr>
            <a:xfrm>
              <a:off x="3779912" y="1704109"/>
              <a:ext cx="1656183" cy="92333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ja-JP" altLang="en-US" sz="5400" dirty="0">
                  <a:ln w="12700">
                    <a:noFill/>
                    <a:prstDash val="solid"/>
                  </a:ln>
                </a:rPr>
                <a:t>⇒</a:t>
              </a:r>
              <a:endParaRPr lang="ja-JP" altLang="en-US" sz="5400" cap="none" spc="0" dirty="0">
                <a:ln w="12700">
                  <a:noFill/>
                  <a:prstDash val="solid"/>
                </a:ln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4" name="角丸四角形 13"/>
                <p:cNvSpPr/>
                <p:nvPr/>
              </p:nvSpPr>
              <p:spPr>
                <a:xfrm>
                  <a:off x="5606098" y="1628800"/>
                  <a:ext cx="2638310" cy="1008112"/>
                </a:xfrm>
                <a:prstGeom prst="roundRect">
                  <a:avLst/>
                </a:prstGeom>
                <a:solidFill>
                  <a:srgbClr val="FF7C80"/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altLang="ja-JP" sz="4400" b="1" i="1" dirty="0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𝒙</m:t>
                        </m:r>
                        <m:r>
                          <a:rPr lang="en-US" altLang="ja-JP" sz="4400" b="1" i="1" dirty="0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=−</m:t>
                        </m:r>
                        <m:r>
                          <a:rPr lang="en-US" altLang="ja-JP" sz="4400" b="1" i="1" dirty="0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𝟏</m:t>
                        </m:r>
                      </m:oMath>
                    </m:oMathPara>
                  </a14:m>
                  <a:endParaRPr lang="en-US" altLang="ja-JP" sz="4400" b="1" dirty="0">
                    <a:solidFill>
                      <a:schemeClr val="tx1"/>
                    </a:solidFill>
                    <a:latin typeface="Fujiwara Math ROMAN-italic" pitchFamily="50" charset="0"/>
                  </a:endParaRPr>
                </a:p>
              </p:txBody>
            </p:sp>
          </mc:Choice>
          <mc:Fallback xmlns="">
            <p:sp>
              <p:nvSpPr>
                <p:cNvPr id="14" name="角丸四角形 13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606098" y="1628800"/>
                  <a:ext cx="2638310" cy="1008112"/>
                </a:xfrm>
                <a:prstGeom prst="roundRect">
                  <a:avLst/>
                </a:prstGeom>
                <a:blipFill rotWithShape="1">
                  <a:blip r:embed="rId4"/>
                  <a:stretch>
                    <a:fillRect/>
                  </a:stretch>
                </a:blipFill>
                <a:ln w="12700"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ja-JP" alt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6EAA86E8-0D5B-4E6A-BE52-82035A63B32F}"/>
              </a:ext>
            </a:extLst>
          </p:cNvPr>
          <p:cNvSpPr txBox="1"/>
          <p:nvPr/>
        </p:nvSpPr>
        <p:spPr>
          <a:xfrm>
            <a:off x="5903640" y="7698958"/>
            <a:ext cx="324036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1600" dirty="0"/>
              <a:t>実際はもっと複雑な図です</a:t>
            </a:r>
            <a:endParaRPr kumimoji="1" lang="ja-JP" altLang="en-US" sz="1600" dirty="0"/>
          </a:p>
        </p:txBody>
      </p:sp>
      <p:grpSp>
        <p:nvGrpSpPr>
          <p:cNvPr id="19" name="グループ化 18">
            <a:extLst>
              <a:ext uri="{FF2B5EF4-FFF2-40B4-BE49-F238E27FC236}">
                <a16:creationId xmlns:a16="http://schemas.microsoft.com/office/drawing/2014/main" id="{E26E4024-CED3-4802-BDFA-901AF5BD4B17}"/>
              </a:ext>
            </a:extLst>
          </p:cNvPr>
          <p:cNvGrpSpPr/>
          <p:nvPr/>
        </p:nvGrpSpPr>
        <p:grpSpPr>
          <a:xfrm>
            <a:off x="930349" y="2987479"/>
            <a:ext cx="7283302" cy="1008112"/>
            <a:chOff x="961106" y="1628800"/>
            <a:chExt cx="7283302" cy="1008112"/>
          </a:xfrm>
        </p:grpSpPr>
        <p:sp>
          <p:nvSpPr>
            <p:cNvPr id="21" name="角丸四角形 2">
              <a:extLst>
                <a:ext uri="{FF2B5EF4-FFF2-40B4-BE49-F238E27FC236}">
                  <a16:creationId xmlns:a16="http://schemas.microsoft.com/office/drawing/2014/main" id="{D0912DA1-8C55-4854-A062-6127E5A593DF}"/>
                </a:ext>
              </a:extLst>
            </p:cNvPr>
            <p:cNvSpPr/>
            <p:nvPr/>
          </p:nvSpPr>
          <p:spPr>
            <a:xfrm>
              <a:off x="961106" y="1628800"/>
              <a:ext cx="2638310" cy="1008112"/>
            </a:xfrm>
            <a:prstGeom prst="roundRect">
              <a:avLst/>
            </a:prstGeom>
            <a:solidFill>
              <a:srgbClr val="43CEFF"/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ja-JP" altLang="en-US" sz="2800" b="1" dirty="0">
                  <a:solidFill>
                    <a:schemeClr val="tx1"/>
                  </a:solidFill>
                </a:rPr>
                <a:t>少ない</a:t>
              </a:r>
              <a:endParaRPr lang="en-US" altLang="ja-JP" sz="2800" b="1" dirty="0">
                <a:solidFill>
                  <a:schemeClr val="tx1"/>
                </a:solidFill>
              </a:endParaRPr>
            </a:p>
            <a:p>
              <a:pPr algn="ctr"/>
              <a:r>
                <a:rPr lang="ja-JP" altLang="en-US" sz="2800" b="1" dirty="0">
                  <a:solidFill>
                    <a:schemeClr val="tx1"/>
                  </a:solidFill>
                </a:rPr>
                <a:t>十分な条件</a:t>
              </a:r>
              <a:endParaRPr lang="en-US" altLang="ja-JP" sz="2800" b="1" dirty="0">
                <a:solidFill>
                  <a:schemeClr val="tx1"/>
                </a:solidFill>
              </a:endParaRPr>
            </a:p>
          </p:txBody>
        </p:sp>
        <p:sp>
          <p:nvSpPr>
            <p:cNvPr id="22" name="正方形/長方形 21">
              <a:extLst>
                <a:ext uri="{FF2B5EF4-FFF2-40B4-BE49-F238E27FC236}">
                  <a16:creationId xmlns:a16="http://schemas.microsoft.com/office/drawing/2014/main" id="{FD0ADD70-A864-4AE1-AF65-5CA40AC42E43}"/>
                </a:ext>
              </a:extLst>
            </p:cNvPr>
            <p:cNvSpPr/>
            <p:nvPr/>
          </p:nvSpPr>
          <p:spPr>
            <a:xfrm>
              <a:off x="3779912" y="1704109"/>
              <a:ext cx="1656183" cy="92333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ja-JP" altLang="en-US" sz="5400" dirty="0">
                  <a:ln w="12700">
                    <a:noFill/>
                    <a:prstDash val="solid"/>
                  </a:ln>
                </a:rPr>
                <a:t>⇒</a:t>
              </a:r>
              <a:endParaRPr lang="ja-JP" altLang="en-US" sz="5400" cap="none" spc="0" dirty="0">
                <a:ln w="12700">
                  <a:noFill/>
                  <a:prstDash val="solid"/>
                </a:ln>
              </a:endParaRPr>
            </a:p>
          </p:txBody>
        </p:sp>
        <p:sp>
          <p:nvSpPr>
            <p:cNvPr id="23" name="角丸四角形 4">
              <a:extLst>
                <a:ext uri="{FF2B5EF4-FFF2-40B4-BE49-F238E27FC236}">
                  <a16:creationId xmlns:a16="http://schemas.microsoft.com/office/drawing/2014/main" id="{29F10596-1059-424E-81E8-C94F0D64C562}"/>
                </a:ext>
              </a:extLst>
            </p:cNvPr>
            <p:cNvSpPr/>
            <p:nvPr/>
          </p:nvSpPr>
          <p:spPr>
            <a:xfrm>
              <a:off x="5606098" y="1628800"/>
              <a:ext cx="2638310" cy="1008112"/>
            </a:xfrm>
            <a:prstGeom prst="roundRect">
              <a:avLst/>
            </a:prstGeom>
            <a:solidFill>
              <a:srgbClr val="FFFF00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ja-JP" altLang="en-US" sz="2800" b="1" dirty="0">
                  <a:solidFill>
                    <a:schemeClr val="tx1"/>
                  </a:solidFill>
                </a:rPr>
                <a:t>目的が達成</a:t>
              </a:r>
            </a:p>
            <a:p>
              <a:pPr algn="ctr"/>
              <a:r>
                <a:rPr lang="ja-JP" altLang="en-US" sz="2800" b="1" dirty="0">
                  <a:solidFill>
                    <a:schemeClr val="tx1"/>
                  </a:solidFill>
                </a:rPr>
                <a:t>できる</a:t>
              </a:r>
            </a:p>
          </p:txBody>
        </p:sp>
      </p:grpSp>
      <p:sp>
        <p:nvSpPr>
          <p:cNvPr id="15" name="正方形/長方形 14">
            <a:extLst>
              <a:ext uri="{FF2B5EF4-FFF2-40B4-BE49-F238E27FC236}">
                <a16:creationId xmlns:a16="http://schemas.microsoft.com/office/drawing/2014/main" id="{B92E9B34-7BCB-4307-80A6-938D012EB354}"/>
              </a:ext>
            </a:extLst>
          </p:cNvPr>
          <p:cNvSpPr/>
          <p:nvPr/>
        </p:nvSpPr>
        <p:spPr>
          <a:xfrm>
            <a:off x="2269269" y="5112170"/>
            <a:ext cx="5766322" cy="110799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ja-JP" altLang="en-US" sz="6600" b="1" cap="none" spc="0" dirty="0">
                <a:ln w="0"/>
                <a:solidFill>
                  <a:srgbClr val="FF0000"/>
                </a:solidFill>
              </a:rPr>
              <a:t>これだけで十分</a:t>
            </a:r>
          </a:p>
        </p:txBody>
      </p:sp>
      <p:pic>
        <p:nvPicPr>
          <p:cNvPr id="17" name="図 16">
            <a:extLst>
              <a:ext uri="{FF2B5EF4-FFF2-40B4-BE49-F238E27FC236}">
                <a16:creationId xmlns:a16="http://schemas.microsoft.com/office/drawing/2014/main" id="{F677DBAC-91F5-46D9-93C2-C44BE3801E2A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1479" y="4774840"/>
            <a:ext cx="1268753" cy="1484784"/>
          </a:xfrm>
          <a:prstGeom prst="rect">
            <a:avLst/>
          </a:prstGeom>
        </p:spPr>
      </p:pic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15E3FE2A-A6F4-489E-A03C-F28D4E852C57}"/>
              </a:ext>
            </a:extLst>
          </p:cNvPr>
          <p:cNvSpPr txBox="1"/>
          <p:nvPr/>
        </p:nvSpPr>
        <p:spPr>
          <a:xfrm>
            <a:off x="1467767" y="4711735"/>
            <a:ext cx="213402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800" dirty="0"/>
              <a:t>（覚え方）</a:t>
            </a:r>
          </a:p>
        </p:txBody>
      </p:sp>
    </p:spTree>
    <p:extLst>
      <p:ext uri="{BB962C8B-B14F-4D97-AF65-F5344CB8AC3E}">
        <p14:creationId xmlns:p14="http://schemas.microsoft.com/office/powerpoint/2010/main" val="363074290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412776"/>
          </a:xfrm>
        </p:spPr>
        <p:txBody>
          <a:bodyPr>
            <a:normAutofit/>
          </a:bodyPr>
          <a:lstStyle/>
          <a:p>
            <a:r>
              <a:rPr kumimoji="1" lang="ja-JP" altLang="en-US" sz="6600" dirty="0">
                <a:solidFill>
                  <a:srgbClr val="0070C0"/>
                </a:solidFill>
              </a:rPr>
              <a:t>必要条件</a:t>
            </a:r>
          </a:p>
        </p:txBody>
      </p:sp>
      <p:grpSp>
        <p:nvGrpSpPr>
          <p:cNvPr id="6" name="グループ化 5"/>
          <p:cNvGrpSpPr/>
          <p:nvPr/>
        </p:nvGrpSpPr>
        <p:grpSpPr>
          <a:xfrm>
            <a:off x="961106" y="1628800"/>
            <a:ext cx="7283302" cy="1008112"/>
            <a:chOff x="961106" y="1628800"/>
            <a:chExt cx="7283302" cy="1008112"/>
          </a:xfrm>
        </p:grpSpPr>
        <p:sp>
          <p:nvSpPr>
            <p:cNvPr id="3" name="角丸四角形 2"/>
            <p:cNvSpPr/>
            <p:nvPr/>
          </p:nvSpPr>
          <p:spPr>
            <a:xfrm>
              <a:off x="961106" y="1628800"/>
              <a:ext cx="2638310" cy="1008112"/>
            </a:xfrm>
            <a:prstGeom prst="roundRect">
              <a:avLst/>
            </a:prstGeom>
            <a:solidFill>
              <a:srgbClr val="FF7C80"/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ja-JP" altLang="en-US" sz="3200" b="1" dirty="0">
                  <a:solidFill>
                    <a:schemeClr val="tx1"/>
                  </a:solidFill>
                </a:rPr>
                <a:t>高校生グッツ</a:t>
              </a:r>
              <a:endParaRPr lang="en-US" altLang="ja-JP" sz="3200" b="1" dirty="0">
                <a:solidFill>
                  <a:schemeClr val="tx1"/>
                </a:solidFill>
              </a:endParaRPr>
            </a:p>
          </p:txBody>
        </p:sp>
        <p:sp>
          <p:nvSpPr>
            <p:cNvPr id="4" name="正方形/長方形 3"/>
            <p:cNvSpPr/>
            <p:nvPr/>
          </p:nvSpPr>
          <p:spPr>
            <a:xfrm>
              <a:off x="3779912" y="1704109"/>
              <a:ext cx="1656183" cy="92333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ja-JP" altLang="en-US" sz="5400" dirty="0">
                  <a:ln w="12700">
                    <a:noFill/>
                    <a:prstDash val="solid"/>
                  </a:ln>
                </a:rPr>
                <a:t>⇒</a:t>
              </a:r>
              <a:endParaRPr lang="ja-JP" altLang="en-US" sz="5400" cap="none" spc="0" dirty="0">
                <a:ln w="12700">
                  <a:noFill/>
                  <a:prstDash val="solid"/>
                </a:ln>
              </a:endParaRPr>
            </a:p>
          </p:txBody>
        </p:sp>
        <p:sp>
          <p:nvSpPr>
            <p:cNvPr id="5" name="角丸四角形 4"/>
            <p:cNvSpPr/>
            <p:nvPr/>
          </p:nvSpPr>
          <p:spPr>
            <a:xfrm>
              <a:off x="5606098" y="1628800"/>
              <a:ext cx="2638310" cy="1008112"/>
            </a:xfrm>
            <a:prstGeom prst="roundRect">
              <a:avLst/>
            </a:prstGeom>
            <a:solidFill>
              <a:srgbClr val="FFFF00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ja-JP" altLang="en-US" sz="3600" b="1" dirty="0">
                  <a:solidFill>
                    <a:schemeClr val="tx1"/>
                  </a:solidFill>
                </a:rPr>
                <a:t>高校生</a:t>
              </a:r>
            </a:p>
          </p:txBody>
        </p:sp>
      </p:grpSp>
      <p:grpSp>
        <p:nvGrpSpPr>
          <p:cNvPr id="7" name="グループ化 6" hidden="1"/>
          <p:cNvGrpSpPr/>
          <p:nvPr/>
        </p:nvGrpSpPr>
        <p:grpSpPr>
          <a:xfrm>
            <a:off x="959859" y="2996952"/>
            <a:ext cx="7283302" cy="1008112"/>
            <a:chOff x="961106" y="1628800"/>
            <a:chExt cx="7283302" cy="1008112"/>
          </a:xfrm>
        </p:grpSpPr>
        <p:sp>
          <p:nvSpPr>
            <p:cNvPr id="8" name="角丸四角形 7"/>
            <p:cNvSpPr/>
            <p:nvPr/>
          </p:nvSpPr>
          <p:spPr>
            <a:xfrm>
              <a:off x="961106" y="1628800"/>
              <a:ext cx="2638310" cy="1008112"/>
            </a:xfrm>
            <a:prstGeom prst="roundRect">
              <a:avLst/>
            </a:prstGeom>
            <a:solidFill>
              <a:srgbClr val="FFFF00"/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ja-JP" altLang="en-US" sz="4400" b="1" dirty="0">
                  <a:solidFill>
                    <a:schemeClr val="tx1"/>
                  </a:solidFill>
                </a:rPr>
                <a:t>偶数</a:t>
              </a:r>
              <a:endParaRPr lang="en-US" altLang="ja-JP" sz="4400" b="1" dirty="0">
                <a:solidFill>
                  <a:schemeClr val="tx1"/>
                </a:solidFill>
              </a:endParaRPr>
            </a:p>
          </p:txBody>
        </p:sp>
        <p:sp>
          <p:nvSpPr>
            <p:cNvPr id="9" name="正方形/長方形 8"/>
            <p:cNvSpPr/>
            <p:nvPr/>
          </p:nvSpPr>
          <p:spPr>
            <a:xfrm>
              <a:off x="3779912" y="1704109"/>
              <a:ext cx="1656183" cy="92333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ja-JP" altLang="en-US" sz="5400" dirty="0">
                  <a:ln w="12700">
                    <a:noFill/>
                    <a:prstDash val="solid"/>
                  </a:ln>
                </a:rPr>
                <a:t>⇒</a:t>
              </a:r>
              <a:endParaRPr lang="ja-JP" altLang="en-US" sz="5400" cap="none" spc="0" dirty="0">
                <a:ln w="12700">
                  <a:noFill/>
                  <a:prstDash val="solid"/>
                </a:ln>
              </a:endParaRPr>
            </a:p>
          </p:txBody>
        </p:sp>
        <p:sp>
          <p:nvSpPr>
            <p:cNvPr id="10" name="角丸四角形 9"/>
            <p:cNvSpPr/>
            <p:nvPr/>
          </p:nvSpPr>
          <p:spPr>
            <a:xfrm>
              <a:off x="5606098" y="1628800"/>
              <a:ext cx="2638310" cy="1008112"/>
            </a:xfrm>
            <a:prstGeom prst="roundRect">
              <a:avLst/>
            </a:prstGeom>
            <a:solidFill>
              <a:srgbClr val="FF7C80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ja-JP" altLang="en-US" sz="4800" b="1" dirty="0">
                  <a:solidFill>
                    <a:schemeClr val="tx1"/>
                  </a:solidFill>
                </a:rPr>
                <a:t>２</a:t>
              </a:r>
              <a:endParaRPr lang="en-US" altLang="ja-JP" sz="4800" b="1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11" name="グループ化 10" hidden="1"/>
          <p:cNvGrpSpPr/>
          <p:nvPr/>
        </p:nvGrpSpPr>
        <p:grpSpPr>
          <a:xfrm>
            <a:off x="966352" y="4509120"/>
            <a:ext cx="7283302" cy="1008112"/>
            <a:chOff x="961106" y="1628800"/>
            <a:chExt cx="7283302" cy="1008112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2" name="角丸四角形 11"/>
                <p:cNvSpPr/>
                <p:nvPr/>
              </p:nvSpPr>
              <p:spPr>
                <a:xfrm>
                  <a:off x="961106" y="1628800"/>
                  <a:ext cx="2638310" cy="1008112"/>
                </a:xfrm>
                <a:prstGeom prst="roundRect">
                  <a:avLst/>
                </a:prstGeom>
                <a:solidFill>
                  <a:srgbClr val="FFFF00"/>
                </a:solidFill>
                <a:ln w="952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altLang="ja-JP" sz="4400" b="1" i="1" dirty="0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𝒙</m:t>
                        </m:r>
                        <m:r>
                          <a:rPr lang="en-US" altLang="ja-JP" sz="4400" b="1" i="1" baseline="30000" dirty="0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𝟐</m:t>
                        </m:r>
                        <m:r>
                          <a:rPr lang="en-US" altLang="ja-JP" sz="4400" b="1" i="1" dirty="0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=</m:t>
                        </m:r>
                        <m:r>
                          <a:rPr lang="en-US" altLang="ja-JP" sz="4400" b="1" i="1" dirty="0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𝟏</m:t>
                        </m:r>
                      </m:oMath>
                    </m:oMathPara>
                  </a14:m>
                  <a:endParaRPr lang="en-US" altLang="ja-JP" sz="4400" b="1" dirty="0">
                    <a:solidFill>
                      <a:schemeClr val="tx1"/>
                    </a:solidFill>
                    <a:latin typeface="Fujiwara Math ROMAN-italic" pitchFamily="50" charset="0"/>
                  </a:endParaRPr>
                </a:p>
              </p:txBody>
            </p:sp>
          </mc:Choice>
          <mc:Fallback xmlns="">
            <p:sp>
              <p:nvSpPr>
                <p:cNvPr id="12" name="角丸四角形 11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61106" y="1628800"/>
                  <a:ext cx="2638310" cy="1008112"/>
                </a:xfrm>
                <a:prstGeom prst="roundRect">
                  <a:avLst/>
                </a:prstGeom>
                <a:blipFill rotWithShape="1">
                  <a:blip r:embed="rId3"/>
                  <a:stretch>
                    <a:fillRect/>
                  </a:stretch>
                </a:blipFill>
                <a:ln w="9525"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ja-JP" alt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13" name="正方形/長方形 12"/>
            <p:cNvSpPr/>
            <p:nvPr/>
          </p:nvSpPr>
          <p:spPr>
            <a:xfrm>
              <a:off x="3779912" y="1704109"/>
              <a:ext cx="1656183" cy="92333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ja-JP" altLang="en-US" sz="5400" dirty="0">
                  <a:ln w="12700">
                    <a:noFill/>
                    <a:prstDash val="solid"/>
                  </a:ln>
                </a:rPr>
                <a:t>⇒</a:t>
              </a:r>
              <a:endParaRPr lang="ja-JP" altLang="en-US" sz="5400" cap="none" spc="0" dirty="0">
                <a:ln w="12700">
                  <a:noFill/>
                  <a:prstDash val="solid"/>
                </a:ln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4" name="角丸四角形 13"/>
                <p:cNvSpPr/>
                <p:nvPr/>
              </p:nvSpPr>
              <p:spPr>
                <a:xfrm>
                  <a:off x="5606098" y="1628800"/>
                  <a:ext cx="2638310" cy="1008112"/>
                </a:xfrm>
                <a:prstGeom prst="roundRect">
                  <a:avLst/>
                </a:prstGeom>
                <a:solidFill>
                  <a:srgbClr val="FF7C80"/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altLang="ja-JP" sz="4400" b="1" i="1" dirty="0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𝒙</m:t>
                        </m:r>
                        <m:r>
                          <a:rPr lang="en-US" altLang="ja-JP" sz="4400" b="1" i="1" dirty="0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=−</m:t>
                        </m:r>
                        <m:r>
                          <a:rPr lang="en-US" altLang="ja-JP" sz="4400" b="1" i="1" dirty="0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𝟏</m:t>
                        </m:r>
                      </m:oMath>
                    </m:oMathPara>
                  </a14:m>
                  <a:endParaRPr lang="en-US" altLang="ja-JP" sz="4400" b="1" dirty="0">
                    <a:solidFill>
                      <a:schemeClr val="tx1"/>
                    </a:solidFill>
                    <a:latin typeface="Fujiwara Math ROMAN-italic" pitchFamily="50" charset="0"/>
                  </a:endParaRPr>
                </a:p>
              </p:txBody>
            </p:sp>
          </mc:Choice>
          <mc:Fallback xmlns="">
            <p:sp>
              <p:nvSpPr>
                <p:cNvPr id="14" name="角丸四角形 13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606098" y="1628800"/>
                  <a:ext cx="2638310" cy="1008112"/>
                </a:xfrm>
                <a:prstGeom prst="roundRect">
                  <a:avLst/>
                </a:prstGeom>
                <a:blipFill rotWithShape="1">
                  <a:blip r:embed="rId4"/>
                  <a:stretch>
                    <a:fillRect/>
                  </a:stretch>
                </a:blipFill>
                <a:ln w="12700"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ja-JP" alt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6EAA86E8-0D5B-4E6A-BE52-82035A63B32F}"/>
              </a:ext>
            </a:extLst>
          </p:cNvPr>
          <p:cNvSpPr txBox="1"/>
          <p:nvPr/>
        </p:nvSpPr>
        <p:spPr>
          <a:xfrm>
            <a:off x="5903640" y="7698958"/>
            <a:ext cx="324036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1600" dirty="0"/>
              <a:t>実際はもっと複雑な図です</a:t>
            </a:r>
            <a:endParaRPr kumimoji="1" lang="ja-JP" altLang="en-US" sz="1600" dirty="0"/>
          </a:p>
        </p:txBody>
      </p:sp>
      <p:grpSp>
        <p:nvGrpSpPr>
          <p:cNvPr id="19" name="グループ化 18">
            <a:extLst>
              <a:ext uri="{FF2B5EF4-FFF2-40B4-BE49-F238E27FC236}">
                <a16:creationId xmlns:a16="http://schemas.microsoft.com/office/drawing/2014/main" id="{E26E4024-CED3-4802-BDFA-901AF5BD4B17}"/>
              </a:ext>
            </a:extLst>
          </p:cNvPr>
          <p:cNvGrpSpPr/>
          <p:nvPr/>
        </p:nvGrpSpPr>
        <p:grpSpPr>
          <a:xfrm>
            <a:off x="930349" y="2987479"/>
            <a:ext cx="7283302" cy="1008112"/>
            <a:chOff x="961106" y="1628800"/>
            <a:chExt cx="7283302" cy="1008112"/>
          </a:xfrm>
        </p:grpSpPr>
        <p:sp>
          <p:nvSpPr>
            <p:cNvPr id="21" name="角丸四角形 2">
              <a:extLst>
                <a:ext uri="{FF2B5EF4-FFF2-40B4-BE49-F238E27FC236}">
                  <a16:creationId xmlns:a16="http://schemas.microsoft.com/office/drawing/2014/main" id="{D0912DA1-8C55-4854-A062-6127E5A593DF}"/>
                </a:ext>
              </a:extLst>
            </p:cNvPr>
            <p:cNvSpPr/>
            <p:nvPr/>
          </p:nvSpPr>
          <p:spPr>
            <a:xfrm>
              <a:off x="961106" y="1628800"/>
              <a:ext cx="2638310" cy="1008112"/>
            </a:xfrm>
            <a:prstGeom prst="roundRect">
              <a:avLst/>
            </a:prstGeom>
            <a:solidFill>
              <a:srgbClr val="FF7C80"/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ja-JP" altLang="en-US" sz="2800" b="1" dirty="0">
                  <a:solidFill>
                    <a:schemeClr val="tx1"/>
                  </a:solidFill>
                </a:rPr>
                <a:t>多い</a:t>
              </a:r>
              <a:endParaRPr lang="en-US" altLang="ja-JP" sz="2800" b="1" dirty="0">
                <a:solidFill>
                  <a:schemeClr val="tx1"/>
                </a:solidFill>
              </a:endParaRPr>
            </a:p>
            <a:p>
              <a:pPr algn="ctr"/>
              <a:r>
                <a:rPr lang="ja-JP" altLang="en-US" sz="2800" b="1" dirty="0">
                  <a:solidFill>
                    <a:schemeClr val="tx1"/>
                  </a:solidFill>
                </a:rPr>
                <a:t>必要な条件</a:t>
              </a:r>
              <a:endParaRPr lang="en-US" altLang="ja-JP" sz="2800" b="1" dirty="0">
                <a:solidFill>
                  <a:schemeClr val="tx1"/>
                </a:solidFill>
              </a:endParaRPr>
            </a:p>
          </p:txBody>
        </p:sp>
        <p:sp>
          <p:nvSpPr>
            <p:cNvPr id="22" name="正方形/長方形 21">
              <a:extLst>
                <a:ext uri="{FF2B5EF4-FFF2-40B4-BE49-F238E27FC236}">
                  <a16:creationId xmlns:a16="http://schemas.microsoft.com/office/drawing/2014/main" id="{FD0ADD70-A864-4AE1-AF65-5CA40AC42E43}"/>
                </a:ext>
              </a:extLst>
            </p:cNvPr>
            <p:cNvSpPr/>
            <p:nvPr/>
          </p:nvSpPr>
          <p:spPr>
            <a:xfrm>
              <a:off x="3779912" y="1704109"/>
              <a:ext cx="1656183" cy="92333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ja-JP" altLang="en-US" sz="5400" dirty="0">
                  <a:ln w="12700">
                    <a:noFill/>
                    <a:prstDash val="solid"/>
                  </a:ln>
                </a:rPr>
                <a:t>⇒</a:t>
              </a:r>
              <a:endParaRPr lang="ja-JP" altLang="en-US" sz="5400" cap="none" spc="0" dirty="0">
                <a:ln w="12700">
                  <a:noFill/>
                  <a:prstDash val="solid"/>
                </a:ln>
              </a:endParaRPr>
            </a:p>
          </p:txBody>
        </p:sp>
        <p:sp>
          <p:nvSpPr>
            <p:cNvPr id="23" name="角丸四角形 4">
              <a:extLst>
                <a:ext uri="{FF2B5EF4-FFF2-40B4-BE49-F238E27FC236}">
                  <a16:creationId xmlns:a16="http://schemas.microsoft.com/office/drawing/2014/main" id="{29F10596-1059-424E-81E8-C94F0D64C562}"/>
                </a:ext>
              </a:extLst>
            </p:cNvPr>
            <p:cNvSpPr/>
            <p:nvPr/>
          </p:nvSpPr>
          <p:spPr>
            <a:xfrm>
              <a:off x="5606098" y="1628800"/>
              <a:ext cx="2638310" cy="1008112"/>
            </a:xfrm>
            <a:prstGeom prst="roundRect">
              <a:avLst/>
            </a:prstGeom>
            <a:solidFill>
              <a:srgbClr val="FFFF00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ja-JP" altLang="en-US" sz="3600" b="1" dirty="0">
                  <a:solidFill>
                    <a:schemeClr val="tx1"/>
                  </a:solidFill>
                </a:rPr>
                <a:t>目的</a:t>
              </a:r>
            </a:p>
          </p:txBody>
        </p:sp>
      </p:grpSp>
      <p:sp>
        <p:nvSpPr>
          <p:cNvPr id="15" name="正方形/長方形 14" hidden="1">
            <a:extLst>
              <a:ext uri="{FF2B5EF4-FFF2-40B4-BE49-F238E27FC236}">
                <a16:creationId xmlns:a16="http://schemas.microsoft.com/office/drawing/2014/main" id="{B92E9B34-7BCB-4307-80A6-938D012EB354}"/>
              </a:ext>
            </a:extLst>
          </p:cNvPr>
          <p:cNvSpPr/>
          <p:nvPr/>
        </p:nvSpPr>
        <p:spPr>
          <a:xfrm>
            <a:off x="1754747" y="5254567"/>
            <a:ext cx="4148893" cy="110799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ja-JP" altLang="en-US" sz="6600" b="1" dirty="0">
                <a:ln w="0"/>
                <a:solidFill>
                  <a:srgbClr val="0070C0"/>
                </a:solidFill>
              </a:rPr>
              <a:t>全部、</a:t>
            </a:r>
            <a:r>
              <a:rPr lang="ja-JP" altLang="en-US" sz="6600" b="1" cap="none" spc="0" dirty="0">
                <a:ln w="0"/>
                <a:solidFill>
                  <a:srgbClr val="0070C0"/>
                </a:solidFill>
              </a:rPr>
              <a:t>必要</a:t>
            </a:r>
          </a:p>
        </p:txBody>
      </p:sp>
      <p:sp>
        <p:nvSpPr>
          <p:cNvPr id="24" name="テキスト ボックス 23" hidden="1">
            <a:extLst>
              <a:ext uri="{FF2B5EF4-FFF2-40B4-BE49-F238E27FC236}">
                <a16:creationId xmlns:a16="http://schemas.microsoft.com/office/drawing/2014/main" id="{4245D3C4-44A5-4EF2-89B7-69FAC7B24604}"/>
              </a:ext>
            </a:extLst>
          </p:cNvPr>
          <p:cNvSpPr txBox="1"/>
          <p:nvPr/>
        </p:nvSpPr>
        <p:spPr>
          <a:xfrm>
            <a:off x="1467767" y="4711735"/>
            <a:ext cx="213402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800" dirty="0"/>
              <a:t>（覚え方）</a:t>
            </a:r>
          </a:p>
        </p:txBody>
      </p:sp>
      <p:pic>
        <p:nvPicPr>
          <p:cNvPr id="25" name="図 24" hidden="1">
            <a:extLst>
              <a:ext uri="{FF2B5EF4-FFF2-40B4-BE49-F238E27FC236}">
                <a16:creationId xmlns:a16="http://schemas.microsoft.com/office/drawing/2014/main" id="{A13F2407-33CD-4BE6-B7C4-847CB6058F5D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12778" y="5218777"/>
            <a:ext cx="1572766" cy="11795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351069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412776"/>
          </a:xfrm>
        </p:spPr>
        <p:txBody>
          <a:bodyPr>
            <a:normAutofit/>
          </a:bodyPr>
          <a:lstStyle/>
          <a:p>
            <a:r>
              <a:rPr kumimoji="1" lang="ja-JP" altLang="en-US" sz="6600" dirty="0">
                <a:solidFill>
                  <a:srgbClr val="0070C0"/>
                </a:solidFill>
              </a:rPr>
              <a:t>必要条件</a:t>
            </a:r>
          </a:p>
        </p:txBody>
      </p:sp>
      <p:grpSp>
        <p:nvGrpSpPr>
          <p:cNvPr id="6" name="グループ化 5"/>
          <p:cNvGrpSpPr/>
          <p:nvPr/>
        </p:nvGrpSpPr>
        <p:grpSpPr>
          <a:xfrm>
            <a:off x="961106" y="1628800"/>
            <a:ext cx="7283302" cy="1008112"/>
            <a:chOff x="961106" y="1628800"/>
            <a:chExt cx="7283302" cy="1008112"/>
          </a:xfrm>
        </p:grpSpPr>
        <p:sp>
          <p:nvSpPr>
            <p:cNvPr id="3" name="角丸四角形 2"/>
            <p:cNvSpPr/>
            <p:nvPr/>
          </p:nvSpPr>
          <p:spPr>
            <a:xfrm>
              <a:off x="961106" y="1628800"/>
              <a:ext cx="2638310" cy="1008112"/>
            </a:xfrm>
            <a:prstGeom prst="roundRect">
              <a:avLst/>
            </a:prstGeom>
            <a:solidFill>
              <a:srgbClr val="FF7C80"/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ja-JP" altLang="en-US" sz="3200" b="1" dirty="0">
                  <a:solidFill>
                    <a:schemeClr val="tx1"/>
                  </a:solidFill>
                </a:rPr>
                <a:t>高校生グッツ</a:t>
              </a:r>
              <a:endParaRPr lang="en-US" altLang="ja-JP" sz="3200" b="1" dirty="0">
                <a:solidFill>
                  <a:schemeClr val="tx1"/>
                </a:solidFill>
              </a:endParaRPr>
            </a:p>
          </p:txBody>
        </p:sp>
        <p:sp>
          <p:nvSpPr>
            <p:cNvPr id="4" name="正方形/長方形 3"/>
            <p:cNvSpPr/>
            <p:nvPr/>
          </p:nvSpPr>
          <p:spPr>
            <a:xfrm>
              <a:off x="3779912" y="1704109"/>
              <a:ext cx="1656183" cy="92333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ja-JP" altLang="en-US" sz="5400" dirty="0">
                  <a:ln w="12700">
                    <a:noFill/>
                    <a:prstDash val="solid"/>
                  </a:ln>
                </a:rPr>
                <a:t>⇒</a:t>
              </a:r>
              <a:endParaRPr lang="ja-JP" altLang="en-US" sz="5400" cap="none" spc="0" dirty="0">
                <a:ln w="12700">
                  <a:noFill/>
                  <a:prstDash val="solid"/>
                </a:ln>
              </a:endParaRPr>
            </a:p>
          </p:txBody>
        </p:sp>
        <p:sp>
          <p:nvSpPr>
            <p:cNvPr id="5" name="角丸四角形 4"/>
            <p:cNvSpPr/>
            <p:nvPr/>
          </p:nvSpPr>
          <p:spPr>
            <a:xfrm>
              <a:off x="5606098" y="1628800"/>
              <a:ext cx="2638310" cy="1008112"/>
            </a:xfrm>
            <a:prstGeom prst="roundRect">
              <a:avLst/>
            </a:prstGeom>
            <a:solidFill>
              <a:srgbClr val="FFFF00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ja-JP" altLang="en-US" sz="3600" b="1" dirty="0">
                  <a:solidFill>
                    <a:schemeClr val="tx1"/>
                  </a:solidFill>
                </a:rPr>
                <a:t>高校生</a:t>
              </a:r>
            </a:p>
          </p:txBody>
        </p:sp>
      </p:grpSp>
      <p:grpSp>
        <p:nvGrpSpPr>
          <p:cNvPr id="7" name="グループ化 6" hidden="1"/>
          <p:cNvGrpSpPr/>
          <p:nvPr/>
        </p:nvGrpSpPr>
        <p:grpSpPr>
          <a:xfrm>
            <a:off x="959859" y="2996952"/>
            <a:ext cx="7283302" cy="1008112"/>
            <a:chOff x="961106" y="1628800"/>
            <a:chExt cx="7283302" cy="1008112"/>
          </a:xfrm>
        </p:grpSpPr>
        <p:sp>
          <p:nvSpPr>
            <p:cNvPr id="8" name="角丸四角形 7"/>
            <p:cNvSpPr/>
            <p:nvPr/>
          </p:nvSpPr>
          <p:spPr>
            <a:xfrm>
              <a:off x="961106" y="1628800"/>
              <a:ext cx="2638310" cy="1008112"/>
            </a:xfrm>
            <a:prstGeom prst="roundRect">
              <a:avLst/>
            </a:prstGeom>
            <a:solidFill>
              <a:srgbClr val="FFFF00"/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ja-JP" altLang="en-US" sz="4400" b="1" dirty="0">
                  <a:solidFill>
                    <a:schemeClr val="tx1"/>
                  </a:solidFill>
                </a:rPr>
                <a:t>偶数</a:t>
              </a:r>
              <a:endParaRPr lang="en-US" altLang="ja-JP" sz="4400" b="1" dirty="0">
                <a:solidFill>
                  <a:schemeClr val="tx1"/>
                </a:solidFill>
              </a:endParaRPr>
            </a:p>
          </p:txBody>
        </p:sp>
        <p:sp>
          <p:nvSpPr>
            <p:cNvPr id="9" name="正方形/長方形 8"/>
            <p:cNvSpPr/>
            <p:nvPr/>
          </p:nvSpPr>
          <p:spPr>
            <a:xfrm>
              <a:off x="3779912" y="1704109"/>
              <a:ext cx="1656183" cy="92333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ja-JP" altLang="en-US" sz="5400" dirty="0">
                  <a:ln w="12700">
                    <a:noFill/>
                    <a:prstDash val="solid"/>
                  </a:ln>
                </a:rPr>
                <a:t>⇒</a:t>
              </a:r>
              <a:endParaRPr lang="ja-JP" altLang="en-US" sz="5400" cap="none" spc="0" dirty="0">
                <a:ln w="12700">
                  <a:noFill/>
                  <a:prstDash val="solid"/>
                </a:ln>
              </a:endParaRPr>
            </a:p>
          </p:txBody>
        </p:sp>
        <p:sp>
          <p:nvSpPr>
            <p:cNvPr id="10" name="角丸四角形 9"/>
            <p:cNvSpPr/>
            <p:nvPr/>
          </p:nvSpPr>
          <p:spPr>
            <a:xfrm>
              <a:off x="5606098" y="1628800"/>
              <a:ext cx="2638310" cy="1008112"/>
            </a:xfrm>
            <a:prstGeom prst="roundRect">
              <a:avLst/>
            </a:prstGeom>
            <a:solidFill>
              <a:srgbClr val="FF7C80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ja-JP" altLang="en-US" sz="4800" b="1" dirty="0">
                  <a:solidFill>
                    <a:schemeClr val="tx1"/>
                  </a:solidFill>
                </a:rPr>
                <a:t>２</a:t>
              </a:r>
              <a:endParaRPr lang="en-US" altLang="ja-JP" sz="4800" b="1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11" name="グループ化 10" hidden="1"/>
          <p:cNvGrpSpPr/>
          <p:nvPr/>
        </p:nvGrpSpPr>
        <p:grpSpPr>
          <a:xfrm>
            <a:off x="966352" y="4509120"/>
            <a:ext cx="7283302" cy="1008112"/>
            <a:chOff x="961106" y="1628800"/>
            <a:chExt cx="7283302" cy="1008112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2" name="角丸四角形 11"/>
                <p:cNvSpPr/>
                <p:nvPr/>
              </p:nvSpPr>
              <p:spPr>
                <a:xfrm>
                  <a:off x="961106" y="1628800"/>
                  <a:ext cx="2638310" cy="1008112"/>
                </a:xfrm>
                <a:prstGeom prst="roundRect">
                  <a:avLst/>
                </a:prstGeom>
                <a:solidFill>
                  <a:srgbClr val="FFFF00"/>
                </a:solidFill>
                <a:ln w="952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altLang="ja-JP" sz="4400" b="1" i="1" dirty="0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𝒙</m:t>
                        </m:r>
                        <m:r>
                          <a:rPr lang="en-US" altLang="ja-JP" sz="4400" b="1" i="1" baseline="30000" dirty="0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𝟐</m:t>
                        </m:r>
                        <m:r>
                          <a:rPr lang="en-US" altLang="ja-JP" sz="4400" b="1" i="1" dirty="0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=</m:t>
                        </m:r>
                        <m:r>
                          <a:rPr lang="en-US" altLang="ja-JP" sz="4400" b="1" i="1" dirty="0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𝟏</m:t>
                        </m:r>
                      </m:oMath>
                    </m:oMathPara>
                  </a14:m>
                  <a:endParaRPr lang="en-US" altLang="ja-JP" sz="4400" b="1" dirty="0">
                    <a:solidFill>
                      <a:schemeClr val="tx1"/>
                    </a:solidFill>
                    <a:latin typeface="Fujiwara Math ROMAN-italic" pitchFamily="50" charset="0"/>
                  </a:endParaRPr>
                </a:p>
              </p:txBody>
            </p:sp>
          </mc:Choice>
          <mc:Fallback xmlns="">
            <p:sp>
              <p:nvSpPr>
                <p:cNvPr id="12" name="角丸四角形 11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61106" y="1628800"/>
                  <a:ext cx="2638310" cy="1008112"/>
                </a:xfrm>
                <a:prstGeom prst="roundRect">
                  <a:avLst/>
                </a:prstGeom>
                <a:blipFill rotWithShape="1">
                  <a:blip r:embed="rId3"/>
                  <a:stretch>
                    <a:fillRect/>
                  </a:stretch>
                </a:blipFill>
                <a:ln w="9525"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ja-JP" alt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13" name="正方形/長方形 12"/>
            <p:cNvSpPr/>
            <p:nvPr/>
          </p:nvSpPr>
          <p:spPr>
            <a:xfrm>
              <a:off x="3779912" y="1704109"/>
              <a:ext cx="1656183" cy="92333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ja-JP" altLang="en-US" sz="5400" dirty="0">
                  <a:ln w="12700">
                    <a:noFill/>
                    <a:prstDash val="solid"/>
                  </a:ln>
                </a:rPr>
                <a:t>⇒</a:t>
              </a:r>
              <a:endParaRPr lang="ja-JP" altLang="en-US" sz="5400" cap="none" spc="0" dirty="0">
                <a:ln w="12700">
                  <a:noFill/>
                  <a:prstDash val="solid"/>
                </a:ln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4" name="角丸四角形 13"/>
                <p:cNvSpPr/>
                <p:nvPr/>
              </p:nvSpPr>
              <p:spPr>
                <a:xfrm>
                  <a:off x="5606098" y="1628800"/>
                  <a:ext cx="2638310" cy="1008112"/>
                </a:xfrm>
                <a:prstGeom prst="roundRect">
                  <a:avLst/>
                </a:prstGeom>
                <a:solidFill>
                  <a:srgbClr val="FF7C80"/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altLang="ja-JP" sz="4400" b="1" i="1" dirty="0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𝒙</m:t>
                        </m:r>
                        <m:r>
                          <a:rPr lang="en-US" altLang="ja-JP" sz="4400" b="1" i="1" dirty="0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=−</m:t>
                        </m:r>
                        <m:r>
                          <a:rPr lang="en-US" altLang="ja-JP" sz="4400" b="1" i="1" dirty="0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𝟏</m:t>
                        </m:r>
                      </m:oMath>
                    </m:oMathPara>
                  </a14:m>
                  <a:endParaRPr lang="en-US" altLang="ja-JP" sz="4400" b="1" dirty="0">
                    <a:solidFill>
                      <a:schemeClr val="tx1"/>
                    </a:solidFill>
                    <a:latin typeface="Fujiwara Math ROMAN-italic" pitchFamily="50" charset="0"/>
                  </a:endParaRPr>
                </a:p>
              </p:txBody>
            </p:sp>
          </mc:Choice>
          <mc:Fallback xmlns="">
            <p:sp>
              <p:nvSpPr>
                <p:cNvPr id="14" name="角丸四角形 13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606098" y="1628800"/>
                  <a:ext cx="2638310" cy="1008112"/>
                </a:xfrm>
                <a:prstGeom prst="roundRect">
                  <a:avLst/>
                </a:prstGeom>
                <a:blipFill rotWithShape="1">
                  <a:blip r:embed="rId4"/>
                  <a:stretch>
                    <a:fillRect/>
                  </a:stretch>
                </a:blipFill>
                <a:ln w="12700"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ja-JP" alt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6EAA86E8-0D5B-4E6A-BE52-82035A63B32F}"/>
              </a:ext>
            </a:extLst>
          </p:cNvPr>
          <p:cNvSpPr txBox="1"/>
          <p:nvPr/>
        </p:nvSpPr>
        <p:spPr>
          <a:xfrm>
            <a:off x="5903640" y="7698958"/>
            <a:ext cx="324036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1600" dirty="0"/>
              <a:t>実際はもっと複雑な図です</a:t>
            </a:r>
            <a:endParaRPr kumimoji="1" lang="ja-JP" altLang="en-US" sz="1600" dirty="0"/>
          </a:p>
        </p:txBody>
      </p:sp>
      <p:grpSp>
        <p:nvGrpSpPr>
          <p:cNvPr id="19" name="グループ化 18">
            <a:extLst>
              <a:ext uri="{FF2B5EF4-FFF2-40B4-BE49-F238E27FC236}">
                <a16:creationId xmlns:a16="http://schemas.microsoft.com/office/drawing/2014/main" id="{E26E4024-CED3-4802-BDFA-901AF5BD4B17}"/>
              </a:ext>
            </a:extLst>
          </p:cNvPr>
          <p:cNvGrpSpPr/>
          <p:nvPr/>
        </p:nvGrpSpPr>
        <p:grpSpPr>
          <a:xfrm>
            <a:off x="930349" y="2987479"/>
            <a:ext cx="7283302" cy="1008112"/>
            <a:chOff x="961106" y="1628800"/>
            <a:chExt cx="7283302" cy="1008112"/>
          </a:xfrm>
        </p:grpSpPr>
        <p:sp>
          <p:nvSpPr>
            <p:cNvPr id="21" name="角丸四角形 2">
              <a:extLst>
                <a:ext uri="{FF2B5EF4-FFF2-40B4-BE49-F238E27FC236}">
                  <a16:creationId xmlns:a16="http://schemas.microsoft.com/office/drawing/2014/main" id="{D0912DA1-8C55-4854-A062-6127E5A593DF}"/>
                </a:ext>
              </a:extLst>
            </p:cNvPr>
            <p:cNvSpPr/>
            <p:nvPr/>
          </p:nvSpPr>
          <p:spPr>
            <a:xfrm>
              <a:off x="961106" y="1628800"/>
              <a:ext cx="2638310" cy="1008112"/>
            </a:xfrm>
            <a:prstGeom prst="roundRect">
              <a:avLst/>
            </a:prstGeom>
            <a:solidFill>
              <a:srgbClr val="FF7C80"/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ja-JP" altLang="en-US" sz="2800" b="1" dirty="0">
                  <a:solidFill>
                    <a:schemeClr val="tx1"/>
                  </a:solidFill>
                </a:rPr>
                <a:t>多い</a:t>
              </a:r>
              <a:endParaRPr lang="en-US" altLang="ja-JP" sz="2800" b="1" dirty="0">
                <a:solidFill>
                  <a:schemeClr val="tx1"/>
                </a:solidFill>
              </a:endParaRPr>
            </a:p>
            <a:p>
              <a:pPr algn="ctr"/>
              <a:r>
                <a:rPr lang="ja-JP" altLang="en-US" sz="2800" b="1" dirty="0">
                  <a:solidFill>
                    <a:schemeClr val="tx1"/>
                  </a:solidFill>
                </a:rPr>
                <a:t>必要な条件</a:t>
              </a:r>
              <a:endParaRPr lang="en-US" altLang="ja-JP" sz="2800" b="1" dirty="0">
                <a:solidFill>
                  <a:schemeClr val="tx1"/>
                </a:solidFill>
              </a:endParaRPr>
            </a:p>
          </p:txBody>
        </p:sp>
        <p:sp>
          <p:nvSpPr>
            <p:cNvPr id="22" name="正方形/長方形 21">
              <a:extLst>
                <a:ext uri="{FF2B5EF4-FFF2-40B4-BE49-F238E27FC236}">
                  <a16:creationId xmlns:a16="http://schemas.microsoft.com/office/drawing/2014/main" id="{FD0ADD70-A864-4AE1-AF65-5CA40AC42E43}"/>
                </a:ext>
              </a:extLst>
            </p:cNvPr>
            <p:cNvSpPr/>
            <p:nvPr/>
          </p:nvSpPr>
          <p:spPr>
            <a:xfrm>
              <a:off x="3779912" y="1704109"/>
              <a:ext cx="1656183" cy="92333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ja-JP" altLang="en-US" sz="5400" dirty="0">
                  <a:ln w="12700">
                    <a:noFill/>
                    <a:prstDash val="solid"/>
                  </a:ln>
                </a:rPr>
                <a:t>⇒</a:t>
              </a:r>
              <a:endParaRPr lang="ja-JP" altLang="en-US" sz="5400" cap="none" spc="0" dirty="0">
                <a:ln w="12700">
                  <a:noFill/>
                  <a:prstDash val="solid"/>
                </a:ln>
              </a:endParaRPr>
            </a:p>
          </p:txBody>
        </p:sp>
        <p:sp>
          <p:nvSpPr>
            <p:cNvPr id="23" name="角丸四角形 4">
              <a:extLst>
                <a:ext uri="{FF2B5EF4-FFF2-40B4-BE49-F238E27FC236}">
                  <a16:creationId xmlns:a16="http://schemas.microsoft.com/office/drawing/2014/main" id="{29F10596-1059-424E-81E8-C94F0D64C562}"/>
                </a:ext>
              </a:extLst>
            </p:cNvPr>
            <p:cNvSpPr/>
            <p:nvPr/>
          </p:nvSpPr>
          <p:spPr>
            <a:xfrm>
              <a:off x="5606098" y="1628800"/>
              <a:ext cx="2638310" cy="1008112"/>
            </a:xfrm>
            <a:prstGeom prst="roundRect">
              <a:avLst/>
            </a:prstGeom>
            <a:solidFill>
              <a:srgbClr val="FFFF00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ja-JP" altLang="en-US" sz="3600" b="1" dirty="0">
                  <a:solidFill>
                    <a:schemeClr val="tx1"/>
                  </a:solidFill>
                </a:rPr>
                <a:t>目的</a:t>
              </a:r>
            </a:p>
          </p:txBody>
        </p:sp>
      </p:grpSp>
      <p:sp>
        <p:nvSpPr>
          <p:cNvPr id="15" name="正方形/長方形 14">
            <a:extLst>
              <a:ext uri="{FF2B5EF4-FFF2-40B4-BE49-F238E27FC236}">
                <a16:creationId xmlns:a16="http://schemas.microsoft.com/office/drawing/2014/main" id="{B92E9B34-7BCB-4307-80A6-938D012EB354}"/>
              </a:ext>
            </a:extLst>
          </p:cNvPr>
          <p:cNvSpPr/>
          <p:nvPr/>
        </p:nvSpPr>
        <p:spPr>
          <a:xfrm>
            <a:off x="2367323" y="5254567"/>
            <a:ext cx="4148893" cy="110799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ja-JP" altLang="en-US" sz="6600" b="1" dirty="0">
                <a:ln w="0"/>
                <a:solidFill>
                  <a:srgbClr val="0070C0"/>
                </a:solidFill>
              </a:rPr>
              <a:t>全部、</a:t>
            </a:r>
            <a:r>
              <a:rPr lang="ja-JP" altLang="en-US" sz="6600" b="1" cap="none" spc="0" dirty="0">
                <a:ln w="0"/>
                <a:solidFill>
                  <a:srgbClr val="0070C0"/>
                </a:solidFill>
              </a:rPr>
              <a:t>必要</a:t>
            </a:r>
          </a:p>
        </p:txBody>
      </p:sp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4245D3C4-44A5-4EF2-89B7-69FAC7B24604}"/>
              </a:ext>
            </a:extLst>
          </p:cNvPr>
          <p:cNvSpPr txBox="1"/>
          <p:nvPr/>
        </p:nvSpPr>
        <p:spPr>
          <a:xfrm>
            <a:off x="1467767" y="4711735"/>
            <a:ext cx="213402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800" dirty="0"/>
              <a:t>（覚え方）</a:t>
            </a:r>
          </a:p>
        </p:txBody>
      </p:sp>
      <p:pic>
        <p:nvPicPr>
          <p:cNvPr id="17" name="図 16">
            <a:extLst>
              <a:ext uri="{FF2B5EF4-FFF2-40B4-BE49-F238E27FC236}">
                <a16:creationId xmlns:a16="http://schemas.microsoft.com/office/drawing/2014/main" id="{271FF5D1-EFED-4C3F-A1CE-862BB2212374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9217" y="5229200"/>
            <a:ext cx="1404451" cy="14512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454285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520B1B80-2690-438F-8E94-96E62E014864}"/>
              </a:ext>
            </a:extLst>
          </p:cNvPr>
          <p:cNvSpPr/>
          <p:nvPr/>
        </p:nvSpPr>
        <p:spPr>
          <a:xfrm>
            <a:off x="1981237" y="1340768"/>
            <a:ext cx="5766322" cy="110799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ja-JP" altLang="en-US" sz="6600" b="1" cap="none" spc="0" dirty="0">
                <a:ln w="0"/>
                <a:solidFill>
                  <a:srgbClr val="FF0000"/>
                </a:solidFill>
              </a:rPr>
              <a:t>これだけで十分</a:t>
            </a:r>
          </a:p>
        </p:txBody>
      </p:sp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36B79338-65DE-4DE3-A9B1-657CE7953DBA}"/>
              </a:ext>
            </a:extLst>
          </p:cNvPr>
          <p:cNvSpPr/>
          <p:nvPr/>
        </p:nvSpPr>
        <p:spPr>
          <a:xfrm>
            <a:off x="2497553" y="2708920"/>
            <a:ext cx="4148892" cy="110799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ja-JP" altLang="en-US" sz="6600" b="1" dirty="0">
                <a:ln w="0"/>
                <a:solidFill>
                  <a:srgbClr val="0070C0"/>
                </a:solidFill>
              </a:rPr>
              <a:t>全部、必要</a:t>
            </a:r>
          </a:p>
        </p:txBody>
      </p:sp>
      <p:pic>
        <p:nvPicPr>
          <p:cNvPr id="5" name="図 4">
            <a:extLst>
              <a:ext uri="{FF2B5EF4-FFF2-40B4-BE49-F238E27FC236}">
                <a16:creationId xmlns:a16="http://schemas.microsoft.com/office/drawing/2014/main" id="{F677DBAC-91F5-46D9-93C2-C44BE3801E2A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12484" y="915299"/>
            <a:ext cx="1268753" cy="1484784"/>
          </a:xfrm>
          <a:prstGeom prst="rect">
            <a:avLst/>
          </a:prstGeom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16516ED2-0F1C-4FB6-A368-D48C6909E61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6786" y="2537285"/>
            <a:ext cx="1404451" cy="14512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479940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251</TotalTime>
  <Words>348</Words>
  <Application>Microsoft Office PowerPoint</Application>
  <PresentationFormat>画面に合わせる (4:3)</PresentationFormat>
  <Paragraphs>98</Paragraphs>
  <Slides>8</Slides>
  <Notes>8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8</vt:i4>
      </vt:variant>
    </vt:vector>
  </HeadingPairs>
  <TitlesOfParts>
    <vt:vector size="13" baseType="lpstr">
      <vt:lpstr>Arial</vt:lpstr>
      <vt:lpstr>Calibri</vt:lpstr>
      <vt:lpstr>Cambria Math</vt:lpstr>
      <vt:lpstr>Fujiwara Math ROMAN-italic</vt:lpstr>
      <vt:lpstr>Office ​​テーマ</vt:lpstr>
      <vt:lpstr>PowerPoint プレゼンテーション</vt:lpstr>
      <vt:lpstr>PowerPoint プレゼンテーション</vt:lpstr>
      <vt:lpstr>PowerPoint プレゼンテーション</vt:lpstr>
      <vt:lpstr>十分条件</vt:lpstr>
      <vt:lpstr>十分条件</vt:lpstr>
      <vt:lpstr>必要条件</vt:lpstr>
      <vt:lpstr>必要条件</vt:lpstr>
      <vt:lpstr>PowerPoint プレゼンテーション</vt:lpstr>
    </vt:vector>
  </TitlesOfParts>
  <Company>TAIMS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東京都</dc:creator>
  <cp:lastModifiedBy>Ayumu Murase</cp:lastModifiedBy>
  <cp:revision>46</cp:revision>
  <cp:lastPrinted>2019-12-20T05:26:35Z</cp:lastPrinted>
  <dcterms:created xsi:type="dcterms:W3CDTF">2019-12-16T04:43:27Z</dcterms:created>
  <dcterms:modified xsi:type="dcterms:W3CDTF">2020-01-03T12:30:01Z</dcterms:modified>
</cp:coreProperties>
</file>