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304" r:id="rId3"/>
    <p:sldId id="299" r:id="rId4"/>
    <p:sldId id="321" r:id="rId5"/>
    <p:sldId id="306" r:id="rId6"/>
    <p:sldId id="317" r:id="rId7"/>
    <p:sldId id="318" r:id="rId8"/>
    <p:sldId id="320" r:id="rId9"/>
  </p:sldIdLst>
  <p:sldSz cx="12192000" cy="6858000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DBC0DA8-C0F5-4A83-926E-CE305BF3D54D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C0E927F-52D7-4CD3-92CB-4169372B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852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01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97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15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7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3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7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70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60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38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64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20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4D081-3DE3-45CC-A44B-DCD037FEF99A}" type="datetimeFigureOut">
              <a:rPr kumimoji="1" lang="ja-JP" altLang="en-US" smtClean="0"/>
              <a:t>2020/9/5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6118B-4F50-4E59-A6FE-8C08F8D166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21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520950" y="1176938"/>
            <a:ext cx="7150100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ja-JP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</a:t>
            </a:r>
            <a:endParaRPr lang="en-US" altLang="ja-JP" sz="3200" dirty="0" smtClean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r>
              <a:rPr lang="ja-JP" alt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　　　　</a:t>
            </a:r>
            <a:r>
              <a:rPr lang="ja-JP" alt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  </a:t>
            </a:r>
            <a:endParaRPr lang="en-US" altLang="ja-JP" sz="3200" dirty="0" smtClean="0">
              <a:solidFill>
                <a:prstClr val="black"/>
              </a:solidFill>
              <a:latin typeface="AR P丸ゴシック体M" panose="020B0600010101010101" pitchFamily="50" charset="-128"/>
              <a:ea typeface="ＭＳ 明朝" panose="02020609040205080304" pitchFamily="17" charset="-128"/>
            </a:endParaRPr>
          </a:p>
          <a:p>
            <a:pPr algn="r"/>
            <a:r>
              <a:rPr lang="ja-JP" alt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</a:t>
            </a:r>
            <a:endParaRPr lang="en-US" altLang="zh-TW" sz="3200" dirty="0" smtClean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pPr algn="r"/>
            <a:endParaRPr lang="en-US" altLang="zh-TW" sz="3200" dirty="0" smtClean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pPr algn="ctr"/>
            <a:r>
              <a:rPr lang="ja-JP" altLang="en-US" sz="48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</a:t>
            </a:r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ヒットアンドブロー</a:t>
            </a:r>
            <a:endParaRPr lang="en-US" altLang="ja-JP" sz="4000" dirty="0" smtClean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pPr algn="ctr"/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（中３）</a:t>
            </a:r>
            <a:endParaRPr lang="en-US" altLang="zh-TW" sz="4000" dirty="0" smtClean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pPr algn="r"/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</a:t>
            </a:r>
            <a:endParaRPr lang="zh-TW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solidFill>
                  <a:prstClr val="black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428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2881811" y="1151233"/>
            <a:ext cx="6024682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数あて</a:t>
            </a:r>
            <a:r>
              <a:rPr lang="ja-JP" altLang="en-US" sz="40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ゲーム</a:t>
            </a:r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をしましょう。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</a:t>
            </a:r>
            <a:endParaRPr lang="zh-TW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solidFill>
                  <a:prstClr val="black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6508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585210" y="1044356"/>
            <a:ext cx="2853690" cy="68580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41980" y="573591"/>
            <a:ext cx="10324817" cy="1354217"/>
          </a:xfrm>
          <a:prstGeom prst="rect">
            <a:avLst/>
          </a:prstGeom>
          <a:solidFill>
            <a:srgbClr val="FFFF9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（ア）３けたの数を決める。ただし，どの</a:t>
            </a:r>
            <a:r>
              <a:rPr lang="ja-JP" altLang="en-US" sz="4400" dirty="0"/>
              <a:t>位</a:t>
            </a:r>
            <a:r>
              <a:rPr lang="ja-JP" altLang="en-US" sz="4400" dirty="0" smtClean="0"/>
              <a:t>も数字は異なり，０は含まない。</a:t>
            </a:r>
            <a:endParaRPr lang="en-US" altLang="ja-JP" sz="44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1979" y="2097591"/>
            <a:ext cx="10324817" cy="677108"/>
          </a:xfrm>
          <a:prstGeom prst="rect">
            <a:avLst/>
          </a:prstGeom>
          <a:solidFill>
            <a:srgbClr val="FFFF9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（イ）数を予想する。</a:t>
            </a:r>
            <a:endParaRPr lang="en-US" altLang="ja-JP" sz="4400" dirty="0" smtClean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1978" y="2944482"/>
            <a:ext cx="10324817" cy="1354217"/>
          </a:xfrm>
          <a:prstGeom prst="rect">
            <a:avLst/>
          </a:prstGeom>
          <a:solidFill>
            <a:srgbClr val="FFFF9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（ウ）</a:t>
            </a:r>
            <a:endParaRPr lang="en-US" altLang="ja-JP" sz="4400" dirty="0" smtClean="0"/>
          </a:p>
          <a:p>
            <a:r>
              <a:rPr lang="ja-JP" altLang="en-US" sz="4400" dirty="0" smtClean="0"/>
              <a:t>位</a:t>
            </a:r>
            <a:r>
              <a:rPr lang="ja-JP" altLang="en-US" sz="4400" dirty="0" smtClean="0"/>
              <a:t>も数字も</a:t>
            </a:r>
            <a:r>
              <a:rPr lang="en-US" altLang="ja-JP" sz="4400" dirty="0" smtClean="0"/>
              <a:t>χ</a:t>
            </a:r>
            <a:r>
              <a:rPr lang="ja-JP" altLang="en-US" sz="4400" dirty="0" smtClean="0"/>
              <a:t>個あっているときは→</a:t>
            </a:r>
            <a:r>
              <a:rPr lang="en-US" altLang="ja-JP" sz="4400" dirty="0" smtClean="0">
                <a:solidFill>
                  <a:srgbClr val="FF0000"/>
                </a:solidFill>
              </a:rPr>
              <a:t>χ</a:t>
            </a:r>
            <a:r>
              <a:rPr lang="ja-JP" altLang="en-US" sz="4400" dirty="0" smtClean="0">
                <a:solidFill>
                  <a:srgbClr val="FF0000"/>
                </a:solidFill>
              </a:rPr>
              <a:t>ヒット</a:t>
            </a:r>
            <a:endParaRPr lang="en-US" altLang="ja-JP" sz="4400" dirty="0" smtClean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1977" y="4468482"/>
            <a:ext cx="10324817" cy="2031325"/>
          </a:xfrm>
          <a:prstGeom prst="rect">
            <a:avLst/>
          </a:prstGeom>
          <a:solidFill>
            <a:srgbClr val="FFFF9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位</a:t>
            </a:r>
            <a:r>
              <a:rPr lang="ja-JP" altLang="en-US" sz="4400" dirty="0" smtClean="0"/>
              <a:t>は違うが，数字だけが</a:t>
            </a:r>
            <a:r>
              <a:rPr lang="ja-JP" altLang="en-US" sz="4400" dirty="0" err="1" smtClean="0"/>
              <a:t>ｙ</a:t>
            </a:r>
            <a:r>
              <a:rPr lang="ja-JP" altLang="en-US" sz="4400" dirty="0" smtClean="0"/>
              <a:t>個あっているときは→</a:t>
            </a:r>
            <a:r>
              <a:rPr lang="ja-JP" altLang="en-US" sz="4400" dirty="0" smtClean="0">
                <a:solidFill>
                  <a:schemeClr val="accent1">
                    <a:lumMod val="75000"/>
                  </a:schemeClr>
                </a:solidFill>
              </a:rPr>
              <a:t>ｙブロー</a:t>
            </a:r>
            <a:endParaRPr lang="en-US" altLang="ja-JP" sz="4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ja-JP" altLang="en-US" sz="4400" dirty="0" smtClean="0"/>
              <a:t>として「</a:t>
            </a:r>
            <a:r>
              <a:rPr lang="en-US" altLang="ja-JP" sz="4400" dirty="0" smtClean="0">
                <a:solidFill>
                  <a:srgbClr val="FF0000"/>
                </a:solidFill>
              </a:rPr>
              <a:t>χ</a:t>
            </a:r>
            <a:r>
              <a:rPr lang="ja-JP" altLang="en-US" sz="4400" dirty="0" smtClean="0">
                <a:solidFill>
                  <a:srgbClr val="FF0000"/>
                </a:solidFill>
              </a:rPr>
              <a:t>ヒット</a:t>
            </a:r>
            <a:r>
              <a:rPr lang="ja-JP" alt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ｙ</a:t>
            </a:r>
            <a:r>
              <a:rPr lang="ja-JP" altLang="en-US" sz="4400" dirty="0" smtClean="0">
                <a:solidFill>
                  <a:schemeClr val="accent1">
                    <a:lumMod val="75000"/>
                  </a:schemeClr>
                </a:solidFill>
              </a:rPr>
              <a:t>ブロー</a:t>
            </a:r>
            <a:r>
              <a:rPr lang="ja-JP" altLang="en-US" sz="4400" dirty="0" smtClean="0"/>
              <a:t>」というヒントを返す。</a:t>
            </a:r>
            <a:endParaRPr lang="en-US" altLang="ja-JP" sz="4400" dirty="0" smtClean="0"/>
          </a:p>
        </p:txBody>
      </p:sp>
    </p:spTree>
    <p:extLst>
      <p:ext uri="{BB962C8B-B14F-4D97-AF65-F5344CB8AC3E}">
        <p14:creationId xmlns:p14="http://schemas.microsoft.com/office/powerpoint/2010/main" val="234902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10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2881811" y="1151233"/>
            <a:ext cx="6024682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（例題）</a:t>
            </a:r>
            <a:endParaRPr lang="en-US" altLang="ja-JP" sz="4000" dirty="0" smtClean="0">
              <a:solidFill>
                <a:prstClr val="black"/>
              </a:solidFill>
              <a:latin typeface="Times New Roman" panose="02020603050405020304" pitchFamily="18" charset="0"/>
              <a:ea typeface="AR P丸ゴシック体M" panose="020B0600010101010101" pitchFamily="50" charset="-128"/>
            </a:endParaRPr>
          </a:p>
          <a:p>
            <a:r>
              <a:rPr lang="ja-JP" altLang="en-US" sz="40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先生</a:t>
            </a:r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の考えた数をあててみよう</a:t>
            </a:r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。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</a:t>
            </a:r>
            <a:endParaRPr lang="zh-TW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solidFill>
                  <a:prstClr val="black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418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/>
          <p:cNvGrpSpPr/>
          <p:nvPr/>
        </p:nvGrpSpPr>
        <p:grpSpPr>
          <a:xfrm>
            <a:off x="630317" y="367248"/>
            <a:ext cx="8422243" cy="706777"/>
            <a:chOff x="504587" y="355818"/>
            <a:chExt cx="8422243" cy="706777"/>
          </a:xfrm>
        </p:grpSpPr>
        <p:sp>
          <p:nvSpPr>
            <p:cNvPr id="21" name="テキスト ボックス 20"/>
            <p:cNvSpPr txBox="1"/>
            <p:nvPr/>
          </p:nvSpPr>
          <p:spPr>
            <a:xfrm>
              <a:off x="504587" y="355818"/>
              <a:ext cx="1457564" cy="677108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4400" dirty="0"/>
                <a:t>先行</a:t>
              </a:r>
              <a:endParaRPr kumimoji="1" lang="en-US" altLang="ja-JP" sz="4400" dirty="0" smtClean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7503794" y="385487"/>
              <a:ext cx="1423036" cy="67710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4400" dirty="0"/>
                <a:t>後攻</a:t>
              </a:r>
              <a:endParaRPr kumimoji="1" lang="en-US" altLang="ja-JP" sz="4400" dirty="0" smtClean="0"/>
            </a:p>
          </p:txBody>
        </p:sp>
      </p:grpSp>
      <p:sp>
        <p:nvSpPr>
          <p:cNvPr id="10" name="テキスト ボックス 9"/>
          <p:cNvSpPr txBox="1"/>
          <p:nvPr/>
        </p:nvSpPr>
        <p:spPr>
          <a:xfrm>
            <a:off x="399988" y="1417823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</a:t>
            </a:r>
            <a:r>
              <a:rPr lang="ja-JP" altLang="en-US" sz="4400" dirty="0"/>
              <a:t> </a:t>
            </a:r>
            <a:r>
              <a:rPr lang="ja-JP" altLang="en-US" sz="4400" dirty="0" smtClean="0"/>
              <a:t>？ ？</a:t>
            </a:r>
            <a:endParaRPr kumimoji="1" lang="en-US" altLang="ja-JP" sz="4400" dirty="0" smtClean="0"/>
          </a:p>
        </p:txBody>
      </p:sp>
      <p:grpSp>
        <p:nvGrpSpPr>
          <p:cNvPr id="7" name="グループ化 6"/>
          <p:cNvGrpSpPr/>
          <p:nvPr/>
        </p:nvGrpSpPr>
        <p:grpSpPr>
          <a:xfrm>
            <a:off x="384748" y="2384048"/>
            <a:ext cx="2133601" cy="753250"/>
            <a:chOff x="4663439" y="1997392"/>
            <a:chExt cx="2133601" cy="753250"/>
          </a:xfrm>
        </p:grpSpPr>
        <p:sp>
          <p:nvSpPr>
            <p:cNvPr id="5" name="角丸四角形 4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フリーフォーム 5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フリーフォーム 17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399987" y="3488176"/>
            <a:ext cx="2133601" cy="753250"/>
            <a:chOff x="4663439" y="1997392"/>
            <a:chExt cx="2133601" cy="753250"/>
          </a:xfrm>
        </p:grpSpPr>
        <p:sp>
          <p:nvSpPr>
            <p:cNvPr id="20" name="角丸四角形 19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リーフォーム 23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フリーフォーム 24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367635" y="1356062"/>
            <a:ext cx="2133601" cy="753250"/>
            <a:chOff x="4663439" y="1997392"/>
            <a:chExt cx="2133601" cy="753250"/>
          </a:xfrm>
        </p:grpSpPr>
        <p:sp>
          <p:nvSpPr>
            <p:cNvPr id="27" name="角丸四角形 26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フリーフォーム 27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フリーフォーム 28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399988" y="2421018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grpSp>
        <p:nvGrpSpPr>
          <p:cNvPr id="31" name="グループ化 30"/>
          <p:cNvGrpSpPr/>
          <p:nvPr/>
        </p:nvGrpSpPr>
        <p:grpSpPr>
          <a:xfrm>
            <a:off x="401861" y="4507619"/>
            <a:ext cx="2133601" cy="753250"/>
            <a:chOff x="4663439" y="1997392"/>
            <a:chExt cx="2133601" cy="753250"/>
          </a:xfrm>
        </p:grpSpPr>
        <p:sp>
          <p:nvSpPr>
            <p:cNvPr id="32" name="角丸四角形 31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フリーフォーム 32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リーフォーム 33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" name="グループ化 34"/>
          <p:cNvGrpSpPr/>
          <p:nvPr/>
        </p:nvGrpSpPr>
        <p:grpSpPr>
          <a:xfrm>
            <a:off x="384747" y="5566234"/>
            <a:ext cx="2133601" cy="753250"/>
            <a:chOff x="4663439" y="1997392"/>
            <a:chExt cx="2133601" cy="753250"/>
          </a:xfrm>
        </p:grpSpPr>
        <p:sp>
          <p:nvSpPr>
            <p:cNvPr id="36" name="角丸四角形 35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フリーフォーム 36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フリーフォーム 37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" name="テキスト ボックス 42"/>
          <p:cNvSpPr txBox="1"/>
          <p:nvPr/>
        </p:nvSpPr>
        <p:spPr>
          <a:xfrm>
            <a:off x="399988" y="3565419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401864" y="4505417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03736" y="5595499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7599148" y="1356062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631501" y="2384048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631501" y="3528449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7629524" y="4576088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635249" y="5558529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grpSp>
        <p:nvGrpSpPr>
          <p:cNvPr id="52" name="グループ化 51"/>
          <p:cNvGrpSpPr/>
          <p:nvPr/>
        </p:nvGrpSpPr>
        <p:grpSpPr>
          <a:xfrm>
            <a:off x="7465329" y="1348371"/>
            <a:ext cx="2133601" cy="753250"/>
            <a:chOff x="4663439" y="1997392"/>
            <a:chExt cx="2133601" cy="753250"/>
          </a:xfrm>
        </p:grpSpPr>
        <p:sp>
          <p:nvSpPr>
            <p:cNvPr id="53" name="角丸四角形 52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フリーフォーム 53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フリーフォーム 54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7465329" y="2421018"/>
            <a:ext cx="2133601" cy="753250"/>
            <a:chOff x="4663439" y="1997392"/>
            <a:chExt cx="2133601" cy="753250"/>
          </a:xfrm>
        </p:grpSpPr>
        <p:sp>
          <p:nvSpPr>
            <p:cNvPr id="57" name="角丸四角形 56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フリーフォーム 57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フリーフォーム 58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0" name="グループ化 59"/>
          <p:cNvGrpSpPr/>
          <p:nvPr/>
        </p:nvGrpSpPr>
        <p:grpSpPr>
          <a:xfrm>
            <a:off x="7471121" y="3527348"/>
            <a:ext cx="2133601" cy="753250"/>
            <a:chOff x="4663439" y="1997392"/>
            <a:chExt cx="2133601" cy="753250"/>
          </a:xfrm>
        </p:grpSpPr>
        <p:sp>
          <p:nvSpPr>
            <p:cNvPr id="61" name="角丸四角形 60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フリーフォーム 61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フリーフォーム 62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0" name="グループ化 79"/>
          <p:cNvGrpSpPr/>
          <p:nvPr/>
        </p:nvGrpSpPr>
        <p:grpSpPr>
          <a:xfrm>
            <a:off x="7465327" y="4552743"/>
            <a:ext cx="2133601" cy="753250"/>
            <a:chOff x="4663439" y="1997392"/>
            <a:chExt cx="2133601" cy="753250"/>
          </a:xfrm>
        </p:grpSpPr>
        <p:sp>
          <p:nvSpPr>
            <p:cNvPr id="81" name="角丸四角形 80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" name="フリーフォーム 81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フリーフォーム 82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4" name="グループ化 83"/>
          <p:cNvGrpSpPr/>
          <p:nvPr/>
        </p:nvGrpSpPr>
        <p:grpSpPr>
          <a:xfrm>
            <a:off x="7465327" y="5575909"/>
            <a:ext cx="2133601" cy="753250"/>
            <a:chOff x="4663439" y="1997392"/>
            <a:chExt cx="2133601" cy="753250"/>
          </a:xfrm>
        </p:grpSpPr>
        <p:sp>
          <p:nvSpPr>
            <p:cNvPr id="85" name="角丸四角形 84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フリーフォーム 85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フリーフォーム 86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1" name="テキスト ボックス 90"/>
          <p:cNvSpPr txBox="1"/>
          <p:nvPr/>
        </p:nvSpPr>
        <p:spPr>
          <a:xfrm>
            <a:off x="3332994" y="2421018"/>
            <a:ext cx="271149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9824127" y="1436863"/>
            <a:ext cx="190981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3349697" y="3624910"/>
            <a:ext cx="271149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3332994" y="4628885"/>
            <a:ext cx="271149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3339477" y="5795126"/>
            <a:ext cx="271149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3322745" y="1480518"/>
            <a:ext cx="271149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9831663" y="2497160"/>
            <a:ext cx="190981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9813910" y="3564318"/>
            <a:ext cx="190981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9811871" y="4583761"/>
            <a:ext cx="190981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9804510" y="5790630"/>
            <a:ext cx="190981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？</a:t>
            </a:r>
            <a:r>
              <a:rPr lang="en-US" altLang="ja-JP" sz="4400" dirty="0" smtClean="0"/>
              <a:t>H</a:t>
            </a:r>
            <a:r>
              <a:rPr lang="ja-JP" altLang="en-US" sz="4400" dirty="0"/>
              <a:t>？</a:t>
            </a:r>
            <a:r>
              <a:rPr lang="en-US" altLang="ja-JP" sz="4400" dirty="0" smtClean="0"/>
              <a:t>B</a:t>
            </a:r>
            <a:endParaRPr kumimoji="1" lang="en-US" altLang="ja-JP" sz="4400" dirty="0" smtClean="0"/>
          </a:p>
        </p:txBody>
      </p:sp>
      <p:sp>
        <p:nvSpPr>
          <p:cNvPr id="65" name="円/楕円 64"/>
          <p:cNvSpPr/>
          <p:nvPr/>
        </p:nvSpPr>
        <p:spPr>
          <a:xfrm>
            <a:off x="5481304" y="5809469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二等辺三角形 65"/>
          <p:cNvSpPr/>
          <p:nvPr/>
        </p:nvSpPr>
        <p:spPr>
          <a:xfrm>
            <a:off x="6662639" y="5809469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円/楕円 66"/>
          <p:cNvSpPr/>
          <p:nvPr/>
        </p:nvSpPr>
        <p:spPr>
          <a:xfrm>
            <a:off x="5481304" y="5772499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二等辺三角形 67"/>
          <p:cNvSpPr/>
          <p:nvPr/>
        </p:nvSpPr>
        <p:spPr>
          <a:xfrm>
            <a:off x="6662639" y="5772499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円/楕円 68"/>
          <p:cNvSpPr/>
          <p:nvPr/>
        </p:nvSpPr>
        <p:spPr>
          <a:xfrm>
            <a:off x="5484307" y="5790630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二等辺三角形 69"/>
          <p:cNvSpPr/>
          <p:nvPr/>
        </p:nvSpPr>
        <p:spPr>
          <a:xfrm>
            <a:off x="6665642" y="5790630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円/楕円 70"/>
          <p:cNvSpPr/>
          <p:nvPr/>
        </p:nvSpPr>
        <p:spPr>
          <a:xfrm>
            <a:off x="5476410" y="5754900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二等辺三角形 71"/>
          <p:cNvSpPr/>
          <p:nvPr/>
        </p:nvSpPr>
        <p:spPr>
          <a:xfrm>
            <a:off x="6662639" y="5827600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円/楕円 72"/>
          <p:cNvSpPr/>
          <p:nvPr/>
        </p:nvSpPr>
        <p:spPr>
          <a:xfrm>
            <a:off x="5484307" y="5801358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二等辺三角形 73"/>
          <p:cNvSpPr/>
          <p:nvPr/>
        </p:nvSpPr>
        <p:spPr>
          <a:xfrm>
            <a:off x="6665642" y="5801358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" name="直線コネクタ 2"/>
          <p:cNvCxnSpPr/>
          <p:nvPr/>
        </p:nvCxnSpPr>
        <p:spPr>
          <a:xfrm flipH="1">
            <a:off x="6104107" y="5671451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 flipH="1">
            <a:off x="6102163" y="5671451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/>
          <p:cNvCxnSpPr/>
          <p:nvPr/>
        </p:nvCxnSpPr>
        <p:spPr>
          <a:xfrm flipH="1">
            <a:off x="6120251" y="5637958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 flipH="1">
            <a:off x="6121092" y="5637958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/>
          <p:cNvCxnSpPr/>
          <p:nvPr/>
        </p:nvCxnSpPr>
        <p:spPr>
          <a:xfrm flipH="1">
            <a:off x="6102163" y="5672245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3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585210" y="1044356"/>
            <a:ext cx="2853690" cy="68580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74560" y="642952"/>
            <a:ext cx="10324817" cy="677108"/>
          </a:xfrm>
          <a:prstGeom prst="rect">
            <a:avLst/>
          </a:prstGeom>
          <a:solidFill>
            <a:srgbClr val="FFFF9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コツ</a:t>
            </a:r>
            <a:r>
              <a:rPr lang="ja-JP" altLang="en-US" sz="4400" dirty="0" smtClean="0"/>
              <a:t>１</a:t>
            </a:r>
            <a:endParaRPr lang="en-US" altLang="ja-JP" sz="4400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3766325" y="0"/>
            <a:ext cx="4178267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見つける</a:t>
            </a:r>
            <a:r>
              <a:rPr lang="ja-JP" altLang="en-US" sz="40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コツ</a:t>
            </a:r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は？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</a:t>
            </a:r>
            <a:endParaRPr lang="zh-TW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solidFill>
                  <a:prstClr val="black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	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74560" y="2792196"/>
            <a:ext cx="10324817" cy="677108"/>
          </a:xfrm>
          <a:prstGeom prst="rect">
            <a:avLst/>
          </a:prstGeom>
          <a:solidFill>
            <a:srgbClr val="FFFF9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コツ</a:t>
            </a:r>
            <a:r>
              <a:rPr lang="ja-JP" altLang="en-US" sz="4400" dirty="0" smtClean="0"/>
              <a:t>２</a:t>
            </a:r>
            <a:endParaRPr lang="en-US" altLang="ja-JP" sz="4400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74561" y="4879311"/>
            <a:ext cx="10324817" cy="677108"/>
          </a:xfrm>
          <a:prstGeom prst="rect">
            <a:avLst/>
          </a:prstGeom>
          <a:solidFill>
            <a:srgbClr val="FFFF9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/>
              <a:t>コツ</a:t>
            </a:r>
            <a:r>
              <a:rPr lang="ja-JP" altLang="en-US" sz="4400" dirty="0" smtClean="0"/>
              <a:t>３</a:t>
            </a:r>
            <a:endParaRPr lang="en-US" altLang="ja-JP" sz="4400" dirty="0" smtClean="0"/>
          </a:p>
        </p:txBody>
      </p:sp>
    </p:spTree>
    <p:extLst>
      <p:ext uri="{BB962C8B-B14F-4D97-AF65-F5344CB8AC3E}">
        <p14:creationId xmlns:p14="http://schemas.microsoft.com/office/powerpoint/2010/main" val="264340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73133" y="407652"/>
            <a:ext cx="11454493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0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次</a:t>
            </a:r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の記録表から３けたの数をあててみましょう。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</a:t>
            </a:r>
            <a:endParaRPr lang="zh-TW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solidFill>
                  <a:prstClr val="black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	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74561" y="2792196"/>
            <a:ext cx="5979382" cy="2708434"/>
          </a:xfrm>
          <a:prstGeom prst="rect">
            <a:avLst/>
          </a:prstGeom>
          <a:solidFill>
            <a:srgbClr val="FFFF99"/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①　２　８　９　　　１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１</a:t>
            </a:r>
            <a:r>
              <a:rPr lang="en-US" altLang="ja-JP" sz="4400" dirty="0" smtClean="0"/>
              <a:t>B</a:t>
            </a:r>
            <a:r>
              <a:rPr lang="ja-JP" altLang="en-US" sz="4400" dirty="0" smtClean="0"/>
              <a:t>　　</a:t>
            </a:r>
            <a:endParaRPr lang="en-US" altLang="ja-JP" sz="4400" dirty="0" smtClean="0"/>
          </a:p>
          <a:p>
            <a:r>
              <a:rPr lang="ja-JP" altLang="en-US" sz="4400" dirty="0" smtClean="0"/>
              <a:t>②　１　３　７　　　０</a:t>
            </a:r>
            <a:r>
              <a:rPr lang="en-US" altLang="ja-JP" sz="4400" dirty="0" smtClean="0"/>
              <a:t>H</a:t>
            </a:r>
            <a:r>
              <a:rPr lang="ja-JP" altLang="en-US" sz="4400" dirty="0"/>
              <a:t>１</a:t>
            </a:r>
            <a:r>
              <a:rPr lang="en-US" altLang="ja-JP" sz="4400" dirty="0" smtClean="0"/>
              <a:t>B</a:t>
            </a:r>
          </a:p>
          <a:p>
            <a:r>
              <a:rPr lang="ja-JP" altLang="en-US" sz="4400" dirty="0" smtClean="0"/>
              <a:t>③　８　５　６　　　０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０</a:t>
            </a:r>
            <a:r>
              <a:rPr lang="en-US" altLang="ja-JP" sz="4400" dirty="0" smtClean="0"/>
              <a:t>B</a:t>
            </a:r>
          </a:p>
          <a:p>
            <a:r>
              <a:rPr lang="ja-JP" altLang="en-US" sz="4400" dirty="0" smtClean="0"/>
              <a:t>④　２　１　７　　　１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０</a:t>
            </a:r>
            <a:r>
              <a:rPr lang="en-US" altLang="ja-JP" sz="4400" dirty="0" smtClean="0"/>
              <a:t>B</a:t>
            </a:r>
          </a:p>
        </p:txBody>
      </p:sp>
      <p:sp>
        <p:nvSpPr>
          <p:cNvPr id="2" name="円/楕円 1"/>
          <p:cNvSpPr/>
          <p:nvPr/>
        </p:nvSpPr>
        <p:spPr>
          <a:xfrm>
            <a:off x="8583881" y="2033230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8603675" y="2060429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8593778" y="2040180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8583881" y="2095497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8593778" y="2040180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8583881" y="2041281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二等辺三角形 2"/>
          <p:cNvSpPr/>
          <p:nvPr/>
        </p:nvSpPr>
        <p:spPr>
          <a:xfrm>
            <a:off x="9775113" y="1994146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二等辺三角形 16"/>
          <p:cNvSpPr/>
          <p:nvPr/>
        </p:nvSpPr>
        <p:spPr>
          <a:xfrm>
            <a:off x="9752101" y="2040180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/>
          <p:cNvSpPr/>
          <p:nvPr/>
        </p:nvSpPr>
        <p:spPr>
          <a:xfrm>
            <a:off x="9775113" y="2008982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二等辺三角形 18"/>
          <p:cNvSpPr/>
          <p:nvPr/>
        </p:nvSpPr>
        <p:spPr>
          <a:xfrm>
            <a:off x="9745422" y="2051812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二等辺三角形 19"/>
          <p:cNvSpPr/>
          <p:nvPr/>
        </p:nvSpPr>
        <p:spPr>
          <a:xfrm>
            <a:off x="9785010" y="2072314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二等辺三角形 20"/>
          <p:cNvSpPr/>
          <p:nvPr/>
        </p:nvSpPr>
        <p:spPr>
          <a:xfrm>
            <a:off x="9765216" y="2033230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8380207" y="3807859"/>
            <a:ext cx="21488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</a:t>
            </a:r>
            <a:endParaRPr kumimoji="1" lang="en-US" altLang="ja-JP" sz="4400" dirty="0" smtClean="0"/>
          </a:p>
        </p:txBody>
      </p:sp>
      <p:grpSp>
        <p:nvGrpSpPr>
          <p:cNvPr id="24" name="グループ化 23"/>
          <p:cNvGrpSpPr/>
          <p:nvPr/>
        </p:nvGrpSpPr>
        <p:grpSpPr>
          <a:xfrm>
            <a:off x="8252850" y="3769788"/>
            <a:ext cx="2133601" cy="753250"/>
            <a:chOff x="4663439" y="1997392"/>
            <a:chExt cx="2133601" cy="753250"/>
          </a:xfrm>
        </p:grpSpPr>
        <p:sp>
          <p:nvSpPr>
            <p:cNvPr id="25" name="角丸四角形 24"/>
            <p:cNvSpPr/>
            <p:nvPr/>
          </p:nvSpPr>
          <p:spPr>
            <a:xfrm>
              <a:off x="4663439" y="2034362"/>
              <a:ext cx="2133601" cy="6771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フリーフォーム 25"/>
            <p:cNvSpPr/>
            <p:nvPr/>
          </p:nvSpPr>
          <p:spPr>
            <a:xfrm>
              <a:off x="6109749" y="203436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フリーフォーム 26"/>
            <p:cNvSpPr/>
            <p:nvPr/>
          </p:nvSpPr>
          <p:spPr>
            <a:xfrm>
              <a:off x="5364480" y="1997392"/>
              <a:ext cx="16706" cy="716280"/>
            </a:xfrm>
            <a:custGeom>
              <a:avLst/>
              <a:gdLst>
                <a:gd name="connsiteX0" fmla="*/ 15240 w 16706"/>
                <a:gd name="connsiteY0" fmla="*/ 0 h 716280"/>
                <a:gd name="connsiteX1" fmla="*/ 15240 w 16706"/>
                <a:gd name="connsiteY1" fmla="*/ 579120 h 716280"/>
                <a:gd name="connsiteX2" fmla="*/ 0 w 16706"/>
                <a:gd name="connsiteY2" fmla="*/ 716280 h 71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06" h="716280">
                  <a:moveTo>
                    <a:pt x="15240" y="0"/>
                  </a:moveTo>
                  <a:cubicBezTo>
                    <a:pt x="16510" y="229870"/>
                    <a:pt x="17780" y="459740"/>
                    <a:pt x="15240" y="579120"/>
                  </a:cubicBezTo>
                  <a:cubicBezTo>
                    <a:pt x="12700" y="698500"/>
                    <a:pt x="6350" y="707390"/>
                    <a:pt x="0" y="716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3" name="直線コネクタ 22"/>
          <p:cNvCxnSpPr/>
          <p:nvPr/>
        </p:nvCxnSpPr>
        <p:spPr>
          <a:xfrm flipH="1">
            <a:off x="9176957" y="1984077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 flipH="1">
            <a:off x="9157665" y="2032129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H="1">
            <a:off x="9173617" y="1988286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 flipH="1">
            <a:off x="9153823" y="1992495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H="1">
            <a:off x="9143926" y="2033230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61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106878" y="345275"/>
            <a:ext cx="11454493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ヒットアンドブローを４けたの数でしてみたところ，下の記録表のようになりました。正解の４けたの数をあててみましょう。</a:t>
            </a:r>
            <a:r>
              <a:rPr lang="zh-TW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AR P丸ゴシック体M" panose="020B0600010101010101" pitchFamily="50" charset="-128"/>
              </a:rPr>
              <a:t>　　　　　　　　</a:t>
            </a:r>
            <a:endParaRPr lang="zh-TW" altLang="en-US" sz="1050" dirty="0">
              <a:solidFill>
                <a:prstClr val="black"/>
              </a:solidFill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solidFill>
                  <a:prstClr val="black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	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74560" y="2792196"/>
            <a:ext cx="7066149" cy="3385542"/>
          </a:xfrm>
          <a:prstGeom prst="rect">
            <a:avLst/>
          </a:prstGeom>
          <a:solidFill>
            <a:srgbClr val="FFFF99"/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①　１　２　３　４　　　　２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１</a:t>
            </a:r>
            <a:r>
              <a:rPr lang="en-US" altLang="ja-JP" sz="4400" dirty="0" smtClean="0"/>
              <a:t>B</a:t>
            </a:r>
            <a:r>
              <a:rPr lang="ja-JP" altLang="en-US" sz="4400" dirty="0" smtClean="0"/>
              <a:t>　　</a:t>
            </a:r>
            <a:endParaRPr lang="en-US" altLang="ja-JP" sz="4400" dirty="0" smtClean="0"/>
          </a:p>
          <a:p>
            <a:r>
              <a:rPr lang="ja-JP" altLang="en-US" sz="4400" dirty="0" smtClean="0"/>
              <a:t>②　５　６　８　９　　　　０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０</a:t>
            </a:r>
            <a:r>
              <a:rPr lang="en-US" altLang="ja-JP" sz="4400" dirty="0" smtClean="0"/>
              <a:t>B</a:t>
            </a:r>
          </a:p>
          <a:p>
            <a:r>
              <a:rPr lang="ja-JP" altLang="en-US" sz="4400" dirty="0" smtClean="0"/>
              <a:t>③　３　２　１　７　　　　２</a:t>
            </a:r>
            <a:r>
              <a:rPr lang="en-US" altLang="ja-JP" sz="4400" dirty="0" smtClean="0"/>
              <a:t>H</a:t>
            </a:r>
            <a:r>
              <a:rPr lang="ja-JP" altLang="en-US" sz="4400" dirty="0"/>
              <a:t>１</a:t>
            </a:r>
            <a:r>
              <a:rPr lang="en-US" altLang="ja-JP" sz="4400" dirty="0" smtClean="0"/>
              <a:t>B</a:t>
            </a:r>
          </a:p>
          <a:p>
            <a:r>
              <a:rPr lang="ja-JP" altLang="en-US" sz="4400" dirty="0" smtClean="0"/>
              <a:t>④　７　２　４　１　　　　２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２</a:t>
            </a:r>
            <a:r>
              <a:rPr lang="en-US" altLang="ja-JP" sz="4400" dirty="0" smtClean="0"/>
              <a:t>B</a:t>
            </a:r>
          </a:p>
          <a:p>
            <a:r>
              <a:rPr lang="ja-JP" altLang="en-US" sz="4400" dirty="0"/>
              <a:t>⑤</a:t>
            </a:r>
            <a:r>
              <a:rPr lang="ja-JP" altLang="en-US" sz="4400" dirty="0" smtClean="0"/>
              <a:t>　１　２　４　７　　　　１</a:t>
            </a:r>
            <a:r>
              <a:rPr lang="en-US" altLang="ja-JP" sz="4400" dirty="0" smtClean="0"/>
              <a:t>H</a:t>
            </a:r>
            <a:r>
              <a:rPr lang="ja-JP" altLang="en-US" sz="4400" dirty="0" smtClean="0"/>
              <a:t>３</a:t>
            </a:r>
            <a:r>
              <a:rPr lang="en-US" altLang="ja-JP" sz="4400" dirty="0"/>
              <a:t>B</a:t>
            </a:r>
            <a:endParaRPr lang="en-US" altLang="ja-JP" sz="4400" dirty="0" smtClean="0"/>
          </a:p>
        </p:txBody>
      </p:sp>
      <p:sp>
        <p:nvSpPr>
          <p:cNvPr id="2" name="円/楕円 1"/>
          <p:cNvSpPr/>
          <p:nvPr/>
        </p:nvSpPr>
        <p:spPr>
          <a:xfrm>
            <a:off x="8769888" y="2066699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8769888" y="2108748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8769888" y="2120619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8769888" y="2120569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8769888" y="2140308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8769888" y="2120569"/>
            <a:ext cx="498764" cy="92627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二等辺三角形 2"/>
          <p:cNvSpPr/>
          <p:nvPr/>
        </p:nvSpPr>
        <p:spPr>
          <a:xfrm>
            <a:off x="9752363" y="2102810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二等辺三角形 16"/>
          <p:cNvSpPr/>
          <p:nvPr/>
        </p:nvSpPr>
        <p:spPr>
          <a:xfrm>
            <a:off x="9698921" y="2086438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/>
          <p:cNvSpPr/>
          <p:nvPr/>
        </p:nvSpPr>
        <p:spPr>
          <a:xfrm>
            <a:off x="9725642" y="2072583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二等辺三角形 18"/>
          <p:cNvSpPr/>
          <p:nvPr/>
        </p:nvSpPr>
        <p:spPr>
          <a:xfrm>
            <a:off x="9716735" y="2071232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二等辺三角形 19"/>
          <p:cNvSpPr/>
          <p:nvPr/>
        </p:nvSpPr>
        <p:spPr>
          <a:xfrm>
            <a:off x="9716735" y="2060761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二等辺三角形 20"/>
          <p:cNvSpPr/>
          <p:nvPr/>
        </p:nvSpPr>
        <p:spPr>
          <a:xfrm>
            <a:off x="9707828" y="2066699"/>
            <a:ext cx="561480" cy="938151"/>
          </a:xfrm>
          <a:prstGeom prst="triangl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9087344" y="4170988"/>
            <a:ext cx="279268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4400" dirty="0" smtClean="0"/>
              <a:t>？ ？ ？ ？　</a:t>
            </a:r>
            <a:endParaRPr kumimoji="1" lang="en-US" altLang="ja-JP" sz="4400" dirty="0" smtClean="0"/>
          </a:p>
        </p:txBody>
      </p:sp>
      <p:grpSp>
        <p:nvGrpSpPr>
          <p:cNvPr id="8" name="グループ化 7"/>
          <p:cNvGrpSpPr/>
          <p:nvPr/>
        </p:nvGrpSpPr>
        <p:grpSpPr>
          <a:xfrm>
            <a:off x="8965369" y="4139427"/>
            <a:ext cx="2862454" cy="736217"/>
            <a:chOff x="8965369" y="4139427"/>
            <a:chExt cx="2862454" cy="736217"/>
          </a:xfrm>
        </p:grpSpPr>
        <p:sp>
          <p:nvSpPr>
            <p:cNvPr id="25" name="角丸四角形 24"/>
            <p:cNvSpPr/>
            <p:nvPr/>
          </p:nvSpPr>
          <p:spPr>
            <a:xfrm>
              <a:off x="8965369" y="4151249"/>
              <a:ext cx="2862454" cy="70075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" name="直線コネクタ 27"/>
            <p:cNvCxnSpPr/>
            <p:nvPr/>
          </p:nvCxnSpPr>
          <p:spPr>
            <a:xfrm flipH="1">
              <a:off x="11139055" y="4151249"/>
              <a:ext cx="8907" cy="7243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flipH="1">
              <a:off x="10396596" y="4151249"/>
              <a:ext cx="8907" cy="7243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H="1">
              <a:off x="9707828" y="4139427"/>
              <a:ext cx="8907" cy="7243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コネクタ 22"/>
          <p:cNvCxnSpPr/>
          <p:nvPr/>
        </p:nvCxnSpPr>
        <p:spPr>
          <a:xfrm flipH="1">
            <a:off x="9201429" y="2073736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H="1">
            <a:off x="9222701" y="2047515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 flipH="1">
            <a:off x="9233586" y="2059011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H="1">
            <a:off x="9244471" y="2054552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H="1">
            <a:off x="9253378" y="2027776"/>
            <a:ext cx="569906" cy="1097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10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221</Words>
  <Application>Microsoft Office PowerPoint</Application>
  <PresentationFormat>ワイド画面</PresentationFormat>
  <Paragraphs>62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6" baseType="lpstr">
      <vt:lpstr>AR P丸ゴシック体M</vt:lpstr>
      <vt:lpstr>ＭＳ Ｐゴシック</vt:lpstr>
      <vt:lpstr>ＭＳ 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TO-NPC2014Y</dc:creator>
  <cp:lastModifiedBy>TO-NPC2014Y</cp:lastModifiedBy>
  <cp:revision>108</cp:revision>
  <cp:lastPrinted>2019-08-03T07:29:00Z</cp:lastPrinted>
  <dcterms:created xsi:type="dcterms:W3CDTF">2017-03-03T14:37:12Z</dcterms:created>
  <dcterms:modified xsi:type="dcterms:W3CDTF">2020-09-05T03:08:55Z</dcterms:modified>
</cp:coreProperties>
</file>