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72" r:id="rId2"/>
    <p:sldId id="666" r:id="rId3"/>
    <p:sldId id="667" r:id="rId4"/>
    <p:sldId id="665" r:id="rId5"/>
    <p:sldId id="664" r:id="rId6"/>
    <p:sldId id="662" r:id="rId7"/>
    <p:sldId id="663" r:id="rId8"/>
    <p:sldId id="653" r:id="rId9"/>
    <p:sldId id="660" r:id="rId10"/>
    <p:sldId id="659" r:id="rId11"/>
    <p:sldId id="658" r:id="rId12"/>
    <p:sldId id="657" r:id="rId13"/>
    <p:sldId id="656" r:id="rId14"/>
    <p:sldId id="668" r:id="rId15"/>
  </p:sldIdLst>
  <p:sldSz cx="12192000" cy="6858000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-NPC2020" initials="L" lastIdx="1" clrIdx="0">
    <p:extLst>
      <p:ext uri="{19B8F6BF-5375-455C-9EA6-DF929625EA0E}">
        <p15:presenceInfo xmlns:p15="http://schemas.microsoft.com/office/powerpoint/2012/main" userId="LE-NPC202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9999"/>
    <a:srgbClr val="CCFF99"/>
    <a:srgbClr val="009900"/>
    <a:srgbClr val="336600"/>
    <a:srgbClr val="33CC33"/>
    <a:srgbClr val="CCFF66"/>
    <a:srgbClr val="41719C"/>
    <a:srgbClr val="9DDCE6"/>
    <a:srgbClr val="9DD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56" autoAdjust="0"/>
    <p:restoredTop sz="94384" autoAdjust="0"/>
  </p:normalViewPr>
  <p:slideViewPr>
    <p:cSldViewPr snapToGrid="0">
      <p:cViewPr varScale="1">
        <p:scale>
          <a:sx n="70" d="100"/>
          <a:sy n="70" d="100"/>
        </p:scale>
        <p:origin x="192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800" y="-13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DBC0DA8-C0F5-4A83-926E-CE305BF3D54D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C0E927F-52D7-4CD3-92CB-4169372B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852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2ED61-2970-464E-8312-1A3724CCD6D6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BDDE5-E2A3-486C-9FF9-8202EE317F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197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中学</a:t>
            </a:r>
            <a:r>
              <a:rPr kumimoji="1" lang="en-US" altLang="ja-JP" dirty="0"/>
              <a:t>1</a:t>
            </a:r>
            <a:r>
              <a:rPr kumimoji="1" lang="ja-JP" altLang="en-US" dirty="0"/>
              <a:t>年。円錐の表面積。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5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円錐の側面積の求め方を図で説明する授業です。</a:t>
            </a:r>
            <a:endParaRPr lang="en-US" altLang="ja-JP" dirty="0"/>
          </a:p>
          <a:p>
            <a:r>
              <a:rPr kumimoji="1" lang="ja-JP" altLang="en-US" dirty="0"/>
              <a:t>例題。底面の半径が</a:t>
            </a:r>
            <a:r>
              <a:rPr kumimoji="1" lang="en-US" altLang="ja-JP" dirty="0"/>
              <a:t>3㎝</a:t>
            </a:r>
            <a:r>
              <a:rPr kumimoji="1" lang="ja-JP" altLang="en-US" dirty="0"/>
              <a:t>，母線の長さが</a:t>
            </a:r>
            <a:r>
              <a:rPr kumimoji="1" lang="en-US" altLang="ja-JP" dirty="0"/>
              <a:t>8㎝</a:t>
            </a:r>
            <a:r>
              <a:rPr kumimoji="1" lang="ja-JP" altLang="en-US" dirty="0"/>
              <a:t>の円錐の表面積を求めよう。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129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側面のおうぎ形の弧の長さは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778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６</a:t>
            </a:r>
            <a:r>
              <a:rPr kumimoji="1" lang="en-US" altLang="ja-JP" dirty="0"/>
              <a:t>π</a:t>
            </a:r>
            <a:r>
              <a:rPr kumimoji="1" lang="ja-JP" altLang="en-US" dirty="0"/>
              <a:t>です。６</a:t>
            </a:r>
            <a:r>
              <a:rPr kumimoji="1" lang="en-US" altLang="ja-JP" dirty="0"/>
              <a:t>π</a:t>
            </a:r>
            <a:r>
              <a:rPr kumimoji="1" lang="ja-JP" altLang="en-US" dirty="0"/>
              <a:t>はどこを表していますか。指でなぞってごらんなさい。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911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ここをなぞった人。（挙手）５０点。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860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ここをなぞった人。（挙手）５０点。１００点になるようにやってごらんなさい。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005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（ここと、ここ）そうだ。２か所あるんだね。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677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側面積は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738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２４</a:t>
            </a:r>
            <a:r>
              <a:rPr kumimoji="1" lang="en-US" altLang="ja-JP" dirty="0"/>
              <a:t>π </a:t>
            </a:r>
            <a:r>
              <a:rPr lang="ja-JP" altLang="en-US" dirty="0"/>
              <a:t>㎠です。</a:t>
            </a:r>
            <a:r>
              <a:rPr kumimoji="1" lang="ja-JP" altLang="en-US" dirty="0"/>
              <a:t>これはどんな計算をしたのですか？図を使って説明してごらんなさい。</a:t>
            </a:r>
            <a:r>
              <a:rPr lang="ja-JP" altLang="en-US" dirty="0"/>
              <a:t>（口々に言う）</a:t>
            </a:r>
            <a:endParaRPr lang="en-US" altLang="ja-JP" dirty="0"/>
          </a:p>
          <a:p>
            <a:r>
              <a:rPr kumimoji="1" lang="ja-JP" altLang="en-US" dirty="0"/>
              <a:t>実際は教科書に書き込ませる。</a:t>
            </a:r>
            <a:endParaRPr kumimoji="1" lang="en-US" altLang="ja-JP" dirty="0"/>
          </a:p>
          <a:p>
            <a:r>
              <a:rPr lang="ja-JP" altLang="en-US" dirty="0"/>
              <a:t>△△さん、どんな計算をしたのですか？</a:t>
            </a:r>
            <a:endParaRPr lang="en-US" altLang="ja-JP" dirty="0"/>
          </a:p>
          <a:p>
            <a:r>
              <a:rPr kumimoji="1" lang="ja-JP" altLang="en-US" dirty="0"/>
              <a:t>（弧の長さと母線の長さをかけて半分にしました）</a:t>
            </a:r>
            <a:br>
              <a:rPr kumimoji="1" lang="en-US" altLang="ja-JP" dirty="0"/>
            </a:br>
            <a:r>
              <a:rPr kumimoji="1" lang="ja-JP" altLang="en-US" dirty="0"/>
              <a:t>なるほど。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03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赤丸。これは何をあらわしているかな？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474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（おうぎ形の弧の長さです）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095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では、この青丸は何を表しているのかな？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222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（おうぎ形の母線の長さです）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468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教科書には便利な公式があります。おうぎ形の弧の長さと母線の長さが分かっているときは、積極的に使っていけるといいですね。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BDDE5-E2A3-486C-9FF9-8202EE317F0A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297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01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9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15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3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7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70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60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38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64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20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4D081-3DE3-45CC-A44B-DCD037FEF99A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21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47F689-7052-44AA-9108-40AC8FCEEB69}"/>
              </a:ext>
            </a:extLst>
          </p:cNvPr>
          <p:cNvSpPr txBox="1"/>
          <p:nvPr/>
        </p:nvSpPr>
        <p:spPr>
          <a:xfrm>
            <a:off x="371060" y="2705605"/>
            <a:ext cx="11553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b="1" dirty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中１　円錐の表面積</a:t>
            </a:r>
            <a:endParaRPr lang="en-US" altLang="ja-JP" sz="7200" b="1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9199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629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002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881788D-0B86-4F75-B733-565B3AE313D8}"/>
              </a:ext>
            </a:extLst>
          </p:cNvPr>
          <p:cNvCxnSpPr>
            <a:cxnSpLocks/>
          </p:cNvCxnSpPr>
          <p:nvPr/>
        </p:nvCxnSpPr>
        <p:spPr>
          <a:xfrm flipV="1">
            <a:off x="2150849" y="3723935"/>
            <a:ext cx="127473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40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881788D-0B86-4F75-B733-565B3AE313D8}"/>
              </a:ext>
            </a:extLst>
          </p:cNvPr>
          <p:cNvCxnSpPr>
            <a:cxnSpLocks/>
          </p:cNvCxnSpPr>
          <p:nvPr/>
        </p:nvCxnSpPr>
        <p:spPr>
          <a:xfrm flipV="1">
            <a:off x="2150849" y="3723935"/>
            <a:ext cx="127473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弧 9">
            <a:extLst>
              <a:ext uri="{FF2B5EF4-FFF2-40B4-BE49-F238E27FC236}">
                <a16:creationId xmlns:a16="http://schemas.microsoft.com/office/drawing/2014/main" id="{0242A07F-412D-4F63-A864-25BAC9717701}"/>
              </a:ext>
            </a:extLst>
          </p:cNvPr>
          <p:cNvSpPr/>
          <p:nvPr/>
        </p:nvSpPr>
        <p:spPr>
          <a:xfrm rot="8676231">
            <a:off x="6894788" y="2152643"/>
            <a:ext cx="2504469" cy="2500475"/>
          </a:xfrm>
          <a:prstGeom prst="arc">
            <a:avLst>
              <a:gd name="adj1" fmla="val 14157574"/>
              <a:gd name="adj2" fmla="val 89347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808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881788D-0B86-4F75-B733-565B3AE313D8}"/>
              </a:ext>
            </a:extLst>
          </p:cNvPr>
          <p:cNvCxnSpPr>
            <a:cxnSpLocks/>
          </p:cNvCxnSpPr>
          <p:nvPr/>
        </p:nvCxnSpPr>
        <p:spPr>
          <a:xfrm flipV="1">
            <a:off x="2150849" y="3723935"/>
            <a:ext cx="127473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楕円 21">
            <a:extLst>
              <a:ext uri="{FF2B5EF4-FFF2-40B4-BE49-F238E27FC236}">
                <a16:creationId xmlns:a16="http://schemas.microsoft.com/office/drawing/2014/main" id="{DC91654B-D3D0-43AA-B1C5-DC8A1D317163}"/>
              </a:ext>
            </a:extLst>
          </p:cNvPr>
          <p:cNvSpPr/>
          <p:nvPr/>
        </p:nvSpPr>
        <p:spPr>
          <a:xfrm>
            <a:off x="7452344" y="4630611"/>
            <a:ext cx="993276" cy="9646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3651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881788D-0B86-4F75-B733-565B3AE313D8}"/>
              </a:ext>
            </a:extLst>
          </p:cNvPr>
          <p:cNvCxnSpPr>
            <a:cxnSpLocks/>
          </p:cNvCxnSpPr>
          <p:nvPr/>
        </p:nvCxnSpPr>
        <p:spPr>
          <a:xfrm flipV="1">
            <a:off x="2150849" y="3723935"/>
            <a:ext cx="127473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弧 9">
            <a:extLst>
              <a:ext uri="{FF2B5EF4-FFF2-40B4-BE49-F238E27FC236}">
                <a16:creationId xmlns:a16="http://schemas.microsoft.com/office/drawing/2014/main" id="{0242A07F-412D-4F63-A864-25BAC9717701}"/>
              </a:ext>
            </a:extLst>
          </p:cNvPr>
          <p:cNvSpPr/>
          <p:nvPr/>
        </p:nvSpPr>
        <p:spPr>
          <a:xfrm rot="8676231">
            <a:off x="6894788" y="2152643"/>
            <a:ext cx="2504469" cy="2500475"/>
          </a:xfrm>
          <a:prstGeom prst="arc">
            <a:avLst>
              <a:gd name="adj1" fmla="val 14157574"/>
              <a:gd name="adj2" fmla="val 89347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21">
            <a:extLst>
              <a:ext uri="{FF2B5EF4-FFF2-40B4-BE49-F238E27FC236}">
                <a16:creationId xmlns:a16="http://schemas.microsoft.com/office/drawing/2014/main" id="{DC91654B-D3D0-43AA-B1C5-DC8A1D317163}"/>
              </a:ext>
            </a:extLst>
          </p:cNvPr>
          <p:cNvSpPr/>
          <p:nvPr/>
        </p:nvSpPr>
        <p:spPr>
          <a:xfrm>
            <a:off x="7452344" y="4630611"/>
            <a:ext cx="993276" cy="9646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2675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16ED86D-6B43-45CB-9D17-CE8282FA4012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04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8C30E72-E890-49F0-93D5-E4808E7215F6}"/>
              </a:ext>
            </a:extLst>
          </p:cNvPr>
          <p:cNvCxnSpPr>
            <a:cxnSpLocks/>
          </p:cNvCxnSpPr>
          <p:nvPr/>
        </p:nvCxnSpPr>
        <p:spPr>
          <a:xfrm flipV="1">
            <a:off x="2403469" y="4250701"/>
            <a:ext cx="1109963" cy="1708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9807BDA-8B40-4CCD-9C26-56B1BE66B593}"/>
              </a:ext>
            </a:extLst>
          </p:cNvPr>
          <p:cNvCxnSpPr>
            <a:cxnSpLocks/>
          </p:cNvCxnSpPr>
          <p:nvPr/>
        </p:nvCxnSpPr>
        <p:spPr>
          <a:xfrm>
            <a:off x="2300027" y="4926324"/>
            <a:ext cx="1848892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0637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8C30E72-E890-49F0-93D5-E4808E7215F6}"/>
              </a:ext>
            </a:extLst>
          </p:cNvPr>
          <p:cNvCxnSpPr>
            <a:cxnSpLocks/>
          </p:cNvCxnSpPr>
          <p:nvPr/>
        </p:nvCxnSpPr>
        <p:spPr>
          <a:xfrm flipV="1">
            <a:off x="2403469" y="4250701"/>
            <a:ext cx="1109963" cy="1708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9807BDA-8B40-4CCD-9C26-56B1BE66B593}"/>
              </a:ext>
            </a:extLst>
          </p:cNvPr>
          <p:cNvCxnSpPr>
            <a:cxnSpLocks/>
          </p:cNvCxnSpPr>
          <p:nvPr/>
        </p:nvCxnSpPr>
        <p:spPr>
          <a:xfrm>
            <a:off x="2300027" y="4926324"/>
            <a:ext cx="1848892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16">
            <a:extLst>
              <a:ext uri="{FF2B5EF4-FFF2-40B4-BE49-F238E27FC236}">
                <a16:creationId xmlns:a16="http://schemas.microsoft.com/office/drawing/2014/main" id="{6EA7CACB-4F67-4A44-8776-1CA74E17770A}"/>
              </a:ext>
            </a:extLst>
          </p:cNvPr>
          <p:cNvSpPr/>
          <p:nvPr/>
        </p:nvSpPr>
        <p:spPr>
          <a:xfrm>
            <a:off x="2705831" y="4503742"/>
            <a:ext cx="376519" cy="322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178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円弧 19">
            <a:extLst>
              <a:ext uri="{FF2B5EF4-FFF2-40B4-BE49-F238E27FC236}">
                <a16:creationId xmlns:a16="http://schemas.microsoft.com/office/drawing/2014/main" id="{2C28C89B-8808-401B-BF96-98F492551A44}"/>
              </a:ext>
            </a:extLst>
          </p:cNvPr>
          <p:cNvSpPr/>
          <p:nvPr/>
        </p:nvSpPr>
        <p:spPr>
          <a:xfrm rot="8676231">
            <a:off x="6894788" y="2152643"/>
            <a:ext cx="2504469" cy="2500475"/>
          </a:xfrm>
          <a:prstGeom prst="arc">
            <a:avLst>
              <a:gd name="adj1" fmla="val 14157574"/>
              <a:gd name="adj2" fmla="val 89347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21">
            <a:extLst>
              <a:ext uri="{FF2B5EF4-FFF2-40B4-BE49-F238E27FC236}">
                <a16:creationId xmlns:a16="http://schemas.microsoft.com/office/drawing/2014/main" id="{AF582E00-7C7C-4A68-82A1-5BB8DEDC16BD}"/>
              </a:ext>
            </a:extLst>
          </p:cNvPr>
          <p:cNvSpPr/>
          <p:nvPr/>
        </p:nvSpPr>
        <p:spPr>
          <a:xfrm>
            <a:off x="7452344" y="4630611"/>
            <a:ext cx="993276" cy="9646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6371433" y="3880405"/>
            <a:ext cx="1504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↑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弧の長さ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６</a:t>
            </a:r>
            <a:r>
              <a:rPr lang="en-US" altLang="ja-JP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π</a:t>
            </a:r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㎝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8C30E72-E890-49F0-93D5-E4808E7215F6}"/>
              </a:ext>
            </a:extLst>
          </p:cNvPr>
          <p:cNvCxnSpPr>
            <a:cxnSpLocks/>
          </p:cNvCxnSpPr>
          <p:nvPr/>
        </p:nvCxnSpPr>
        <p:spPr>
          <a:xfrm flipV="1">
            <a:off x="2403469" y="4250701"/>
            <a:ext cx="1109963" cy="1708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9807BDA-8B40-4CCD-9C26-56B1BE66B593}"/>
              </a:ext>
            </a:extLst>
          </p:cNvPr>
          <p:cNvCxnSpPr>
            <a:cxnSpLocks/>
          </p:cNvCxnSpPr>
          <p:nvPr/>
        </p:nvCxnSpPr>
        <p:spPr>
          <a:xfrm>
            <a:off x="2300027" y="4926324"/>
            <a:ext cx="1848892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16">
            <a:extLst>
              <a:ext uri="{FF2B5EF4-FFF2-40B4-BE49-F238E27FC236}">
                <a16:creationId xmlns:a16="http://schemas.microsoft.com/office/drawing/2014/main" id="{6EA7CACB-4F67-4A44-8776-1CA74E17770A}"/>
              </a:ext>
            </a:extLst>
          </p:cNvPr>
          <p:cNvSpPr/>
          <p:nvPr/>
        </p:nvSpPr>
        <p:spPr>
          <a:xfrm>
            <a:off x="2705831" y="4503742"/>
            <a:ext cx="376519" cy="322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0209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円弧 19">
            <a:extLst>
              <a:ext uri="{FF2B5EF4-FFF2-40B4-BE49-F238E27FC236}">
                <a16:creationId xmlns:a16="http://schemas.microsoft.com/office/drawing/2014/main" id="{2C28C89B-8808-401B-BF96-98F492551A44}"/>
              </a:ext>
            </a:extLst>
          </p:cNvPr>
          <p:cNvSpPr/>
          <p:nvPr/>
        </p:nvSpPr>
        <p:spPr>
          <a:xfrm rot="8676231">
            <a:off x="6894788" y="2152643"/>
            <a:ext cx="2504469" cy="2500475"/>
          </a:xfrm>
          <a:prstGeom prst="arc">
            <a:avLst>
              <a:gd name="adj1" fmla="val 14157574"/>
              <a:gd name="adj2" fmla="val 89347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21">
            <a:extLst>
              <a:ext uri="{FF2B5EF4-FFF2-40B4-BE49-F238E27FC236}">
                <a16:creationId xmlns:a16="http://schemas.microsoft.com/office/drawing/2014/main" id="{AF582E00-7C7C-4A68-82A1-5BB8DEDC16BD}"/>
              </a:ext>
            </a:extLst>
          </p:cNvPr>
          <p:cNvSpPr/>
          <p:nvPr/>
        </p:nvSpPr>
        <p:spPr>
          <a:xfrm>
            <a:off x="7452344" y="4630611"/>
            <a:ext cx="993276" cy="9646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6371433" y="3880405"/>
            <a:ext cx="1504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↑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弧の長さ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６</a:t>
            </a:r>
            <a:r>
              <a:rPr lang="en-US" altLang="ja-JP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π</a:t>
            </a:r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㎝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8C30E72-E890-49F0-93D5-E4808E7215F6}"/>
              </a:ext>
            </a:extLst>
          </p:cNvPr>
          <p:cNvCxnSpPr>
            <a:cxnSpLocks/>
          </p:cNvCxnSpPr>
          <p:nvPr/>
        </p:nvCxnSpPr>
        <p:spPr>
          <a:xfrm flipV="1">
            <a:off x="2403469" y="4250701"/>
            <a:ext cx="1109963" cy="1708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9807BDA-8B40-4CCD-9C26-56B1BE66B593}"/>
              </a:ext>
            </a:extLst>
          </p:cNvPr>
          <p:cNvCxnSpPr>
            <a:cxnSpLocks/>
          </p:cNvCxnSpPr>
          <p:nvPr/>
        </p:nvCxnSpPr>
        <p:spPr>
          <a:xfrm>
            <a:off x="2300027" y="4926324"/>
            <a:ext cx="1848892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円/楕円 15">
            <a:extLst>
              <a:ext uri="{FF2B5EF4-FFF2-40B4-BE49-F238E27FC236}">
                <a16:creationId xmlns:a16="http://schemas.microsoft.com/office/drawing/2014/main" id="{D67D457F-F6A9-4903-AD52-E58B445C54F1}"/>
              </a:ext>
            </a:extLst>
          </p:cNvPr>
          <p:cNvSpPr/>
          <p:nvPr/>
        </p:nvSpPr>
        <p:spPr>
          <a:xfrm>
            <a:off x="3233756" y="4503742"/>
            <a:ext cx="267150" cy="339480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16">
            <a:extLst>
              <a:ext uri="{FF2B5EF4-FFF2-40B4-BE49-F238E27FC236}">
                <a16:creationId xmlns:a16="http://schemas.microsoft.com/office/drawing/2014/main" id="{6EA7CACB-4F67-4A44-8776-1CA74E17770A}"/>
              </a:ext>
            </a:extLst>
          </p:cNvPr>
          <p:cNvSpPr/>
          <p:nvPr/>
        </p:nvSpPr>
        <p:spPr>
          <a:xfrm>
            <a:off x="2705831" y="4503742"/>
            <a:ext cx="376519" cy="322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5775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円弧 19">
            <a:extLst>
              <a:ext uri="{FF2B5EF4-FFF2-40B4-BE49-F238E27FC236}">
                <a16:creationId xmlns:a16="http://schemas.microsoft.com/office/drawing/2014/main" id="{2C28C89B-8808-401B-BF96-98F492551A44}"/>
              </a:ext>
            </a:extLst>
          </p:cNvPr>
          <p:cNvSpPr/>
          <p:nvPr/>
        </p:nvSpPr>
        <p:spPr>
          <a:xfrm rot="8676231">
            <a:off x="6894788" y="2152643"/>
            <a:ext cx="2504469" cy="2500475"/>
          </a:xfrm>
          <a:prstGeom prst="arc">
            <a:avLst>
              <a:gd name="adj1" fmla="val 14157574"/>
              <a:gd name="adj2" fmla="val 89347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21">
            <a:extLst>
              <a:ext uri="{FF2B5EF4-FFF2-40B4-BE49-F238E27FC236}">
                <a16:creationId xmlns:a16="http://schemas.microsoft.com/office/drawing/2014/main" id="{AF582E00-7C7C-4A68-82A1-5BB8DEDC16BD}"/>
              </a:ext>
            </a:extLst>
          </p:cNvPr>
          <p:cNvSpPr/>
          <p:nvPr/>
        </p:nvSpPr>
        <p:spPr>
          <a:xfrm>
            <a:off x="7452344" y="4630611"/>
            <a:ext cx="993276" cy="9646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6371433" y="3880405"/>
            <a:ext cx="1504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↑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弧の長さ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６</a:t>
            </a:r>
            <a:r>
              <a:rPr lang="en-US" altLang="ja-JP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π</a:t>
            </a:r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㎝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9212341" y="2698126"/>
            <a:ext cx="1994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chemeClr val="accent1">
                    <a:lumMod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←　母線の長さ</a:t>
            </a:r>
            <a:endParaRPr lang="en-US" altLang="ja-JP" sz="2000" dirty="0">
              <a:solidFill>
                <a:schemeClr val="accent1">
                  <a:lumMod val="7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chemeClr val="accent1">
                    <a:lumMod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８㎝</a:t>
            </a:r>
            <a:endParaRPr lang="en-US" altLang="ja-JP" sz="2000" dirty="0">
              <a:solidFill>
                <a:schemeClr val="accent1">
                  <a:lumMod val="7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3" name="円/楕円 2"/>
          <p:cNvSpPr/>
          <p:nvPr/>
        </p:nvSpPr>
        <p:spPr>
          <a:xfrm>
            <a:off x="8459632" y="3285225"/>
            <a:ext cx="697815" cy="278588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8C30E72-E890-49F0-93D5-E4808E7215F6}"/>
              </a:ext>
            </a:extLst>
          </p:cNvPr>
          <p:cNvCxnSpPr>
            <a:cxnSpLocks/>
          </p:cNvCxnSpPr>
          <p:nvPr/>
        </p:nvCxnSpPr>
        <p:spPr>
          <a:xfrm flipV="1">
            <a:off x="2403469" y="4250701"/>
            <a:ext cx="1109963" cy="1708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9807BDA-8B40-4CCD-9C26-56B1BE66B593}"/>
              </a:ext>
            </a:extLst>
          </p:cNvPr>
          <p:cNvCxnSpPr>
            <a:cxnSpLocks/>
          </p:cNvCxnSpPr>
          <p:nvPr/>
        </p:nvCxnSpPr>
        <p:spPr>
          <a:xfrm>
            <a:off x="2300027" y="4926324"/>
            <a:ext cx="1848892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円/楕円 15">
            <a:extLst>
              <a:ext uri="{FF2B5EF4-FFF2-40B4-BE49-F238E27FC236}">
                <a16:creationId xmlns:a16="http://schemas.microsoft.com/office/drawing/2014/main" id="{D67D457F-F6A9-4903-AD52-E58B445C54F1}"/>
              </a:ext>
            </a:extLst>
          </p:cNvPr>
          <p:cNvSpPr/>
          <p:nvPr/>
        </p:nvSpPr>
        <p:spPr>
          <a:xfrm>
            <a:off x="3233756" y="4503742"/>
            <a:ext cx="267150" cy="339480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16">
            <a:extLst>
              <a:ext uri="{FF2B5EF4-FFF2-40B4-BE49-F238E27FC236}">
                <a16:creationId xmlns:a16="http://schemas.microsoft.com/office/drawing/2014/main" id="{6EA7CACB-4F67-4A44-8776-1CA74E17770A}"/>
              </a:ext>
            </a:extLst>
          </p:cNvPr>
          <p:cNvSpPr/>
          <p:nvPr/>
        </p:nvSpPr>
        <p:spPr>
          <a:xfrm>
            <a:off x="2705831" y="4503742"/>
            <a:ext cx="376519" cy="322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4482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59537" t="31534" r="4164" b="41490"/>
          <a:stretch/>
        </p:blipFill>
        <p:spPr>
          <a:xfrm>
            <a:off x="6535488" y="3285225"/>
            <a:ext cx="2950681" cy="26788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259550" y="543340"/>
            <a:ext cx="2372140" cy="149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部分円 1">
            <a:extLst>
              <a:ext uri="{FF2B5EF4-FFF2-40B4-BE49-F238E27FC236}">
                <a16:creationId xmlns:a16="http://schemas.microsoft.com/office/drawing/2014/main" id="{5AB8CD08-9901-4C5D-A442-392A33C9E42E}"/>
              </a:ext>
            </a:extLst>
          </p:cNvPr>
          <p:cNvSpPr/>
          <p:nvPr/>
        </p:nvSpPr>
        <p:spPr>
          <a:xfrm rot="15325619">
            <a:off x="6853299" y="2068453"/>
            <a:ext cx="2587448" cy="2570587"/>
          </a:xfrm>
          <a:prstGeom prst="pie">
            <a:avLst>
              <a:gd name="adj1" fmla="val 7598954"/>
              <a:gd name="adj2" fmla="val 15705201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円弧 19">
            <a:extLst>
              <a:ext uri="{FF2B5EF4-FFF2-40B4-BE49-F238E27FC236}">
                <a16:creationId xmlns:a16="http://schemas.microsoft.com/office/drawing/2014/main" id="{2C28C89B-8808-401B-BF96-98F492551A44}"/>
              </a:ext>
            </a:extLst>
          </p:cNvPr>
          <p:cNvSpPr/>
          <p:nvPr/>
        </p:nvSpPr>
        <p:spPr>
          <a:xfrm rot="8676231">
            <a:off x="6894788" y="2152643"/>
            <a:ext cx="2504469" cy="2500475"/>
          </a:xfrm>
          <a:prstGeom prst="arc">
            <a:avLst>
              <a:gd name="adj1" fmla="val 14157574"/>
              <a:gd name="adj2" fmla="val 89347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21">
            <a:extLst>
              <a:ext uri="{FF2B5EF4-FFF2-40B4-BE49-F238E27FC236}">
                <a16:creationId xmlns:a16="http://schemas.microsoft.com/office/drawing/2014/main" id="{AF582E00-7C7C-4A68-82A1-5BB8DEDC16BD}"/>
              </a:ext>
            </a:extLst>
          </p:cNvPr>
          <p:cNvSpPr/>
          <p:nvPr/>
        </p:nvSpPr>
        <p:spPr>
          <a:xfrm>
            <a:off x="7452344" y="4630611"/>
            <a:ext cx="993276" cy="9646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7561296" y="3503339"/>
            <a:ext cx="176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側面積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6371433" y="3880405"/>
            <a:ext cx="1504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↑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弧の長さ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６</a:t>
            </a:r>
            <a:r>
              <a:rPr lang="en-US" altLang="ja-JP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π</a:t>
            </a:r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㎝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8AE8C28-29B3-41EC-90B5-707508FC22D6}"/>
              </a:ext>
            </a:extLst>
          </p:cNvPr>
          <p:cNvSpPr txBox="1"/>
          <p:nvPr/>
        </p:nvSpPr>
        <p:spPr>
          <a:xfrm>
            <a:off x="9212341" y="2698126"/>
            <a:ext cx="1994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solidFill>
                <a:srgbClr val="0070C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chemeClr val="accent1">
                    <a:lumMod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←　母線の長さ</a:t>
            </a:r>
            <a:endParaRPr lang="en-US" altLang="ja-JP" sz="2000" dirty="0">
              <a:solidFill>
                <a:schemeClr val="accent1">
                  <a:lumMod val="7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dirty="0">
                <a:solidFill>
                  <a:schemeClr val="accent1">
                    <a:lumMod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８㎝</a:t>
            </a:r>
            <a:endParaRPr lang="en-US" altLang="ja-JP" sz="2000" dirty="0">
              <a:solidFill>
                <a:schemeClr val="accent1">
                  <a:lumMod val="7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3" name="円/楕円 2"/>
          <p:cNvSpPr/>
          <p:nvPr/>
        </p:nvSpPr>
        <p:spPr>
          <a:xfrm>
            <a:off x="8459632" y="3285225"/>
            <a:ext cx="697815" cy="278588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0EBB57BD-FCCD-4277-B954-B4AFA2BD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05" t="31746" r="35274" b="38877"/>
          <a:stretch/>
        </p:blipFill>
        <p:spPr>
          <a:xfrm>
            <a:off x="1450077" y="2534067"/>
            <a:ext cx="4866462" cy="3430005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8C30E72-E890-49F0-93D5-E4808E7215F6}"/>
              </a:ext>
            </a:extLst>
          </p:cNvPr>
          <p:cNvCxnSpPr>
            <a:cxnSpLocks/>
          </p:cNvCxnSpPr>
          <p:nvPr/>
        </p:nvCxnSpPr>
        <p:spPr>
          <a:xfrm flipV="1">
            <a:off x="2403469" y="4250701"/>
            <a:ext cx="1109963" cy="1708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9807BDA-8B40-4CCD-9C26-56B1BE66B593}"/>
              </a:ext>
            </a:extLst>
          </p:cNvPr>
          <p:cNvCxnSpPr>
            <a:cxnSpLocks/>
          </p:cNvCxnSpPr>
          <p:nvPr/>
        </p:nvCxnSpPr>
        <p:spPr>
          <a:xfrm>
            <a:off x="2300027" y="4926324"/>
            <a:ext cx="1848892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円/楕円 15">
            <a:extLst>
              <a:ext uri="{FF2B5EF4-FFF2-40B4-BE49-F238E27FC236}">
                <a16:creationId xmlns:a16="http://schemas.microsoft.com/office/drawing/2014/main" id="{D67D457F-F6A9-4903-AD52-E58B445C54F1}"/>
              </a:ext>
            </a:extLst>
          </p:cNvPr>
          <p:cNvSpPr/>
          <p:nvPr/>
        </p:nvSpPr>
        <p:spPr>
          <a:xfrm>
            <a:off x="3233756" y="4503742"/>
            <a:ext cx="267150" cy="339480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16">
            <a:extLst>
              <a:ext uri="{FF2B5EF4-FFF2-40B4-BE49-F238E27FC236}">
                <a16:creationId xmlns:a16="http://schemas.microsoft.com/office/drawing/2014/main" id="{6EA7CACB-4F67-4A44-8776-1CA74E17770A}"/>
              </a:ext>
            </a:extLst>
          </p:cNvPr>
          <p:cNvSpPr/>
          <p:nvPr/>
        </p:nvSpPr>
        <p:spPr>
          <a:xfrm>
            <a:off x="2705831" y="4503742"/>
            <a:ext cx="376519" cy="322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7EF986-51A7-4C02-BB19-B5E4CE190411}"/>
              </a:ext>
            </a:extLst>
          </p:cNvPr>
          <p:cNvSpPr txBox="1"/>
          <p:nvPr/>
        </p:nvSpPr>
        <p:spPr>
          <a:xfrm>
            <a:off x="402250" y="650202"/>
            <a:ext cx="668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例題</a:t>
            </a:r>
            <a:r>
              <a:rPr kumimoji="1"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endParaRPr kumimoji="1"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底面の半径が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3cm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，母線の長さが</a:t>
            </a:r>
            <a:r>
              <a:rPr lang="en-US" altLang="ja-JP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8㎝</a:t>
            </a:r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lang="en-US" altLang="ja-JP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2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円錐の表面積を求めよう。</a:t>
            </a:r>
            <a:endParaRPr kumimoji="1" lang="ja-JP" altLang="en-US" sz="2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F671AEA-7E9E-4DC5-8AD4-31ECCB1D6154}"/>
              </a:ext>
            </a:extLst>
          </p:cNvPr>
          <p:cNvGrpSpPr/>
          <p:nvPr/>
        </p:nvGrpSpPr>
        <p:grpSpPr>
          <a:xfrm>
            <a:off x="6781148" y="439681"/>
            <a:ext cx="4322428" cy="1335841"/>
            <a:chOff x="4964448" y="1492415"/>
            <a:chExt cx="4322428" cy="1155448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B3BD07C-554E-4EE2-A535-7A8E212125E5}"/>
                </a:ext>
              </a:extLst>
            </p:cNvPr>
            <p:cNvSpPr txBox="1"/>
            <p:nvPr/>
          </p:nvSpPr>
          <p:spPr>
            <a:xfrm>
              <a:off x="4964448" y="1602891"/>
              <a:ext cx="4322428" cy="1044972"/>
            </a:xfrm>
            <a:prstGeom prst="rect">
              <a:avLst/>
            </a:prstGeom>
            <a:solidFill>
              <a:srgbClr val="CCFF99"/>
            </a:solidFill>
          </p:spPr>
          <p:txBody>
            <a:bodyPr wrap="square" rtlCol="0">
              <a:spAutoFit/>
            </a:bodyPr>
            <a:lstStyle/>
            <a:p>
              <a:endParaRPr lang="en-US" altLang="ja-JP" dirty="0">
                <a:solidFill>
                  <a:srgbClr val="0070C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lang="ja-JP" altLang="en-US" sz="24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（おうぎ形の面積）＝ </a:t>
              </a:r>
              <a:r>
                <a:rPr lang="en-US" altLang="ja-JP" sz="24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―</a:t>
              </a:r>
              <a:r>
                <a:rPr lang="ja-JP" altLang="en-US" sz="24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</a:t>
              </a:r>
              <a:r>
                <a:rPr lang="en-US" altLang="ja-JP" sz="2400" dirty="0">
                  <a:latin typeface="Bahnschrift SemiBold" panose="020B0502040204020203" pitchFamily="34" charset="0"/>
                  <a:ea typeface="UD デジタル 教科書体 NK-B" panose="02020700000000000000" pitchFamily="18" charset="-128"/>
                </a:rPr>
                <a:t>ℓ</a:t>
              </a:r>
              <a:r>
                <a:rPr lang="ja-JP" altLang="en-US" sz="24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ｒ</a:t>
              </a:r>
              <a:endParaRPr lang="en-US" altLang="ja-JP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  <a:p>
              <a:endParaRPr lang="en-US" altLang="ja-JP" dirty="0">
                <a:solidFill>
                  <a:srgbClr val="0070C0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65E6914-7C58-488D-8413-FC7ED2B8F5AA}"/>
                </a:ext>
              </a:extLst>
            </p:cNvPr>
            <p:cNvSpPr txBox="1"/>
            <p:nvPr/>
          </p:nvSpPr>
          <p:spPr>
            <a:xfrm>
              <a:off x="8178842" y="1492415"/>
              <a:ext cx="5805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ja-JP" dirty="0">
                <a:solidFill>
                  <a:srgbClr val="0070C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lang="ja-JP" altLang="en-US" sz="24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１</a:t>
              </a:r>
              <a:endParaRPr lang="en-US" altLang="ja-JP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  <a:p>
              <a:endParaRPr lang="en-US" altLang="ja-JP" dirty="0">
                <a:solidFill>
                  <a:srgbClr val="0070C0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59DB315-3969-41A7-9046-35E7AC9E419A}"/>
                </a:ext>
              </a:extLst>
            </p:cNvPr>
            <p:cNvSpPr txBox="1"/>
            <p:nvPr/>
          </p:nvSpPr>
          <p:spPr>
            <a:xfrm>
              <a:off x="8178842" y="1769414"/>
              <a:ext cx="4903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ja-JP" dirty="0">
                <a:solidFill>
                  <a:srgbClr val="0070C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lang="ja-JP" altLang="en-US" sz="24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２</a:t>
              </a:r>
              <a:endParaRPr lang="en-US" altLang="ja-JP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4004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4036</TotalTime>
  <Words>648</Words>
  <Application>Microsoft Office PowerPoint</Application>
  <PresentationFormat>ワイド画面</PresentationFormat>
  <Paragraphs>116</Paragraphs>
  <Slides>14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2" baseType="lpstr">
      <vt:lpstr>UD デジタル 教科書体 N-B</vt:lpstr>
      <vt:lpstr>UD デジタル 教科書体 NK-R</vt:lpstr>
      <vt:lpstr>メイリオ</vt:lpstr>
      <vt:lpstr>Arial</vt:lpstr>
      <vt:lpstr>Bahnschrift SemiBold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TO-NPC2014Y</dc:creator>
  <cp:lastModifiedBy>LE-NPC2020</cp:lastModifiedBy>
  <cp:revision>335</cp:revision>
  <cp:lastPrinted>2021-01-10T05:39:39Z</cp:lastPrinted>
  <dcterms:created xsi:type="dcterms:W3CDTF">2017-03-03T14:37:12Z</dcterms:created>
  <dcterms:modified xsi:type="dcterms:W3CDTF">2022-01-30T00:06:23Z</dcterms:modified>
</cp:coreProperties>
</file>