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6" r:id="rId2"/>
    <p:sldId id="291" r:id="rId3"/>
    <p:sldId id="289" r:id="rId4"/>
    <p:sldId id="292" r:id="rId5"/>
    <p:sldId id="263" r:id="rId6"/>
    <p:sldId id="299" r:id="rId7"/>
    <p:sldId id="295" r:id="rId8"/>
    <p:sldId id="298" r:id="rId9"/>
    <p:sldId id="288" r:id="rId10"/>
    <p:sldId id="296" r:id="rId11"/>
    <p:sldId id="297" r:id="rId12"/>
  </p:sldIdLst>
  <p:sldSz cx="12192000" cy="6858000"/>
  <p:notesSz cx="6888163" cy="10020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1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ADBC0DA8-C0F5-4A83-926E-CE305BF3D54D}" type="datetimeFigureOut">
              <a:rPr kumimoji="1" lang="ja-JP" altLang="en-US" smtClean="0"/>
              <a:t>2020/9/1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3C0E927F-52D7-4CD3-92CB-4169372B98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48520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D081-3DE3-45CC-A44B-DCD037FEF99A}" type="datetimeFigureOut">
              <a:rPr kumimoji="1" lang="ja-JP" altLang="en-US" smtClean="0"/>
              <a:t>2020/9/1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2019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D081-3DE3-45CC-A44B-DCD037FEF99A}" type="datetimeFigureOut">
              <a:rPr kumimoji="1" lang="ja-JP" altLang="en-US" smtClean="0"/>
              <a:t>2020/9/1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0970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D081-3DE3-45CC-A44B-DCD037FEF99A}" type="datetimeFigureOut">
              <a:rPr kumimoji="1" lang="ja-JP" altLang="en-US" smtClean="0"/>
              <a:t>2020/9/1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5151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D081-3DE3-45CC-A44B-DCD037FEF99A}" type="datetimeFigureOut">
              <a:rPr kumimoji="1" lang="ja-JP" altLang="en-US" smtClean="0"/>
              <a:t>2020/9/1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174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D081-3DE3-45CC-A44B-DCD037FEF99A}" type="datetimeFigureOut">
              <a:rPr kumimoji="1" lang="ja-JP" altLang="en-US" smtClean="0"/>
              <a:t>2020/9/1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434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D081-3DE3-45CC-A44B-DCD037FEF99A}" type="datetimeFigureOut">
              <a:rPr kumimoji="1" lang="ja-JP" altLang="en-US" smtClean="0"/>
              <a:t>2020/9/1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874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D081-3DE3-45CC-A44B-DCD037FEF99A}" type="datetimeFigureOut">
              <a:rPr kumimoji="1" lang="ja-JP" altLang="en-US" smtClean="0"/>
              <a:t>2020/9/1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1707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D081-3DE3-45CC-A44B-DCD037FEF99A}" type="datetimeFigureOut">
              <a:rPr kumimoji="1" lang="ja-JP" altLang="en-US" smtClean="0"/>
              <a:t>2020/9/1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0602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D081-3DE3-45CC-A44B-DCD037FEF99A}" type="datetimeFigureOut">
              <a:rPr kumimoji="1" lang="ja-JP" altLang="en-US" smtClean="0"/>
              <a:t>2020/9/1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0381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D081-3DE3-45CC-A44B-DCD037FEF99A}" type="datetimeFigureOut">
              <a:rPr kumimoji="1" lang="ja-JP" altLang="en-US" smtClean="0"/>
              <a:t>2020/9/1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4647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D081-3DE3-45CC-A44B-DCD037FEF99A}" type="datetimeFigureOut">
              <a:rPr kumimoji="1" lang="ja-JP" altLang="en-US" smtClean="0"/>
              <a:t>2020/9/1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5203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4D081-3DE3-45CC-A44B-DCD037FEF99A}" type="datetimeFigureOut">
              <a:rPr kumimoji="1" lang="ja-JP" altLang="en-US" smtClean="0"/>
              <a:t>2020/9/1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6211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2099256" y="2541319"/>
            <a:ext cx="7519757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ja-JP" altLang="en-US" sz="1050" dirty="0">
              <a:solidFill>
                <a:prstClr val="black"/>
              </a:solidFill>
              <a:latin typeface="Times New Roman" panose="02020603050405020304" pitchFamily="18" charset="0"/>
              <a:ea typeface="ＭＳ 明朝" panose="02020609040205080304" pitchFamily="17" charset="-128"/>
            </a:endParaRPr>
          </a:p>
          <a:p>
            <a:r>
              <a:rPr lang="ja-JP" altLang="en-US" dirty="0">
                <a:solidFill>
                  <a:prstClr val="black"/>
                </a:solidFill>
                <a:latin typeface="Times New Roman" panose="02020603050405020304" pitchFamily="18" charset="0"/>
                <a:ea typeface="AR P丸ゴシック体M" panose="020B0600010101010101" pitchFamily="50" charset="-128"/>
              </a:rPr>
              <a:t>　</a:t>
            </a:r>
            <a:endParaRPr lang="en-US" altLang="zh-TW" sz="3200" dirty="0">
              <a:solidFill>
                <a:prstClr val="black"/>
              </a:solidFill>
              <a:latin typeface="Times New Roman" panose="02020603050405020304" pitchFamily="18" charset="0"/>
              <a:ea typeface="AR P丸ゴシック体M" panose="020B0600010101010101" pitchFamily="50" charset="-128"/>
            </a:endParaRPr>
          </a:p>
          <a:p>
            <a:pPr algn="ctr"/>
            <a:r>
              <a:rPr lang="ja-JP" altLang="en-US" sz="4800" dirty="0">
                <a:solidFill>
                  <a:prstClr val="black"/>
                </a:solidFill>
                <a:latin typeface="Times New Roman" panose="02020603050405020304" pitchFamily="18" charset="0"/>
                <a:ea typeface="AR P丸ゴシック体M" panose="020B0600010101010101" pitchFamily="50" charset="-128"/>
              </a:rPr>
              <a:t>近似値と有効数字（中３）</a:t>
            </a:r>
            <a:endParaRPr lang="en-US" altLang="zh-TW" sz="4800" dirty="0">
              <a:solidFill>
                <a:prstClr val="black"/>
              </a:solidFill>
              <a:latin typeface="Times New Roman" panose="02020603050405020304" pitchFamily="18" charset="0"/>
              <a:ea typeface="AR P丸ゴシック体M" panose="020B0600010101010101" pitchFamily="50" charset="-128"/>
            </a:endParaRPr>
          </a:p>
          <a:p>
            <a:pPr algn="r"/>
            <a:r>
              <a:rPr lang="zh-TW" alt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AR P丸ゴシック体M" panose="020B0600010101010101" pitchFamily="50" charset="-128"/>
              </a:rPr>
              <a:t>　　　　　　　　</a:t>
            </a:r>
            <a:endParaRPr lang="zh-TW" altLang="en-US" sz="1050" dirty="0">
              <a:solidFill>
                <a:prstClr val="black"/>
              </a:solidFill>
              <a:latin typeface="Times New Roman" panose="02020603050405020304" pitchFamily="18" charset="0"/>
              <a:ea typeface="ＭＳ 明朝" panose="02020609040205080304" pitchFamily="17" charset="-128"/>
            </a:endParaRPr>
          </a:p>
          <a:p>
            <a:r>
              <a:rPr lang="ja-JP" altLang="en-US" sz="1050" dirty="0">
                <a:solidFill>
                  <a:prstClr val="black"/>
                </a:solidFill>
                <a:latin typeface="Times New Roman" panose="02020603050405020304" pitchFamily="18" charset="0"/>
                <a:ea typeface="ＭＳ 明朝" panose="02020609040205080304" pitchFamily="17" charset="-128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04289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xmlns="" id="{B42961BF-A955-4025-9DA8-CC56C0F6F46E}"/>
              </a:ext>
            </a:extLst>
          </p:cNvPr>
          <p:cNvSpPr txBox="1"/>
          <p:nvPr/>
        </p:nvSpPr>
        <p:spPr>
          <a:xfrm>
            <a:off x="975319" y="1093397"/>
            <a:ext cx="6041520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/>
              <a:t>例えば靴を買うとき</a:t>
            </a:r>
            <a:endParaRPr kumimoji="1" lang="en-US" altLang="ja-JP" sz="4400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xmlns="" id="{691770D4-5786-49F5-AF88-90FA32395581}"/>
              </a:ext>
            </a:extLst>
          </p:cNvPr>
          <p:cNvSpPr txBox="1"/>
          <p:nvPr/>
        </p:nvSpPr>
        <p:spPr>
          <a:xfrm>
            <a:off x="6335076" y="5235028"/>
            <a:ext cx="5856923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/>
              <a:t>サイズを何㎝とするか？</a:t>
            </a:r>
            <a:endParaRPr kumimoji="1" lang="en-US" altLang="ja-JP" sz="4400" dirty="0"/>
          </a:p>
        </p:txBody>
      </p:sp>
    </p:spTree>
    <p:extLst>
      <p:ext uri="{BB962C8B-B14F-4D97-AF65-F5344CB8AC3E}">
        <p14:creationId xmlns:p14="http://schemas.microsoft.com/office/powerpoint/2010/main" val="2292195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879748" y="391697"/>
            <a:ext cx="2651247" cy="14737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6000" dirty="0"/>
              <a:t>24.1</a:t>
            </a:r>
            <a:r>
              <a:rPr lang="ja-JP" altLang="en-US" sz="6000" dirty="0"/>
              <a:t>ｃｍ</a:t>
            </a:r>
            <a:r>
              <a:rPr lang="ja-JP" altLang="en-US" sz="6000" u="sng" dirty="0"/>
              <a:t>　　　　　　　　　　　　　　　　　</a:t>
            </a:r>
            <a:endParaRPr lang="en-US" altLang="ja-JP" sz="6000" u="sng" dirty="0"/>
          </a:p>
          <a:p>
            <a:r>
              <a:rPr lang="ja-JP" altLang="en-US" sz="6000" dirty="0"/>
              <a:t> </a:t>
            </a:r>
            <a:endParaRPr lang="en-US" altLang="ja-JP" sz="60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8871216" y="367389"/>
            <a:ext cx="2810828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6000" dirty="0"/>
              <a:t>23.8</a:t>
            </a:r>
            <a:r>
              <a:rPr lang="ja-JP" altLang="en-US" sz="6000" dirty="0"/>
              <a:t>ｃｍ</a:t>
            </a:r>
            <a:r>
              <a:rPr lang="ja-JP" altLang="en-US" sz="6000" u="sng" dirty="0"/>
              <a:t>　　　　　　　　　　　　　　　　　</a:t>
            </a:r>
            <a:endParaRPr lang="en-US" altLang="ja-JP" sz="6000" u="sng" dirty="0"/>
          </a:p>
          <a:p>
            <a:r>
              <a:rPr lang="ja-JP" altLang="en-US" sz="6000" dirty="0"/>
              <a:t> </a:t>
            </a:r>
            <a:endParaRPr lang="en-US" altLang="ja-JP" sz="6000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xmlns="" id="{D328A4BD-9125-4698-817B-F1A74A70C9D9}"/>
              </a:ext>
            </a:extLst>
          </p:cNvPr>
          <p:cNvSpPr txBox="1"/>
          <p:nvPr/>
        </p:nvSpPr>
        <p:spPr>
          <a:xfrm>
            <a:off x="597535" y="3090446"/>
            <a:ext cx="6614634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/>
              <a:t>足の大きさを測ってみよう</a:t>
            </a:r>
            <a:endParaRPr kumimoji="1" lang="en-US" altLang="ja-JP" sz="4400" dirty="0"/>
          </a:p>
        </p:txBody>
      </p:sp>
    </p:spTree>
    <p:extLst>
      <p:ext uri="{BB962C8B-B14F-4D97-AF65-F5344CB8AC3E}">
        <p14:creationId xmlns:p14="http://schemas.microsoft.com/office/powerpoint/2010/main" val="764481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822919" y="1034313"/>
            <a:ext cx="3607414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/>
              <a:t>２４．</a:t>
            </a:r>
            <a:r>
              <a:rPr lang="ja-JP" altLang="en-US" sz="4400" dirty="0">
                <a:highlight>
                  <a:srgbClr val="FFFF00"/>
                </a:highlight>
              </a:rPr>
              <a:t>１</a:t>
            </a:r>
            <a:r>
              <a:rPr lang="ja-JP" altLang="en-US" sz="4400" dirty="0"/>
              <a:t>　㎝</a:t>
            </a:r>
            <a:r>
              <a:rPr kumimoji="1" lang="ja-JP" altLang="en-US" sz="4400" dirty="0"/>
              <a:t>　　　　　　</a:t>
            </a:r>
            <a:endParaRPr kumimoji="1" lang="en-US" altLang="ja-JP" sz="60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885855" y="1750504"/>
            <a:ext cx="2438441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>
                <a:solidFill>
                  <a:srgbClr val="FF0000"/>
                </a:solidFill>
              </a:rPr>
              <a:t>↑　</a:t>
            </a:r>
            <a:endParaRPr lang="en-US" altLang="ja-JP" sz="4400" dirty="0">
              <a:solidFill>
                <a:srgbClr val="FF0000"/>
              </a:solidFill>
            </a:endParaRPr>
          </a:p>
          <a:p>
            <a:r>
              <a:rPr lang="ja-JP" altLang="en-US" sz="4400" dirty="0">
                <a:solidFill>
                  <a:srgbClr val="FF0000"/>
                </a:solidFill>
              </a:rPr>
              <a:t>四捨五入</a:t>
            </a:r>
            <a:endParaRPr kumimoji="1" lang="en-US" altLang="ja-JP" sz="4400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996399" y="4363687"/>
            <a:ext cx="2438441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>
                <a:solidFill>
                  <a:srgbClr val="FF0000"/>
                </a:solidFill>
              </a:rPr>
              <a:t>↑　</a:t>
            </a:r>
            <a:endParaRPr lang="en-US" altLang="ja-JP" sz="4400" dirty="0">
              <a:solidFill>
                <a:srgbClr val="FF0000"/>
              </a:solidFill>
            </a:endParaRPr>
          </a:p>
          <a:p>
            <a:r>
              <a:rPr lang="ja-JP" altLang="en-US" sz="4400" dirty="0">
                <a:solidFill>
                  <a:srgbClr val="FF0000"/>
                </a:solidFill>
              </a:rPr>
              <a:t>四捨五入</a:t>
            </a:r>
            <a:endParaRPr kumimoji="1" lang="en-US" altLang="ja-JP" sz="4400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xmlns="" id="{9A52C445-7EF4-4846-88FB-3E617FA80DA3}"/>
              </a:ext>
            </a:extLst>
          </p:cNvPr>
          <p:cNvSpPr txBox="1"/>
          <p:nvPr/>
        </p:nvSpPr>
        <p:spPr>
          <a:xfrm>
            <a:off x="975319" y="3668005"/>
            <a:ext cx="3607414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/>
              <a:t>２３．</a:t>
            </a:r>
            <a:r>
              <a:rPr lang="ja-JP" altLang="en-US" sz="4400" dirty="0">
                <a:highlight>
                  <a:srgbClr val="FFFF00"/>
                </a:highlight>
              </a:rPr>
              <a:t>８</a:t>
            </a:r>
            <a:r>
              <a:rPr lang="ja-JP" altLang="en-US" sz="4400" dirty="0"/>
              <a:t>　㎝</a:t>
            </a:r>
            <a:r>
              <a:rPr kumimoji="1" lang="ja-JP" altLang="en-US" sz="4400" dirty="0"/>
              <a:t>　　　　　　</a:t>
            </a:r>
            <a:endParaRPr kumimoji="1" lang="en-US" altLang="ja-JP" sz="6000" dirty="0"/>
          </a:p>
        </p:txBody>
      </p:sp>
      <p:sp>
        <p:nvSpPr>
          <p:cNvPr id="12" name="角丸四角形吹き出し 1">
            <a:extLst>
              <a:ext uri="{FF2B5EF4-FFF2-40B4-BE49-F238E27FC236}">
                <a16:creationId xmlns:a16="http://schemas.microsoft.com/office/drawing/2014/main" xmlns="" id="{40BA2385-1524-4F2B-90B4-EC38FDCAADE1}"/>
              </a:ext>
            </a:extLst>
          </p:cNvPr>
          <p:cNvSpPr/>
          <p:nvPr/>
        </p:nvSpPr>
        <p:spPr>
          <a:xfrm>
            <a:off x="6514561" y="1245111"/>
            <a:ext cx="2068512" cy="932620"/>
          </a:xfrm>
          <a:prstGeom prst="wedgeRoundRectCallout">
            <a:avLst>
              <a:gd name="adj1" fmla="val 50"/>
              <a:gd name="adj2" fmla="val -6135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4000" dirty="0">
                <a:solidFill>
                  <a:schemeClr val="tx1"/>
                </a:solidFill>
              </a:rPr>
              <a:t>２４ｃｍ</a:t>
            </a:r>
            <a:endParaRPr kumimoji="1" lang="ja-JP" altLang="en-US" sz="4000" dirty="0">
              <a:solidFill>
                <a:schemeClr val="tx1"/>
              </a:solidFill>
            </a:endParaRPr>
          </a:p>
        </p:txBody>
      </p:sp>
      <p:sp>
        <p:nvSpPr>
          <p:cNvPr id="13" name="角丸四角形吹き出し 1">
            <a:extLst>
              <a:ext uri="{FF2B5EF4-FFF2-40B4-BE49-F238E27FC236}">
                <a16:creationId xmlns:a16="http://schemas.microsoft.com/office/drawing/2014/main" xmlns="" id="{4EEB6580-1518-4CF9-8537-68F3C1F480C0}"/>
              </a:ext>
            </a:extLst>
          </p:cNvPr>
          <p:cNvSpPr/>
          <p:nvPr/>
        </p:nvSpPr>
        <p:spPr>
          <a:xfrm>
            <a:off x="6514561" y="4345113"/>
            <a:ext cx="2068512" cy="932620"/>
          </a:xfrm>
          <a:prstGeom prst="wedgeRoundRectCallout">
            <a:avLst>
              <a:gd name="adj1" fmla="val 50"/>
              <a:gd name="adj2" fmla="val -6135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4000" dirty="0">
                <a:solidFill>
                  <a:schemeClr val="tx1"/>
                </a:solidFill>
              </a:rPr>
              <a:t>２４ｃｍ</a:t>
            </a:r>
            <a:endParaRPr kumimoji="1" lang="ja-JP" altLang="en-US" sz="4000" dirty="0">
              <a:solidFill>
                <a:schemeClr val="tx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xmlns="" id="{63E99D38-AEB4-4764-806B-B52A9ACEBC66}"/>
              </a:ext>
            </a:extLst>
          </p:cNvPr>
          <p:cNvSpPr txBox="1"/>
          <p:nvPr/>
        </p:nvSpPr>
        <p:spPr>
          <a:xfrm>
            <a:off x="6514561" y="194023"/>
            <a:ext cx="1905041" cy="677108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>
            <a:spAutoFit/>
          </a:bodyPr>
          <a:lstStyle/>
          <a:p>
            <a:r>
              <a:rPr kumimoji="1" lang="ja-JP" altLang="en-US" sz="4400" dirty="0"/>
              <a:t>近似値</a:t>
            </a:r>
            <a:endParaRPr kumimoji="1" lang="en-US" altLang="ja-JP" sz="4400" dirty="0"/>
          </a:p>
        </p:txBody>
      </p:sp>
    </p:spTree>
    <p:extLst>
      <p:ext uri="{BB962C8B-B14F-4D97-AF65-F5344CB8AC3E}">
        <p14:creationId xmlns:p14="http://schemas.microsoft.com/office/powerpoint/2010/main" val="3282666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822919" y="940997"/>
            <a:ext cx="11064281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kumimoji="1" lang="ja-JP" altLang="en-US" sz="4400" dirty="0"/>
              <a:t>真の値に近い値のことを　　　　　　といいます。</a:t>
            </a:r>
            <a:endParaRPr kumimoji="1" lang="en-US" altLang="ja-JP" sz="44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xmlns="" id="{690E7825-F477-49CF-BAA2-DDCC7E095382}"/>
              </a:ext>
            </a:extLst>
          </p:cNvPr>
          <p:cNvSpPr txBox="1"/>
          <p:nvPr/>
        </p:nvSpPr>
        <p:spPr>
          <a:xfrm>
            <a:off x="6746380" y="940997"/>
            <a:ext cx="1905041" cy="677108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>
            <a:spAutoFit/>
          </a:bodyPr>
          <a:lstStyle/>
          <a:p>
            <a:r>
              <a:rPr kumimoji="1" lang="ja-JP" altLang="en-US" sz="4400" dirty="0"/>
              <a:t>近似値</a:t>
            </a:r>
            <a:endParaRPr kumimoji="1" lang="en-US" altLang="ja-JP" sz="44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xmlns="" id="{4864DD0D-7854-4152-9640-64BDDB1114E0}"/>
              </a:ext>
            </a:extLst>
          </p:cNvPr>
          <p:cNvSpPr txBox="1"/>
          <p:nvPr/>
        </p:nvSpPr>
        <p:spPr>
          <a:xfrm>
            <a:off x="822919" y="2062743"/>
            <a:ext cx="9240723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/>
              <a:t>近似値を表す数で，意味のある数字を</a:t>
            </a:r>
            <a:endParaRPr lang="en-US" altLang="ja-JP" sz="4400" dirty="0"/>
          </a:p>
          <a:p>
            <a:r>
              <a:rPr kumimoji="1" lang="ja-JP" altLang="en-US" sz="4400" dirty="0"/>
              <a:t>　　　　　　　といいます。</a:t>
            </a:r>
            <a:endParaRPr kumimoji="1" lang="en-US" altLang="ja-JP" sz="44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xmlns="" id="{BF6BB743-43D6-4E14-A492-581EF63FBD48}"/>
              </a:ext>
            </a:extLst>
          </p:cNvPr>
          <p:cNvSpPr txBox="1"/>
          <p:nvPr/>
        </p:nvSpPr>
        <p:spPr>
          <a:xfrm>
            <a:off x="886277" y="2763933"/>
            <a:ext cx="2484161" cy="677108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/>
              <a:t>有効数字</a:t>
            </a:r>
            <a:endParaRPr kumimoji="1" lang="en-US" altLang="ja-JP" sz="4400" dirty="0"/>
          </a:p>
        </p:txBody>
      </p:sp>
    </p:spTree>
    <p:extLst>
      <p:ext uri="{BB962C8B-B14F-4D97-AF65-F5344CB8AC3E}">
        <p14:creationId xmlns:p14="http://schemas.microsoft.com/office/powerpoint/2010/main" val="3388351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8" grpId="0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3028338" y="342145"/>
            <a:ext cx="2651247" cy="14737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6000" dirty="0"/>
              <a:t>24.1</a:t>
            </a:r>
            <a:r>
              <a:rPr lang="ja-JP" altLang="en-US" sz="6000" dirty="0"/>
              <a:t>ｃｍ</a:t>
            </a:r>
            <a:r>
              <a:rPr lang="ja-JP" altLang="en-US" sz="6000" u="sng" dirty="0"/>
              <a:t>　　　　　　　　　　　　　　　　　</a:t>
            </a:r>
            <a:endParaRPr lang="en-US" altLang="ja-JP" sz="6000" u="sng" dirty="0"/>
          </a:p>
          <a:p>
            <a:r>
              <a:rPr lang="ja-JP" altLang="en-US" sz="6000" dirty="0"/>
              <a:t> </a:t>
            </a:r>
            <a:endParaRPr lang="en-US" altLang="ja-JP" sz="60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8871216" y="367389"/>
            <a:ext cx="2810828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6000" dirty="0"/>
              <a:t>23.8</a:t>
            </a:r>
            <a:r>
              <a:rPr lang="ja-JP" altLang="en-US" sz="6000" dirty="0"/>
              <a:t>ｃｍ</a:t>
            </a:r>
            <a:r>
              <a:rPr lang="ja-JP" altLang="en-US" sz="6000" u="sng" dirty="0"/>
              <a:t>　　　　　　　　　　　　　　　　　</a:t>
            </a:r>
            <a:endParaRPr lang="en-US" altLang="ja-JP" sz="6000" u="sng" dirty="0"/>
          </a:p>
          <a:p>
            <a:r>
              <a:rPr lang="ja-JP" altLang="en-US" sz="6000" dirty="0"/>
              <a:t> </a:t>
            </a:r>
            <a:endParaRPr lang="en-US" altLang="ja-JP" sz="6000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xmlns="" id="{4A3B6554-DB2E-4275-BAB5-0D16D5CFD953}"/>
              </a:ext>
            </a:extLst>
          </p:cNvPr>
          <p:cNvGrpSpPr/>
          <p:nvPr/>
        </p:nvGrpSpPr>
        <p:grpSpPr>
          <a:xfrm>
            <a:off x="2601371" y="1584440"/>
            <a:ext cx="8630804" cy="932620"/>
            <a:chOff x="2601371" y="1584440"/>
            <a:chExt cx="8630804" cy="932620"/>
          </a:xfrm>
        </p:grpSpPr>
        <p:sp>
          <p:nvSpPr>
            <p:cNvPr id="15" name="角丸四角形吹き出し 1">
              <a:extLst>
                <a:ext uri="{FF2B5EF4-FFF2-40B4-BE49-F238E27FC236}">
                  <a16:creationId xmlns:a16="http://schemas.microsoft.com/office/drawing/2014/main" xmlns="" id="{168BBFEA-64F4-46C1-ABD2-AF111F022A98}"/>
                </a:ext>
              </a:extLst>
            </p:cNvPr>
            <p:cNvSpPr/>
            <p:nvPr/>
          </p:nvSpPr>
          <p:spPr>
            <a:xfrm>
              <a:off x="2601371" y="1584440"/>
              <a:ext cx="2068512" cy="932620"/>
            </a:xfrm>
            <a:prstGeom prst="wedgeRoundRectCallout">
              <a:avLst>
                <a:gd name="adj1" fmla="val 50"/>
                <a:gd name="adj2" fmla="val -61350"/>
                <a:gd name="adj3" fmla="val 166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ja-JP" altLang="en-US" sz="4000" dirty="0">
                  <a:solidFill>
                    <a:schemeClr val="tx1"/>
                  </a:solidFill>
                </a:rPr>
                <a:t>２４ｃｍ</a:t>
              </a:r>
              <a:endParaRPr kumimoji="1" lang="ja-JP" altLang="en-US" sz="4000" dirty="0">
                <a:solidFill>
                  <a:schemeClr val="tx1"/>
                </a:solidFill>
              </a:endParaRPr>
            </a:p>
          </p:txBody>
        </p:sp>
        <p:sp>
          <p:nvSpPr>
            <p:cNvPr id="16" name="角丸四角形吹き出し 1">
              <a:extLst>
                <a:ext uri="{FF2B5EF4-FFF2-40B4-BE49-F238E27FC236}">
                  <a16:creationId xmlns:a16="http://schemas.microsoft.com/office/drawing/2014/main" xmlns="" id="{2759836B-2E79-47C2-BDAB-1E9575996405}"/>
                </a:ext>
              </a:extLst>
            </p:cNvPr>
            <p:cNvSpPr/>
            <p:nvPr/>
          </p:nvSpPr>
          <p:spPr>
            <a:xfrm>
              <a:off x="9163663" y="1584440"/>
              <a:ext cx="2068512" cy="932620"/>
            </a:xfrm>
            <a:prstGeom prst="wedgeRoundRectCallout">
              <a:avLst>
                <a:gd name="adj1" fmla="val 50"/>
                <a:gd name="adj2" fmla="val -61350"/>
                <a:gd name="adj3" fmla="val 166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ja-JP" altLang="en-US" sz="4000" dirty="0">
                  <a:solidFill>
                    <a:schemeClr val="tx1"/>
                  </a:solidFill>
                </a:rPr>
                <a:t>２４ｃｍ</a:t>
              </a:r>
              <a:endParaRPr kumimoji="1" lang="ja-JP" altLang="en-US" sz="4000" dirty="0">
                <a:solidFill>
                  <a:schemeClr val="tx1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xmlns="" id="{8DA739C5-D2C6-4B58-ABFA-0379E648B514}"/>
                  </a:ext>
                </a:extLst>
              </p:cNvPr>
              <p:cNvSpPr txBox="1"/>
              <p:nvPr/>
            </p:nvSpPr>
            <p:spPr>
              <a:xfrm>
                <a:off x="1286928" y="4760718"/>
                <a:ext cx="10906982" cy="184665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ja-JP" altLang="en-US" sz="6000" i="1" u="sng">
                        <a:latin typeface="Cambria Math" panose="02040503050406030204" pitchFamily="18" charset="0"/>
                      </a:rPr>
                      <m:t>有効数字は２</m:t>
                    </m:r>
                  </m:oMath>
                </a14:m>
                <a:r>
                  <a:rPr lang="ja-JP" altLang="en-US" sz="6000" u="sng" dirty="0"/>
                  <a:t>と４で</a:t>
                </a:r>
                <a:endParaRPr lang="en-US" altLang="ja-JP" sz="6000" u="sng" dirty="0"/>
              </a:p>
              <a:p>
                <a:r>
                  <a:rPr lang="ja-JP" altLang="en-US" sz="6000" u="sng" dirty="0"/>
                  <a:t>有効数字２けたの近似値である　　　　　　　　　　　　　　</a:t>
                </a:r>
                <a:endParaRPr lang="en-US" altLang="ja-JP" sz="6000" u="sng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8DA739C5-D2C6-4B58-ABFA-0379E648B5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6928" y="4760718"/>
                <a:ext cx="10906982" cy="1846659"/>
              </a:xfrm>
              <a:prstGeom prst="rect">
                <a:avLst/>
              </a:prstGeom>
              <a:blipFill>
                <a:blip r:embed="rId5"/>
                <a:stretch>
                  <a:fillRect l="-4192" t="-15512" b="-207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5607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/>
              <p:cNvSpPr txBox="1"/>
              <p:nvPr/>
            </p:nvSpPr>
            <p:spPr>
              <a:xfrm>
                <a:off x="1285018" y="1865118"/>
                <a:ext cx="10906982" cy="184665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ja-JP" altLang="en-US" sz="6000" i="1" u="sng">
                        <a:latin typeface="Cambria Math" panose="02040503050406030204" pitchFamily="18" charset="0"/>
                      </a:rPr>
                      <m:t>有効数字</m:t>
                    </m:r>
                  </m:oMath>
                </a14:m>
                <a:r>
                  <a:rPr lang="ja-JP" altLang="en-US" sz="6000" u="sng" dirty="0"/>
                  <a:t>がはっきりとわかる</a:t>
                </a:r>
                <a:endParaRPr lang="en-US" altLang="ja-JP" sz="6000" u="sng" dirty="0"/>
              </a:p>
              <a:p>
                <a:r>
                  <a:rPr lang="ja-JP" altLang="en-US" sz="6000" u="sng" dirty="0"/>
                  <a:t>表し方を工夫しよう　　　　　　　　　　　　　　</a:t>
                </a:r>
                <a:endParaRPr lang="en-US" altLang="ja-JP" sz="6000" u="sng" dirty="0"/>
              </a:p>
            </p:txBody>
          </p:sp>
        </mc:Choice>
        <mc:Fallback xmlns="">
          <p:sp>
            <p:nvSpPr>
              <p:cNvPr id="28" name="テキスト ボックス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5018" y="1865118"/>
                <a:ext cx="10906982" cy="1846659"/>
              </a:xfrm>
              <a:prstGeom prst="rect">
                <a:avLst/>
              </a:prstGeom>
              <a:blipFill>
                <a:blip r:embed="rId2"/>
                <a:stretch>
                  <a:fillRect l="-4248" t="-15512" b="-207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436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xmlns="" id="{64559CC7-98E5-4DFE-9BAE-3E208FFDD991}"/>
              </a:ext>
            </a:extLst>
          </p:cNvPr>
          <p:cNvGrpSpPr/>
          <p:nvPr/>
        </p:nvGrpSpPr>
        <p:grpSpPr>
          <a:xfrm>
            <a:off x="2163649" y="2738799"/>
            <a:ext cx="8139447" cy="2361128"/>
            <a:chOff x="2163649" y="2738799"/>
            <a:chExt cx="8139447" cy="2361128"/>
          </a:xfrm>
        </p:grpSpPr>
        <p:sp>
          <p:nvSpPr>
            <p:cNvPr id="4" name="角丸四角形吹き出し 31">
              <a:extLst>
                <a:ext uri="{FF2B5EF4-FFF2-40B4-BE49-F238E27FC236}">
                  <a16:creationId xmlns:a16="http://schemas.microsoft.com/office/drawing/2014/main" xmlns="" id="{19472161-D7BA-4A95-AFF3-E257FF035D66}"/>
                </a:ext>
              </a:extLst>
            </p:cNvPr>
            <p:cNvSpPr/>
            <p:nvPr/>
          </p:nvSpPr>
          <p:spPr>
            <a:xfrm>
              <a:off x="2163649" y="2738799"/>
              <a:ext cx="8139447" cy="2361128"/>
            </a:xfrm>
            <a:prstGeom prst="wedgeRoundRectCallout">
              <a:avLst>
                <a:gd name="adj1" fmla="val -41418"/>
                <a:gd name="adj2" fmla="val 39479"/>
                <a:gd name="adj3" fmla="val 166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ja-JP" altLang="en-US" sz="3600" dirty="0">
                  <a:solidFill>
                    <a:schemeClr val="tx1"/>
                  </a:solidFill>
                </a:rPr>
                <a:t>　　　　　　　　　　　</a:t>
              </a:r>
              <a:r>
                <a:rPr kumimoji="1" lang="en-US" altLang="ja-JP" sz="6600" dirty="0">
                  <a:solidFill>
                    <a:schemeClr val="tx1"/>
                  </a:solidFill>
                </a:rPr>
                <a:t>×</a:t>
              </a:r>
              <a:r>
                <a:rPr kumimoji="1" lang="ja-JP" altLang="en-US" sz="6600" dirty="0">
                  <a:solidFill>
                    <a:schemeClr val="tx1"/>
                  </a:solidFill>
                </a:rPr>
                <a:t>１０</a:t>
              </a:r>
              <a:endParaRPr kumimoji="1" lang="en-US" altLang="ja-JP" sz="6600" dirty="0">
                <a:solidFill>
                  <a:schemeClr val="tx1"/>
                </a:solidFill>
              </a:endParaRPr>
            </a:p>
            <a:p>
              <a:r>
                <a:rPr lang="ja-JP" altLang="en-US" sz="3600" dirty="0">
                  <a:solidFill>
                    <a:schemeClr val="tx1"/>
                  </a:solidFill>
                </a:rPr>
                <a:t>　　の形で表す。</a:t>
              </a:r>
              <a:endParaRPr kumimoji="1" lang="ja-JP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2" name="正方形/長方形 1">
              <a:extLst>
                <a:ext uri="{FF2B5EF4-FFF2-40B4-BE49-F238E27FC236}">
                  <a16:creationId xmlns:a16="http://schemas.microsoft.com/office/drawing/2014/main" xmlns="" id="{C40FEE95-F034-4E08-ABDF-2A9001FDEEA3}"/>
                </a:ext>
              </a:extLst>
            </p:cNvPr>
            <p:cNvSpPr/>
            <p:nvPr/>
          </p:nvSpPr>
          <p:spPr>
            <a:xfrm>
              <a:off x="7692398" y="3055512"/>
              <a:ext cx="450760" cy="373487"/>
            </a:xfrm>
            <a:prstGeom prst="rect">
              <a:avLst/>
            </a:prstGeom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" name="角丸四角形吹き出し 31">
            <a:extLst>
              <a:ext uri="{FF2B5EF4-FFF2-40B4-BE49-F238E27FC236}">
                <a16:creationId xmlns:a16="http://schemas.microsoft.com/office/drawing/2014/main" xmlns="" id="{B298A400-6E06-463A-A47D-05B3ACD8755B}"/>
              </a:ext>
            </a:extLst>
          </p:cNvPr>
          <p:cNvSpPr/>
          <p:nvPr/>
        </p:nvSpPr>
        <p:spPr>
          <a:xfrm>
            <a:off x="2163648" y="237385"/>
            <a:ext cx="8139447" cy="1978195"/>
          </a:xfrm>
          <a:prstGeom prst="wedgeRoundRectCallout">
            <a:avLst>
              <a:gd name="adj1" fmla="val -41418"/>
              <a:gd name="adj2" fmla="val 3947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3600" dirty="0">
                <a:solidFill>
                  <a:schemeClr val="tx1"/>
                </a:solidFill>
              </a:rPr>
              <a:t>整数部分が</a:t>
            </a:r>
            <a:r>
              <a:rPr lang="en-US" altLang="ja-JP" sz="3600" dirty="0">
                <a:solidFill>
                  <a:schemeClr val="tx1"/>
                </a:solidFill>
              </a:rPr>
              <a:t>1</a:t>
            </a:r>
            <a:r>
              <a:rPr lang="ja-JP" altLang="en-US" sz="3600" dirty="0">
                <a:solidFill>
                  <a:schemeClr val="tx1"/>
                </a:solidFill>
              </a:rPr>
              <a:t>けたの小数と、</a:t>
            </a:r>
            <a:r>
              <a:rPr lang="en-US" altLang="ja-JP" sz="3600" dirty="0">
                <a:solidFill>
                  <a:schemeClr val="tx1"/>
                </a:solidFill>
              </a:rPr>
              <a:t>10</a:t>
            </a:r>
            <a:r>
              <a:rPr lang="ja-JP" altLang="en-US" sz="3600" dirty="0" err="1">
                <a:solidFill>
                  <a:schemeClr val="tx1"/>
                </a:solidFill>
              </a:rPr>
              <a:t>の何乗</a:t>
            </a:r>
            <a:r>
              <a:rPr lang="ja-JP" altLang="en-US" sz="3600" dirty="0">
                <a:solidFill>
                  <a:schemeClr val="tx1"/>
                </a:solidFill>
              </a:rPr>
              <a:t>かの積の形にします。</a:t>
            </a:r>
            <a:endParaRPr kumimoji="1" lang="ja-JP" altLang="en-US" sz="3600" dirty="0">
              <a:solidFill>
                <a:schemeClr val="tx1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xmlns="" id="{2AE00866-4928-425F-BB87-A29640E5A5F3}"/>
              </a:ext>
            </a:extLst>
          </p:cNvPr>
          <p:cNvSpPr txBox="1"/>
          <p:nvPr/>
        </p:nvSpPr>
        <p:spPr>
          <a:xfrm>
            <a:off x="2955298" y="3242255"/>
            <a:ext cx="2754336" cy="830997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5400" dirty="0"/>
              <a:t>有効数字</a:t>
            </a:r>
            <a:endParaRPr kumimoji="1" lang="en-US" altLang="ja-JP" sz="54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xmlns="" id="{F92574C7-53ED-451F-940A-9F5071ED6D05}"/>
              </a:ext>
            </a:extLst>
          </p:cNvPr>
          <p:cNvSpPr txBox="1"/>
          <p:nvPr/>
        </p:nvSpPr>
        <p:spPr>
          <a:xfrm>
            <a:off x="1078956" y="5339416"/>
            <a:ext cx="1090698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6000" u="sng" dirty="0"/>
              <a:t>けた数がそろい、見やすくなる。　　　　　　　　　　　　　</a:t>
            </a:r>
            <a:endParaRPr lang="en-US" altLang="ja-JP" sz="6000" u="sng" dirty="0"/>
          </a:p>
        </p:txBody>
      </p:sp>
    </p:spTree>
    <p:extLst>
      <p:ext uri="{BB962C8B-B14F-4D97-AF65-F5344CB8AC3E}">
        <p14:creationId xmlns:p14="http://schemas.microsoft.com/office/powerpoint/2010/main" val="1435088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イラストものさし に対する画像結果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60375" y="312738"/>
            <a:ext cx="3063281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/>
              <a:t>木星の直径</a:t>
            </a:r>
            <a:endParaRPr lang="en-US" altLang="ja-JP" sz="44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676056" y="312738"/>
            <a:ext cx="3761064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/>
              <a:t>約１４３０００ｋｍ</a:t>
            </a:r>
            <a:endParaRPr lang="en-US" altLang="ja-JP" sz="44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60375" y="4801674"/>
            <a:ext cx="7129145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/>
              <a:t>有効数字４けたで表すと</a:t>
            </a:r>
            <a:endParaRPr lang="en-US" altLang="ja-JP" sz="44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806661" y="5533193"/>
            <a:ext cx="3761064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/>
              <a:t>１４３０００ｋｍ</a:t>
            </a:r>
            <a:endParaRPr lang="en-US" altLang="ja-JP" sz="4400" dirty="0"/>
          </a:p>
        </p:txBody>
      </p:sp>
      <p:grpSp>
        <p:nvGrpSpPr>
          <p:cNvPr id="14" name="グループ化 13"/>
          <p:cNvGrpSpPr/>
          <p:nvPr/>
        </p:nvGrpSpPr>
        <p:grpSpPr>
          <a:xfrm>
            <a:off x="4312920" y="131742"/>
            <a:ext cx="1303040" cy="244913"/>
            <a:chOff x="4327561" y="5710972"/>
            <a:chExt cx="1303040" cy="244913"/>
          </a:xfrm>
        </p:grpSpPr>
        <p:grpSp>
          <p:nvGrpSpPr>
            <p:cNvPr id="11" name="グループ化 10"/>
            <p:cNvGrpSpPr/>
            <p:nvPr/>
          </p:nvGrpSpPr>
          <p:grpSpPr>
            <a:xfrm>
              <a:off x="4327561" y="5710972"/>
              <a:ext cx="921006" cy="236538"/>
              <a:chOff x="4556760" y="5474434"/>
              <a:chExt cx="921006" cy="236538"/>
            </a:xfrm>
          </p:grpSpPr>
          <p:sp>
            <p:nvSpPr>
              <p:cNvPr id="10" name="円/楕円 9"/>
              <p:cNvSpPr/>
              <p:nvPr/>
            </p:nvSpPr>
            <p:spPr>
              <a:xfrm>
                <a:off x="4556760" y="5474434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" name="円/楕円 14"/>
              <p:cNvSpPr/>
              <p:nvPr/>
            </p:nvSpPr>
            <p:spPr>
              <a:xfrm>
                <a:off x="4903046" y="5482372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" name="円/楕円 15"/>
              <p:cNvSpPr/>
              <p:nvPr/>
            </p:nvSpPr>
            <p:spPr>
              <a:xfrm>
                <a:off x="5249166" y="5482372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9" name="円/楕円 18"/>
            <p:cNvSpPr/>
            <p:nvPr/>
          </p:nvSpPr>
          <p:spPr>
            <a:xfrm>
              <a:off x="5402001" y="5727285"/>
              <a:ext cx="228600" cy="2286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0" name="円/楕円 19"/>
          <p:cNvSpPr/>
          <p:nvPr/>
        </p:nvSpPr>
        <p:spPr>
          <a:xfrm>
            <a:off x="4522046" y="794856"/>
            <a:ext cx="13716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下カーブ矢印 21"/>
          <p:cNvSpPr/>
          <p:nvPr/>
        </p:nvSpPr>
        <p:spPr>
          <a:xfrm rot="10800000">
            <a:off x="5005326" y="915516"/>
            <a:ext cx="420200" cy="377728"/>
          </a:xfrm>
          <a:prstGeom prst="curvedDownArrow">
            <a:avLst>
              <a:gd name="adj1" fmla="val 25000"/>
              <a:gd name="adj2" fmla="val 50000"/>
              <a:gd name="adj3" fmla="val 169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5" name="下カーブ矢印 24"/>
          <p:cNvSpPr/>
          <p:nvPr/>
        </p:nvSpPr>
        <p:spPr>
          <a:xfrm rot="10800000">
            <a:off x="5379554" y="914598"/>
            <a:ext cx="420200" cy="377728"/>
          </a:xfrm>
          <a:prstGeom prst="curvedDownArrow">
            <a:avLst>
              <a:gd name="adj1" fmla="val 25000"/>
              <a:gd name="adj2" fmla="val 50000"/>
              <a:gd name="adj3" fmla="val 169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" name="下カーブ矢印 25"/>
          <p:cNvSpPr/>
          <p:nvPr/>
        </p:nvSpPr>
        <p:spPr>
          <a:xfrm rot="10800000">
            <a:off x="5735638" y="897289"/>
            <a:ext cx="420200" cy="377728"/>
          </a:xfrm>
          <a:prstGeom prst="curvedDownArrow">
            <a:avLst>
              <a:gd name="adj1" fmla="val 25000"/>
              <a:gd name="adj2" fmla="val 50000"/>
              <a:gd name="adj3" fmla="val 169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下カーブ矢印 26"/>
          <p:cNvSpPr/>
          <p:nvPr/>
        </p:nvSpPr>
        <p:spPr>
          <a:xfrm rot="10800000">
            <a:off x="6091722" y="898425"/>
            <a:ext cx="420200" cy="377728"/>
          </a:xfrm>
          <a:prstGeom prst="curvedDownArrow">
            <a:avLst>
              <a:gd name="adj1" fmla="val 25000"/>
              <a:gd name="adj2" fmla="val 50000"/>
              <a:gd name="adj3" fmla="val 169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" name="下カーブ矢印 27"/>
          <p:cNvSpPr/>
          <p:nvPr/>
        </p:nvSpPr>
        <p:spPr>
          <a:xfrm rot="10800000">
            <a:off x="4659206" y="914598"/>
            <a:ext cx="420200" cy="377728"/>
          </a:xfrm>
          <a:prstGeom prst="curvedDownArrow">
            <a:avLst>
              <a:gd name="adj1" fmla="val 25000"/>
              <a:gd name="adj2" fmla="val 50000"/>
              <a:gd name="adj3" fmla="val 169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4685244" y="5541568"/>
            <a:ext cx="4763555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/>
              <a:t>→１</a:t>
            </a:r>
            <a:r>
              <a:rPr lang="en-US" altLang="ja-JP" sz="4400" dirty="0"/>
              <a:t>.</a:t>
            </a:r>
            <a:r>
              <a:rPr lang="ja-JP" altLang="en-US" sz="4400" dirty="0"/>
              <a:t>４３０</a:t>
            </a:r>
            <a:r>
              <a:rPr lang="en-US" altLang="ja-JP" sz="4400" dirty="0"/>
              <a:t>×</a:t>
            </a:r>
            <a:r>
              <a:rPr lang="ja-JP" altLang="en-US" sz="4400" dirty="0"/>
              <a:t>１０　ｋｍ</a:t>
            </a:r>
            <a:endParaRPr lang="en-US" altLang="ja-JP" sz="4400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7951967" y="5296655"/>
            <a:ext cx="354783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2800" dirty="0">
                <a:solidFill>
                  <a:srgbClr val="FF0000"/>
                </a:solidFill>
              </a:rPr>
              <a:t>５</a:t>
            </a:r>
            <a:endParaRPr lang="en-US" altLang="ja-JP" sz="2800" dirty="0">
              <a:solidFill>
                <a:srgbClr val="FF0000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xmlns="" id="{8CC5EF08-21CB-4AE3-8B0E-3A71317D3D66}"/>
              </a:ext>
            </a:extLst>
          </p:cNvPr>
          <p:cNvGrpSpPr/>
          <p:nvPr/>
        </p:nvGrpSpPr>
        <p:grpSpPr>
          <a:xfrm>
            <a:off x="7709048" y="3044287"/>
            <a:ext cx="4255425" cy="1952548"/>
            <a:chOff x="2144557" y="2794715"/>
            <a:chExt cx="4488474" cy="1952548"/>
          </a:xfrm>
        </p:grpSpPr>
        <p:grpSp>
          <p:nvGrpSpPr>
            <p:cNvPr id="29" name="グループ化 28">
              <a:extLst>
                <a:ext uri="{FF2B5EF4-FFF2-40B4-BE49-F238E27FC236}">
                  <a16:creationId xmlns:a16="http://schemas.microsoft.com/office/drawing/2014/main" xmlns="" id="{77FC79D7-CA05-4D46-BEF4-BF697C1F9792}"/>
                </a:ext>
              </a:extLst>
            </p:cNvPr>
            <p:cNvGrpSpPr/>
            <p:nvPr/>
          </p:nvGrpSpPr>
          <p:grpSpPr>
            <a:xfrm>
              <a:off x="2144557" y="2794715"/>
              <a:ext cx="4488474" cy="1952548"/>
              <a:chOff x="2080162" y="2736076"/>
              <a:chExt cx="4488474" cy="1952548"/>
            </a:xfrm>
          </p:grpSpPr>
          <p:sp>
            <p:nvSpPr>
              <p:cNvPr id="33" name="角丸四角形吹き出し 31">
                <a:extLst>
                  <a:ext uri="{FF2B5EF4-FFF2-40B4-BE49-F238E27FC236}">
                    <a16:creationId xmlns:a16="http://schemas.microsoft.com/office/drawing/2014/main" xmlns="" id="{0B801050-3DC4-4B13-8AC4-F8951CC11D88}"/>
                  </a:ext>
                </a:extLst>
              </p:cNvPr>
              <p:cNvSpPr/>
              <p:nvPr/>
            </p:nvSpPr>
            <p:spPr>
              <a:xfrm>
                <a:off x="2080162" y="2736076"/>
                <a:ext cx="4488474" cy="1952548"/>
              </a:xfrm>
              <a:prstGeom prst="wedgeRoundRectCallout">
                <a:avLst>
                  <a:gd name="adj1" fmla="val -48696"/>
                  <a:gd name="adj2" fmla="val 62934"/>
                  <a:gd name="adj3" fmla="val 16667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kumimoji="1" lang="ja-JP" altLang="en-US" sz="3600" dirty="0">
                    <a:solidFill>
                      <a:schemeClr val="tx1"/>
                    </a:solidFill>
                  </a:rPr>
                  <a:t>　　　　　　</a:t>
                </a:r>
                <a:r>
                  <a:rPr kumimoji="1" lang="en-US" altLang="ja-JP" sz="3600" dirty="0">
                    <a:solidFill>
                      <a:schemeClr val="tx1"/>
                    </a:solidFill>
                  </a:rPr>
                  <a:t>×</a:t>
                </a:r>
                <a:r>
                  <a:rPr kumimoji="1" lang="ja-JP" altLang="en-US" sz="3600" dirty="0">
                    <a:solidFill>
                      <a:schemeClr val="tx1"/>
                    </a:solidFill>
                  </a:rPr>
                  <a:t>１０</a:t>
                </a:r>
                <a:endParaRPr kumimoji="1" lang="en-US" altLang="ja-JP" sz="3600" dirty="0">
                  <a:solidFill>
                    <a:schemeClr val="tx1"/>
                  </a:solidFill>
                </a:endParaRPr>
              </a:p>
              <a:p>
                <a:r>
                  <a:rPr lang="ja-JP" altLang="en-US" sz="3600" dirty="0">
                    <a:solidFill>
                      <a:schemeClr val="tx1"/>
                    </a:solidFill>
                  </a:rPr>
                  <a:t>　　の形で表す。</a:t>
                </a:r>
                <a:endParaRPr kumimoji="1" lang="ja-JP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正方形/長方形 33">
                <a:extLst>
                  <a:ext uri="{FF2B5EF4-FFF2-40B4-BE49-F238E27FC236}">
                    <a16:creationId xmlns:a16="http://schemas.microsoft.com/office/drawing/2014/main" xmlns="" id="{062F905B-D789-48C3-8A96-9B2BF494EF88}"/>
                  </a:ext>
                </a:extLst>
              </p:cNvPr>
              <p:cNvSpPr/>
              <p:nvPr/>
            </p:nvSpPr>
            <p:spPr>
              <a:xfrm>
                <a:off x="5388485" y="2989145"/>
                <a:ext cx="289706" cy="319435"/>
              </a:xfrm>
              <a:prstGeom prst="rect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xmlns="" id="{4F2D605E-5903-4F37-87BD-8B60E5946120}"/>
                </a:ext>
              </a:extLst>
            </p:cNvPr>
            <p:cNvSpPr txBox="1"/>
            <p:nvPr/>
          </p:nvSpPr>
          <p:spPr>
            <a:xfrm>
              <a:off x="2418024" y="3204819"/>
              <a:ext cx="1941782" cy="553998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ja-JP" altLang="en-US" sz="3600" dirty="0"/>
                <a:t>有効数字</a:t>
              </a:r>
              <a:endParaRPr kumimoji="1" lang="en-US" altLang="ja-JP" sz="3600" dirty="0"/>
            </a:p>
          </p:txBody>
        </p:sp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xmlns="" id="{A07769A9-CA07-4AFB-909B-09D8B12F319A}"/>
              </a:ext>
            </a:extLst>
          </p:cNvPr>
          <p:cNvSpPr txBox="1"/>
          <p:nvPr/>
        </p:nvSpPr>
        <p:spPr>
          <a:xfrm>
            <a:off x="5146768" y="6164215"/>
            <a:ext cx="4177536" cy="492443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3200" dirty="0">
                <a:solidFill>
                  <a:srgbClr val="FF0000"/>
                </a:solidFill>
              </a:rPr>
              <a:t>整数部分は</a:t>
            </a:r>
            <a:r>
              <a:rPr lang="en-US" altLang="ja-JP" sz="3200" dirty="0">
                <a:solidFill>
                  <a:srgbClr val="FF0000"/>
                </a:solidFill>
              </a:rPr>
              <a:t>1</a:t>
            </a:r>
            <a:r>
              <a:rPr lang="ja-JP" altLang="en-US" sz="3200" dirty="0">
                <a:solidFill>
                  <a:srgbClr val="FF0000"/>
                </a:solidFill>
              </a:rPr>
              <a:t>ケタにする</a:t>
            </a:r>
            <a:endParaRPr kumimoji="1" lang="en-US" altLang="ja-JP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70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3" grpId="0"/>
      <p:bldP spid="20" grpId="0" animBg="1"/>
      <p:bldP spid="22" grpId="0" animBg="1"/>
      <p:bldP spid="25" grpId="0" animBg="1"/>
      <p:bldP spid="26" grpId="0" animBg="1"/>
      <p:bldP spid="27" grpId="0" animBg="1"/>
      <p:bldP spid="28" grpId="0" animBg="1"/>
      <p:bldP spid="30" grpId="0"/>
      <p:bldP spid="31" grpId="0"/>
      <p:bldP spid="3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/>
          <p:cNvSpPr txBox="1"/>
          <p:nvPr/>
        </p:nvSpPr>
        <p:spPr>
          <a:xfrm>
            <a:off x="307975" y="389185"/>
            <a:ext cx="4773551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/>
              <a:t>ある体育館の広さ</a:t>
            </a:r>
            <a:endParaRPr lang="en-US" altLang="ja-JP" sz="44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326453" y="418695"/>
            <a:ext cx="3761064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/>
              <a:t>１２１０　㎡</a:t>
            </a:r>
            <a:endParaRPr lang="en-US" altLang="ja-JP" sz="44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60375" y="4801674"/>
            <a:ext cx="7129145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/>
              <a:t>有効数字３けたで表すと</a:t>
            </a:r>
            <a:endParaRPr lang="en-US" altLang="ja-JP" sz="44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806661" y="5533193"/>
            <a:ext cx="3761064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/>
              <a:t>１２１０　㎡</a:t>
            </a:r>
            <a:endParaRPr lang="en-US" altLang="ja-JP" sz="4400" dirty="0"/>
          </a:p>
        </p:txBody>
      </p:sp>
      <p:grpSp>
        <p:nvGrpSpPr>
          <p:cNvPr id="11" name="グループ化 10"/>
          <p:cNvGrpSpPr/>
          <p:nvPr/>
        </p:nvGrpSpPr>
        <p:grpSpPr>
          <a:xfrm>
            <a:off x="5400867" y="258753"/>
            <a:ext cx="921006" cy="236538"/>
            <a:chOff x="4556760" y="5474434"/>
            <a:chExt cx="921006" cy="236538"/>
          </a:xfrm>
        </p:grpSpPr>
        <p:sp>
          <p:nvSpPr>
            <p:cNvPr id="10" name="円/楕円 9"/>
            <p:cNvSpPr/>
            <p:nvPr/>
          </p:nvSpPr>
          <p:spPr>
            <a:xfrm>
              <a:off x="4556760" y="5474434"/>
              <a:ext cx="228600" cy="2286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円/楕円 14"/>
            <p:cNvSpPr/>
            <p:nvPr/>
          </p:nvSpPr>
          <p:spPr>
            <a:xfrm>
              <a:off x="4903046" y="5482372"/>
              <a:ext cx="228600" cy="2286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円/楕円 15"/>
            <p:cNvSpPr/>
            <p:nvPr/>
          </p:nvSpPr>
          <p:spPr>
            <a:xfrm>
              <a:off x="5249166" y="5482372"/>
              <a:ext cx="228600" cy="2286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0" name="円/楕円 19"/>
          <p:cNvSpPr/>
          <p:nvPr/>
        </p:nvSpPr>
        <p:spPr>
          <a:xfrm>
            <a:off x="5604159" y="894409"/>
            <a:ext cx="13716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下カーブ矢印 21"/>
          <p:cNvSpPr/>
          <p:nvPr/>
        </p:nvSpPr>
        <p:spPr>
          <a:xfrm rot="10800000">
            <a:off x="6111773" y="955362"/>
            <a:ext cx="420200" cy="377728"/>
          </a:xfrm>
          <a:prstGeom prst="curvedDownArrow">
            <a:avLst>
              <a:gd name="adj1" fmla="val 25000"/>
              <a:gd name="adj2" fmla="val 50000"/>
              <a:gd name="adj3" fmla="val 169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5" name="下カーブ矢印 24"/>
          <p:cNvSpPr/>
          <p:nvPr/>
        </p:nvSpPr>
        <p:spPr>
          <a:xfrm rot="10800000">
            <a:off x="6399140" y="929677"/>
            <a:ext cx="420200" cy="377728"/>
          </a:xfrm>
          <a:prstGeom prst="curvedDownArrow">
            <a:avLst>
              <a:gd name="adj1" fmla="val 25000"/>
              <a:gd name="adj2" fmla="val 50000"/>
              <a:gd name="adj3" fmla="val 169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" name="下カーブ矢印 27"/>
          <p:cNvSpPr/>
          <p:nvPr/>
        </p:nvSpPr>
        <p:spPr>
          <a:xfrm rot="10800000">
            <a:off x="5824406" y="951703"/>
            <a:ext cx="420200" cy="377728"/>
          </a:xfrm>
          <a:prstGeom prst="curvedDownArrow">
            <a:avLst>
              <a:gd name="adj1" fmla="val 25000"/>
              <a:gd name="adj2" fmla="val 50000"/>
              <a:gd name="adj3" fmla="val 169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4685244" y="5541568"/>
            <a:ext cx="4763555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/>
              <a:t>→１</a:t>
            </a:r>
            <a:r>
              <a:rPr lang="en-US" altLang="ja-JP" sz="4400" dirty="0"/>
              <a:t>.</a:t>
            </a:r>
            <a:r>
              <a:rPr lang="ja-JP" altLang="en-US" sz="4400" dirty="0"/>
              <a:t>２１</a:t>
            </a:r>
            <a:r>
              <a:rPr lang="en-US" altLang="ja-JP" sz="4400" dirty="0"/>
              <a:t>×</a:t>
            </a:r>
            <a:r>
              <a:rPr lang="ja-JP" altLang="en-US" sz="4400" dirty="0"/>
              <a:t>１０　ｋｍ</a:t>
            </a:r>
            <a:endParaRPr lang="en-US" altLang="ja-JP" sz="4400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7707039" y="5189987"/>
            <a:ext cx="354783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2800" dirty="0">
                <a:solidFill>
                  <a:srgbClr val="FF0000"/>
                </a:solidFill>
              </a:rPr>
              <a:t>３</a:t>
            </a:r>
            <a:endParaRPr lang="en-US" altLang="ja-JP" sz="2800" dirty="0">
              <a:solidFill>
                <a:srgbClr val="FF0000"/>
              </a:solidFill>
            </a:endParaRPr>
          </a:p>
        </p:txBody>
      </p:sp>
      <p:sp>
        <p:nvSpPr>
          <p:cNvPr id="2" name="AutoShape 2" descr="イラスト体育館 に対する画像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xmlns="" id="{6818A577-81DB-47E0-9009-3FA1C7B97B61}"/>
              </a:ext>
            </a:extLst>
          </p:cNvPr>
          <p:cNvGrpSpPr/>
          <p:nvPr/>
        </p:nvGrpSpPr>
        <p:grpSpPr>
          <a:xfrm>
            <a:off x="7707039" y="2985488"/>
            <a:ext cx="4255425" cy="1952548"/>
            <a:chOff x="2144557" y="2794715"/>
            <a:chExt cx="4488474" cy="1952548"/>
          </a:xfrm>
        </p:grpSpPr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xmlns="" id="{EBC2461E-05D2-4A69-8FC0-A970230CADF5}"/>
                </a:ext>
              </a:extLst>
            </p:cNvPr>
            <p:cNvGrpSpPr/>
            <p:nvPr/>
          </p:nvGrpSpPr>
          <p:grpSpPr>
            <a:xfrm>
              <a:off x="2144557" y="2794715"/>
              <a:ext cx="4488474" cy="1952548"/>
              <a:chOff x="2080162" y="2736076"/>
              <a:chExt cx="4488474" cy="1952548"/>
            </a:xfrm>
          </p:grpSpPr>
          <p:sp>
            <p:nvSpPr>
              <p:cNvPr id="24" name="角丸四角形吹き出し 31">
                <a:extLst>
                  <a:ext uri="{FF2B5EF4-FFF2-40B4-BE49-F238E27FC236}">
                    <a16:creationId xmlns:a16="http://schemas.microsoft.com/office/drawing/2014/main" xmlns="" id="{89F8C342-2CCC-4E07-8ACF-C8EAD4C1FF8D}"/>
                  </a:ext>
                </a:extLst>
              </p:cNvPr>
              <p:cNvSpPr/>
              <p:nvPr/>
            </p:nvSpPr>
            <p:spPr>
              <a:xfrm>
                <a:off x="2080162" y="2736076"/>
                <a:ext cx="4488474" cy="1952548"/>
              </a:xfrm>
              <a:prstGeom prst="wedgeRoundRectCallout">
                <a:avLst>
                  <a:gd name="adj1" fmla="val -48696"/>
                  <a:gd name="adj2" fmla="val 62934"/>
                  <a:gd name="adj3" fmla="val 16667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kumimoji="1" lang="ja-JP" altLang="en-US" sz="3600" dirty="0">
                    <a:solidFill>
                      <a:schemeClr val="tx1"/>
                    </a:solidFill>
                  </a:rPr>
                  <a:t>　　　　　　</a:t>
                </a:r>
                <a:r>
                  <a:rPr kumimoji="1" lang="en-US" altLang="ja-JP" sz="3600" dirty="0">
                    <a:solidFill>
                      <a:schemeClr val="tx1"/>
                    </a:solidFill>
                  </a:rPr>
                  <a:t>×</a:t>
                </a:r>
                <a:r>
                  <a:rPr kumimoji="1" lang="ja-JP" altLang="en-US" sz="3600" dirty="0">
                    <a:solidFill>
                      <a:schemeClr val="tx1"/>
                    </a:solidFill>
                  </a:rPr>
                  <a:t>１０</a:t>
                </a:r>
                <a:endParaRPr kumimoji="1" lang="en-US" altLang="ja-JP" sz="3600" dirty="0">
                  <a:solidFill>
                    <a:schemeClr val="tx1"/>
                  </a:solidFill>
                </a:endParaRPr>
              </a:p>
              <a:p>
                <a:r>
                  <a:rPr lang="ja-JP" altLang="en-US" sz="3600" dirty="0">
                    <a:solidFill>
                      <a:schemeClr val="tx1"/>
                    </a:solidFill>
                  </a:rPr>
                  <a:t>　　の形で表す。</a:t>
                </a:r>
                <a:endParaRPr kumimoji="1" lang="ja-JP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正方形/長方形 25">
                <a:extLst>
                  <a:ext uri="{FF2B5EF4-FFF2-40B4-BE49-F238E27FC236}">
                    <a16:creationId xmlns:a16="http://schemas.microsoft.com/office/drawing/2014/main" xmlns="" id="{81D98585-68C7-45FF-B512-86F6C38CE3FB}"/>
                  </a:ext>
                </a:extLst>
              </p:cNvPr>
              <p:cNvSpPr/>
              <p:nvPr/>
            </p:nvSpPr>
            <p:spPr>
              <a:xfrm>
                <a:off x="5388485" y="2989145"/>
                <a:ext cx="289706" cy="319435"/>
              </a:xfrm>
              <a:prstGeom prst="rect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xmlns="" id="{89EFA12D-E471-4266-B9E0-5614BF5A7EE3}"/>
                </a:ext>
              </a:extLst>
            </p:cNvPr>
            <p:cNvSpPr txBox="1"/>
            <p:nvPr/>
          </p:nvSpPr>
          <p:spPr>
            <a:xfrm>
              <a:off x="2418024" y="3204819"/>
              <a:ext cx="1941782" cy="553998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ja-JP" altLang="en-US" sz="3600" dirty="0"/>
                <a:t>有効数字</a:t>
              </a:r>
              <a:endParaRPr kumimoji="1" lang="en-US" altLang="ja-JP" sz="3600" dirty="0"/>
            </a:p>
          </p:txBody>
        </p:sp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xmlns="" id="{CB1B3CA7-2DA4-40A2-889D-D193CE9854EB}"/>
              </a:ext>
            </a:extLst>
          </p:cNvPr>
          <p:cNvSpPr txBox="1"/>
          <p:nvPr/>
        </p:nvSpPr>
        <p:spPr>
          <a:xfrm>
            <a:off x="5146768" y="6164215"/>
            <a:ext cx="4177536" cy="492443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3200" dirty="0">
                <a:solidFill>
                  <a:srgbClr val="FF0000"/>
                </a:solidFill>
              </a:rPr>
              <a:t>整数部分は</a:t>
            </a:r>
            <a:r>
              <a:rPr lang="en-US" altLang="ja-JP" sz="3200" dirty="0">
                <a:solidFill>
                  <a:srgbClr val="FF0000"/>
                </a:solidFill>
              </a:rPr>
              <a:t>1</a:t>
            </a:r>
            <a:r>
              <a:rPr lang="ja-JP" altLang="en-US" sz="3200" dirty="0">
                <a:solidFill>
                  <a:srgbClr val="FF0000"/>
                </a:solidFill>
              </a:rPr>
              <a:t>ケタにする</a:t>
            </a:r>
            <a:endParaRPr kumimoji="1" lang="en-US" altLang="ja-JP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293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3" grpId="0"/>
      <p:bldP spid="20" grpId="0" animBg="1"/>
      <p:bldP spid="22" grpId="0" animBg="1"/>
      <p:bldP spid="25" grpId="0" animBg="1"/>
      <p:bldP spid="28" grpId="0" animBg="1"/>
      <p:bldP spid="30" grpId="0"/>
      <p:bldP spid="31" grpId="0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/>
          <p:cNvSpPr txBox="1"/>
          <p:nvPr/>
        </p:nvSpPr>
        <p:spPr>
          <a:xfrm>
            <a:off x="307975" y="389185"/>
            <a:ext cx="507739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/>
              <a:t>マッコウクジラの重さ</a:t>
            </a:r>
            <a:endParaRPr lang="en-US" altLang="ja-JP" sz="44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787039" y="387302"/>
            <a:ext cx="3761064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/>
              <a:t>４８０００　ｋｇ</a:t>
            </a:r>
            <a:endParaRPr lang="en-US" altLang="ja-JP" sz="44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60375" y="4801674"/>
            <a:ext cx="7129145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/>
              <a:t>有効数字３けたで表すと</a:t>
            </a:r>
            <a:endParaRPr lang="en-US" altLang="ja-JP" sz="44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806661" y="5533193"/>
            <a:ext cx="3761064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/>
              <a:t>４８０００　ｋｇ</a:t>
            </a:r>
            <a:endParaRPr lang="en-US" altLang="ja-JP" sz="4400" dirty="0"/>
          </a:p>
        </p:txBody>
      </p:sp>
      <p:grpSp>
        <p:nvGrpSpPr>
          <p:cNvPr id="11" name="グループ化 10"/>
          <p:cNvGrpSpPr/>
          <p:nvPr/>
        </p:nvGrpSpPr>
        <p:grpSpPr>
          <a:xfrm>
            <a:off x="5870932" y="300675"/>
            <a:ext cx="921006" cy="236538"/>
            <a:chOff x="4556760" y="5474434"/>
            <a:chExt cx="921006" cy="236538"/>
          </a:xfrm>
        </p:grpSpPr>
        <p:sp>
          <p:nvSpPr>
            <p:cNvPr id="10" name="円/楕円 9"/>
            <p:cNvSpPr/>
            <p:nvPr/>
          </p:nvSpPr>
          <p:spPr>
            <a:xfrm>
              <a:off x="4556760" y="5474434"/>
              <a:ext cx="228600" cy="2286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円/楕円 14"/>
            <p:cNvSpPr/>
            <p:nvPr/>
          </p:nvSpPr>
          <p:spPr>
            <a:xfrm>
              <a:off x="4903046" y="5482372"/>
              <a:ext cx="228600" cy="2286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円/楕円 15"/>
            <p:cNvSpPr/>
            <p:nvPr/>
          </p:nvSpPr>
          <p:spPr>
            <a:xfrm>
              <a:off x="5249166" y="5482372"/>
              <a:ext cx="228600" cy="2286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0" name="円/楕円 19"/>
          <p:cNvSpPr/>
          <p:nvPr/>
        </p:nvSpPr>
        <p:spPr>
          <a:xfrm>
            <a:off x="6092350" y="846603"/>
            <a:ext cx="13716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下カーブ矢印 21"/>
          <p:cNvSpPr/>
          <p:nvPr/>
        </p:nvSpPr>
        <p:spPr>
          <a:xfrm rot="10800000">
            <a:off x="6972397" y="955254"/>
            <a:ext cx="420200" cy="377728"/>
          </a:xfrm>
          <a:prstGeom prst="curvedDownArrow">
            <a:avLst>
              <a:gd name="adj1" fmla="val 25000"/>
              <a:gd name="adj2" fmla="val 50000"/>
              <a:gd name="adj3" fmla="val 169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5" name="下カーブ矢印 24"/>
          <p:cNvSpPr/>
          <p:nvPr/>
        </p:nvSpPr>
        <p:spPr>
          <a:xfrm rot="10800000">
            <a:off x="7286839" y="929677"/>
            <a:ext cx="420200" cy="377728"/>
          </a:xfrm>
          <a:prstGeom prst="curvedDownArrow">
            <a:avLst>
              <a:gd name="adj1" fmla="val 25000"/>
              <a:gd name="adj2" fmla="val 50000"/>
              <a:gd name="adj3" fmla="val 169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" name="下カーブ矢印 27"/>
          <p:cNvSpPr/>
          <p:nvPr/>
        </p:nvSpPr>
        <p:spPr>
          <a:xfrm rot="10800000">
            <a:off x="6633636" y="982460"/>
            <a:ext cx="420200" cy="377728"/>
          </a:xfrm>
          <a:prstGeom prst="curvedDownArrow">
            <a:avLst>
              <a:gd name="adj1" fmla="val 25000"/>
              <a:gd name="adj2" fmla="val 50000"/>
              <a:gd name="adj3" fmla="val 169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4685244" y="5541568"/>
            <a:ext cx="4763555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/>
              <a:t>→４．８０</a:t>
            </a:r>
            <a:r>
              <a:rPr lang="en-US" altLang="ja-JP" sz="4400" dirty="0"/>
              <a:t>×</a:t>
            </a:r>
            <a:r>
              <a:rPr lang="ja-JP" altLang="en-US" sz="4400" dirty="0"/>
              <a:t>１０　ｋｇ</a:t>
            </a:r>
            <a:endParaRPr lang="en-US" altLang="ja-JP" sz="4400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7707039" y="5189987"/>
            <a:ext cx="354783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2800" dirty="0">
                <a:solidFill>
                  <a:srgbClr val="FF0000"/>
                </a:solidFill>
              </a:rPr>
              <a:t>４</a:t>
            </a:r>
            <a:endParaRPr lang="en-US" altLang="ja-JP" sz="2800" dirty="0">
              <a:solidFill>
                <a:srgbClr val="FF0000"/>
              </a:solidFill>
            </a:endParaRPr>
          </a:p>
        </p:txBody>
      </p:sp>
      <p:sp>
        <p:nvSpPr>
          <p:cNvPr id="2" name="AutoShape 2" descr="イラスト体育館 に対する画像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1" name="下カーブ矢印 20"/>
          <p:cNvSpPr/>
          <p:nvPr/>
        </p:nvSpPr>
        <p:spPr>
          <a:xfrm rot="10800000">
            <a:off x="6277431" y="970609"/>
            <a:ext cx="420200" cy="377728"/>
          </a:xfrm>
          <a:prstGeom prst="curvedDownArrow">
            <a:avLst>
              <a:gd name="adj1" fmla="val 25000"/>
              <a:gd name="adj2" fmla="val 50000"/>
              <a:gd name="adj3" fmla="val 169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790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3" grpId="0"/>
      <p:bldP spid="20" grpId="0" animBg="1"/>
      <p:bldP spid="22" grpId="0" animBg="1"/>
      <p:bldP spid="25" grpId="0" animBg="1"/>
      <p:bldP spid="28" grpId="0" animBg="1"/>
      <p:bldP spid="30" grpId="0"/>
      <p:bldP spid="31" grpId="0"/>
      <p:bldP spid="21" grpId="0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</TotalTime>
  <Words>183</Words>
  <Application>Microsoft Office PowerPoint</Application>
  <PresentationFormat>ワイド画面</PresentationFormat>
  <Paragraphs>67</Paragraphs>
  <Slides>11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20" baseType="lpstr">
      <vt:lpstr>AR P丸ゴシック体M</vt:lpstr>
      <vt:lpstr>ＭＳ Ｐゴシック</vt:lpstr>
      <vt:lpstr>ＭＳ 明朝</vt:lpstr>
      <vt:lpstr>Arial</vt:lpstr>
      <vt:lpstr>Calibri</vt:lpstr>
      <vt:lpstr>Calibri Light</vt:lpstr>
      <vt:lpstr>Cambria Math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TO-NPC2014Y</dc:creator>
  <cp:lastModifiedBy>TO-NPC2014Y</cp:lastModifiedBy>
  <cp:revision>52</cp:revision>
  <cp:lastPrinted>2019-08-03T07:29:00Z</cp:lastPrinted>
  <dcterms:created xsi:type="dcterms:W3CDTF">2017-03-03T14:37:12Z</dcterms:created>
  <dcterms:modified xsi:type="dcterms:W3CDTF">2020-09-01T14:28:45Z</dcterms:modified>
</cp:coreProperties>
</file>