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handoutMasterIdLst>
    <p:handoutMasterId r:id="rId26"/>
  </p:handoutMasterIdLst>
  <p:sldIdLst>
    <p:sldId id="256" r:id="rId5"/>
    <p:sldId id="257" r:id="rId6"/>
    <p:sldId id="271" r:id="rId7"/>
    <p:sldId id="272" r:id="rId8"/>
    <p:sldId id="270" r:id="rId9"/>
    <p:sldId id="266" r:id="rId10"/>
    <p:sldId id="275" r:id="rId11"/>
    <p:sldId id="267" r:id="rId12"/>
    <p:sldId id="268" r:id="rId13"/>
    <p:sldId id="260" r:id="rId14"/>
    <p:sldId id="273" r:id="rId15"/>
    <p:sldId id="258" r:id="rId16"/>
    <p:sldId id="261" r:id="rId17"/>
    <p:sldId id="263" r:id="rId18"/>
    <p:sldId id="274" r:id="rId19"/>
    <p:sldId id="264" r:id="rId20"/>
    <p:sldId id="265" r:id="rId21"/>
    <p:sldId id="259" r:id="rId22"/>
    <p:sldId id="276" r:id="rId23"/>
    <p:sldId id="269" r:id="rId24"/>
  </p:sldIdLst>
  <p:sldSz cx="9144000" cy="6858000" type="screen4x3"/>
  <p:notesSz cx="9144000" cy="6858000"/>
  <p:defaultTextStyle>
    <a:defPPr>
      <a:defRPr lang="fi-FI"/>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0" autoAdjust="0"/>
    <p:restoredTop sz="94660"/>
  </p:normalViewPr>
  <p:slideViewPr>
    <p:cSldViewPr>
      <p:cViewPr varScale="1">
        <p:scale>
          <a:sx n="80" d="100"/>
          <a:sy n="80" d="100"/>
        </p:scale>
        <p:origin x="108" y="10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B4B4824F-2F93-496B-AB7A-DB2AE5CC5E59}" type="datetimeFigureOut">
              <a:rPr lang="fi-FI" smtClean="0"/>
              <a:t>20.4.2018</a:t>
            </a:fld>
            <a:endParaRPr lang="fi-FI"/>
          </a:p>
        </p:txBody>
      </p:sp>
      <p:sp>
        <p:nvSpPr>
          <p:cNvPr id="4" name="Alatunnisteen paikkamerkki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1FF4A4F2-661D-4765-AAD0-FBB65E94F968}" type="slidenum">
              <a:rPr lang="fi-FI" smtClean="0"/>
              <a:t>‹#›</a:t>
            </a:fld>
            <a:endParaRPr lang="fi-FI"/>
          </a:p>
        </p:txBody>
      </p:sp>
    </p:spTree>
    <p:extLst>
      <p:ext uri="{BB962C8B-B14F-4D97-AF65-F5344CB8AC3E}">
        <p14:creationId xmlns:p14="http://schemas.microsoft.com/office/powerpoint/2010/main" val="1221322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B645EECE-3CDE-4D8D-8D0D-88D03FD8DE10}" type="datetimeFigureOut">
              <a:rPr lang="fi-FI" smtClean="0"/>
              <a:t>20.4.2018</a:t>
            </a:fld>
            <a:endParaRPr lang="fi-FI"/>
          </a:p>
        </p:txBody>
      </p:sp>
      <p:sp>
        <p:nvSpPr>
          <p:cNvPr id="4" name="Dian kuvan paikkamerkki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B1894B72-CA13-49D2-8B44-229A6240DE0B}" type="slidenum">
              <a:rPr lang="fi-FI" smtClean="0"/>
              <a:t>‹#›</a:t>
            </a:fld>
            <a:endParaRPr lang="fi-FI"/>
          </a:p>
        </p:txBody>
      </p:sp>
    </p:spTree>
    <p:extLst>
      <p:ext uri="{BB962C8B-B14F-4D97-AF65-F5344CB8AC3E}">
        <p14:creationId xmlns:p14="http://schemas.microsoft.com/office/powerpoint/2010/main" val="3381975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971600" y="2130425"/>
            <a:ext cx="7486600" cy="1442591"/>
          </a:xfrm>
        </p:spPr>
        <p:txBody>
          <a:bodyPr/>
          <a:lstStyle/>
          <a:p>
            <a:r>
              <a:rPr lang="fi-FI"/>
              <a:t>Muokkaa perustyyl. napsautt.</a:t>
            </a:r>
            <a:endParaRPr lang="fi-FI" dirty="0"/>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p>
        </p:txBody>
      </p:sp>
      <p:sp>
        <p:nvSpPr>
          <p:cNvPr id="4" name="Päivämäärän paikkamerkki 3"/>
          <p:cNvSpPr>
            <a:spLocks noGrp="1"/>
          </p:cNvSpPr>
          <p:nvPr>
            <p:ph type="dt" sz="half" idx="10"/>
          </p:nvPr>
        </p:nvSpPr>
        <p:spPr/>
        <p:txBody>
          <a:bodyPr/>
          <a:lstStyle>
            <a:lvl1pPr>
              <a:defRPr/>
            </a:lvl1pPr>
          </a:lstStyle>
          <a:p>
            <a:pPr>
              <a:defRPr/>
            </a:pPr>
            <a:fld id="{A890DFC2-FDF4-417E-B274-E9622C8C9768}" type="datetime1">
              <a:rPr lang="fi-FI" smtClean="0"/>
              <a:t>20.4.2018</a:t>
            </a:fld>
            <a:endParaRPr lang="fi-FI" dirty="0"/>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fld id="{783396A8-98CB-42D1-8960-D8ABAE67DCF0}" type="slidenum">
              <a:rPr lang="fi-FI" altLang="fi-FI"/>
              <a:pPr/>
              <a:t>‹#›</a:t>
            </a:fld>
            <a:endParaRPr lang="fi-FI" altLang="fi-FI"/>
          </a:p>
        </p:txBody>
      </p:sp>
    </p:spTree>
    <p:extLst>
      <p:ext uri="{BB962C8B-B14F-4D97-AF65-F5344CB8AC3E}">
        <p14:creationId xmlns:p14="http://schemas.microsoft.com/office/powerpoint/2010/main" val="3939745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1143000"/>
          </a:xfrm>
        </p:spPr>
        <p:txBody>
          <a:bodyPr/>
          <a:lstStyle/>
          <a:p>
            <a:r>
              <a:rPr lang="fi-FI"/>
              <a:t>Muokkaa perustyyl. napsautt.</a:t>
            </a:r>
          </a:p>
        </p:txBody>
      </p:sp>
      <p:sp>
        <p:nvSpPr>
          <p:cNvPr id="3" name="Pystysuoran tekstin paikkamerkki 2"/>
          <p:cNvSpPr>
            <a:spLocks noGrp="1"/>
          </p:cNvSpPr>
          <p:nvPr>
            <p:ph type="body" orient="vert" idx="1"/>
          </p:nvPr>
        </p:nvSpPr>
        <p:spPr>
          <a:xfrm>
            <a:off x="971600" y="1600200"/>
            <a:ext cx="7715200" cy="4525963"/>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lvl1pPr>
              <a:defRPr/>
            </a:lvl1pPr>
          </a:lstStyle>
          <a:p>
            <a:pPr>
              <a:defRPr/>
            </a:pPr>
            <a:fld id="{30AF8CE6-BBD7-473A-B3FB-DCEC5DB41D92}" type="datetime1">
              <a:rPr lang="fi-FI" smtClean="0"/>
              <a:t>20.4.2018</a:t>
            </a:fld>
            <a:endParaRPr lang="fi-FI" dirty="0"/>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fld id="{A78A981E-3149-40C0-9D00-407947D1D39F}" type="slidenum">
              <a:rPr lang="fi-FI" altLang="fi-FI"/>
              <a:pPr/>
              <a:t>‹#›</a:t>
            </a:fld>
            <a:endParaRPr lang="fi-FI" altLang="fi-FI"/>
          </a:p>
        </p:txBody>
      </p:sp>
    </p:spTree>
    <p:extLst>
      <p:ext uri="{BB962C8B-B14F-4D97-AF65-F5344CB8AC3E}">
        <p14:creationId xmlns:p14="http://schemas.microsoft.com/office/powerpoint/2010/main" val="9149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lvl1pPr>
              <a:defRPr/>
            </a:lvl1pPr>
          </a:lstStyle>
          <a:p>
            <a:pPr>
              <a:defRPr/>
            </a:pPr>
            <a:fld id="{07965818-A760-4ED6-9B69-81897271EBA1}" type="datetime1">
              <a:rPr lang="fi-FI" smtClean="0"/>
              <a:t>20.4.2018</a:t>
            </a:fld>
            <a:endParaRPr lang="fi-FI" dirty="0"/>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fld id="{2EE2D4C7-BEB7-4459-A530-0BF5A4A0E42C}" type="slidenum">
              <a:rPr lang="fi-FI" altLang="fi-FI"/>
              <a:pPr/>
              <a:t>‹#›</a:t>
            </a:fld>
            <a:endParaRPr lang="fi-FI" altLang="fi-FI"/>
          </a:p>
        </p:txBody>
      </p:sp>
    </p:spTree>
    <p:extLst>
      <p:ext uri="{BB962C8B-B14F-4D97-AF65-F5344CB8AC3E}">
        <p14:creationId xmlns:p14="http://schemas.microsoft.com/office/powerpoint/2010/main" val="3802659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1143000"/>
          </a:xfrm>
        </p:spPr>
        <p:txBody>
          <a:bodyPr/>
          <a:lstStyle/>
          <a:p>
            <a:r>
              <a:rPr lang="fi-FI"/>
              <a:t>Muokkaa perustyyl. napsautt.</a:t>
            </a:r>
          </a:p>
        </p:txBody>
      </p:sp>
      <p:sp>
        <p:nvSpPr>
          <p:cNvPr id="3" name="Sisällön paikkamerkki 2"/>
          <p:cNvSpPr>
            <a:spLocks noGrp="1"/>
          </p:cNvSpPr>
          <p:nvPr>
            <p:ph idx="1"/>
          </p:nvPr>
        </p:nvSpPr>
        <p:spPr>
          <a:xfrm>
            <a:off x="1547664" y="1600200"/>
            <a:ext cx="7139136" cy="4525963"/>
          </a:xfrm>
        </p:spPr>
        <p:txBody>
          <a:bodyPr/>
          <a:lstStyle>
            <a:lvl1pPr marL="457200" indent="-457200">
              <a:buClr>
                <a:schemeClr val="tx2"/>
              </a:buClr>
              <a:buFont typeface="Wingdings" panose="05000000000000000000" pitchFamily="2" charset="2"/>
              <a:buChar char="§"/>
              <a:defRPr/>
            </a:lvl1pPr>
            <a:lvl2pPr marL="742950" indent="-285750">
              <a:buClr>
                <a:schemeClr val="tx2"/>
              </a:buClr>
              <a:buFont typeface="Wingdings" panose="05000000000000000000" pitchFamily="2" charset="2"/>
              <a:buChar char="§"/>
              <a:defRPr/>
            </a:lvl2pPr>
            <a:lvl3pPr>
              <a:buClr>
                <a:schemeClr val="tx2"/>
              </a:buClr>
              <a:defRPr/>
            </a:lvl3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p:cNvSpPr>
            <a:spLocks noGrp="1"/>
          </p:cNvSpPr>
          <p:nvPr>
            <p:ph type="dt" sz="half" idx="10"/>
          </p:nvPr>
        </p:nvSpPr>
        <p:spPr/>
        <p:txBody>
          <a:bodyPr/>
          <a:lstStyle>
            <a:lvl1pPr>
              <a:defRPr/>
            </a:lvl1pPr>
          </a:lstStyle>
          <a:p>
            <a:pPr>
              <a:defRPr/>
            </a:pPr>
            <a:fld id="{A786C95D-FB95-40DD-B67B-43BF7D71610C}" type="datetime1">
              <a:rPr lang="fi-FI" smtClean="0"/>
              <a:t>20.4.2018</a:t>
            </a:fld>
            <a:endParaRPr lang="fi-FI" dirty="0"/>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fld id="{94303904-5F64-4C83-BC4C-3F53D9A269EA}" type="slidenum">
              <a:rPr lang="fi-FI" altLang="fi-FI"/>
              <a:pPr/>
              <a:t>‹#›</a:t>
            </a:fld>
            <a:endParaRPr lang="fi-FI" altLang="fi-FI"/>
          </a:p>
        </p:txBody>
      </p:sp>
    </p:spTree>
    <p:extLst>
      <p:ext uri="{BB962C8B-B14F-4D97-AF65-F5344CB8AC3E}">
        <p14:creationId xmlns:p14="http://schemas.microsoft.com/office/powerpoint/2010/main" val="506979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1475656" y="4406900"/>
            <a:ext cx="7019056" cy="1362075"/>
          </a:xfrm>
        </p:spPr>
        <p:txBody>
          <a:bodyPr anchor="t"/>
          <a:lstStyle>
            <a:lvl1pPr algn="l">
              <a:defRPr sz="4000" b="1" cap="all"/>
            </a:lvl1pPr>
          </a:lstStyle>
          <a:p>
            <a:r>
              <a:rPr lang="fi-FI"/>
              <a:t>Muokkaa perustyyl. napsautt.</a:t>
            </a:r>
            <a:endParaRPr lang="fi-FI" dirty="0"/>
          </a:p>
        </p:txBody>
      </p:sp>
      <p:sp>
        <p:nvSpPr>
          <p:cNvPr id="3" name="Tekstin paikkamerkki 2"/>
          <p:cNvSpPr>
            <a:spLocks noGrp="1"/>
          </p:cNvSpPr>
          <p:nvPr>
            <p:ph type="body" idx="1"/>
          </p:nvPr>
        </p:nvSpPr>
        <p:spPr>
          <a:xfrm>
            <a:off x="1475656" y="2906713"/>
            <a:ext cx="7019056"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lvl1pPr>
              <a:defRPr/>
            </a:lvl1pPr>
          </a:lstStyle>
          <a:p>
            <a:pPr>
              <a:defRPr/>
            </a:pPr>
            <a:fld id="{86477C72-90C4-432A-9771-0DA53BBBC877}" type="datetime1">
              <a:rPr lang="fi-FI" smtClean="0"/>
              <a:t>20.4.2018</a:t>
            </a:fld>
            <a:endParaRPr lang="fi-FI" dirty="0"/>
          </a:p>
        </p:txBody>
      </p:sp>
      <p:sp>
        <p:nvSpPr>
          <p:cNvPr id="5" name="Alatunnisteen paikkamerkki 4"/>
          <p:cNvSpPr>
            <a:spLocks noGrp="1"/>
          </p:cNvSpPr>
          <p:nvPr>
            <p:ph type="ftr" sz="quarter" idx="11"/>
          </p:nvPr>
        </p:nvSpPr>
        <p:spPr/>
        <p:txBody>
          <a:bodyPr/>
          <a:lstStyle>
            <a:lvl1pPr>
              <a:defRPr/>
            </a:lvl1pPr>
          </a:lstStyle>
          <a:p>
            <a:pPr>
              <a:defRPr/>
            </a:pPr>
            <a:endParaRPr lang="fi-FI"/>
          </a:p>
        </p:txBody>
      </p:sp>
      <p:sp>
        <p:nvSpPr>
          <p:cNvPr id="6" name="Dian numeron paikkamerkki 5"/>
          <p:cNvSpPr>
            <a:spLocks noGrp="1"/>
          </p:cNvSpPr>
          <p:nvPr>
            <p:ph type="sldNum" sz="quarter" idx="12"/>
          </p:nvPr>
        </p:nvSpPr>
        <p:spPr/>
        <p:txBody>
          <a:bodyPr/>
          <a:lstStyle>
            <a:lvl1pPr>
              <a:defRPr/>
            </a:lvl1pPr>
          </a:lstStyle>
          <a:p>
            <a:fld id="{B4CE93E0-77D1-4842-832F-0A12E94F0370}" type="slidenum">
              <a:rPr lang="fi-FI" altLang="fi-FI"/>
              <a:pPr/>
              <a:t>‹#›</a:t>
            </a:fld>
            <a:endParaRPr lang="fi-FI" altLang="fi-FI"/>
          </a:p>
        </p:txBody>
      </p:sp>
    </p:spTree>
    <p:extLst>
      <p:ext uri="{BB962C8B-B14F-4D97-AF65-F5344CB8AC3E}">
        <p14:creationId xmlns:p14="http://schemas.microsoft.com/office/powerpoint/2010/main" val="1566397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1143000"/>
          </a:xfrm>
        </p:spPr>
        <p:txBody>
          <a:bodyPr/>
          <a:lstStyle/>
          <a:p>
            <a:r>
              <a:rPr lang="fi-FI"/>
              <a:t>Muokkaa perustyyl. napsautt.</a:t>
            </a:r>
          </a:p>
        </p:txBody>
      </p:sp>
      <p:sp>
        <p:nvSpPr>
          <p:cNvPr id="3" name="Sisällön paikkamerkki 2"/>
          <p:cNvSpPr>
            <a:spLocks noGrp="1"/>
          </p:cNvSpPr>
          <p:nvPr>
            <p:ph sz="half" idx="1"/>
          </p:nvPr>
        </p:nvSpPr>
        <p:spPr>
          <a:xfrm>
            <a:off x="1547664" y="1600200"/>
            <a:ext cx="3240360" cy="4525963"/>
          </a:xfrm>
        </p:spPr>
        <p:txBody>
          <a:bodyPr/>
          <a:lstStyle>
            <a:lvl1pPr>
              <a:defRPr sz="2800"/>
            </a:lvl1pPr>
            <a:lvl2pPr marL="742950" indent="-285750">
              <a:buClr>
                <a:schemeClr val="tx2"/>
              </a:buClr>
              <a:buFont typeface="Wingdings" panose="05000000000000000000" pitchFamily="2" charset="2"/>
              <a:buChar cha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Sisällön paikkamerkki 3"/>
          <p:cNvSpPr>
            <a:spLocks noGrp="1"/>
          </p:cNvSpPr>
          <p:nvPr>
            <p:ph sz="half" idx="2"/>
          </p:nvPr>
        </p:nvSpPr>
        <p:spPr>
          <a:xfrm>
            <a:off x="5076056" y="1600200"/>
            <a:ext cx="3610744" cy="4525963"/>
          </a:xfrm>
        </p:spPr>
        <p:txBody>
          <a:bodyPr/>
          <a:lstStyle>
            <a:lvl1pPr>
              <a:defRPr sz="2800"/>
            </a:lvl1pPr>
            <a:lvl2pPr marL="742950" indent="-285750">
              <a:buClr>
                <a:schemeClr val="tx2"/>
              </a:buClr>
              <a:buFont typeface="Wingdings" panose="05000000000000000000" pitchFamily="2" charset="2"/>
              <a:buChar cha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Päivämäärän paikkamerkki 3"/>
          <p:cNvSpPr>
            <a:spLocks noGrp="1"/>
          </p:cNvSpPr>
          <p:nvPr>
            <p:ph type="dt" sz="half" idx="10"/>
          </p:nvPr>
        </p:nvSpPr>
        <p:spPr/>
        <p:txBody>
          <a:bodyPr/>
          <a:lstStyle>
            <a:lvl1pPr>
              <a:defRPr/>
            </a:lvl1pPr>
          </a:lstStyle>
          <a:p>
            <a:pPr>
              <a:defRPr/>
            </a:pPr>
            <a:fld id="{0374B8B6-5419-41A4-B2E9-5EDD437F7847}" type="datetime1">
              <a:rPr lang="fi-FI" smtClean="0"/>
              <a:t>20.4.2018</a:t>
            </a:fld>
            <a:endParaRPr lang="fi-FI" dirty="0"/>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fld id="{07542E98-C8B6-4D7F-BFAD-6C2C105F42C8}" type="slidenum">
              <a:rPr lang="fi-FI" altLang="fi-FI"/>
              <a:pPr/>
              <a:t>‹#›</a:t>
            </a:fld>
            <a:endParaRPr lang="fi-FI" altLang="fi-FI"/>
          </a:p>
        </p:txBody>
      </p:sp>
    </p:spTree>
    <p:extLst>
      <p:ext uri="{BB962C8B-B14F-4D97-AF65-F5344CB8AC3E}">
        <p14:creationId xmlns:p14="http://schemas.microsoft.com/office/powerpoint/2010/main" val="4142734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1143000"/>
          </a:xfrm>
        </p:spPr>
        <p:txBody>
          <a:bodyPr/>
          <a:lstStyle>
            <a:lvl1pPr>
              <a:defRPr/>
            </a:lvl1pPr>
          </a:lstStyle>
          <a:p>
            <a:r>
              <a:rPr lang="fi-FI"/>
              <a:t>Muokkaa perustyyl. napsautt.</a:t>
            </a:r>
          </a:p>
        </p:txBody>
      </p:sp>
      <p:sp>
        <p:nvSpPr>
          <p:cNvPr id="3" name="Tekstin paikkamerkki 2"/>
          <p:cNvSpPr>
            <a:spLocks noGrp="1"/>
          </p:cNvSpPr>
          <p:nvPr>
            <p:ph type="body" idx="1"/>
          </p:nvPr>
        </p:nvSpPr>
        <p:spPr>
          <a:xfrm>
            <a:off x="1475656" y="1535113"/>
            <a:ext cx="3384376"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1475656" y="2174875"/>
            <a:ext cx="338437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5" name="Tekstin paikkamerkki 4"/>
          <p:cNvSpPr>
            <a:spLocks noGrp="1"/>
          </p:cNvSpPr>
          <p:nvPr>
            <p:ph type="body" sz="quarter" idx="3"/>
          </p:nvPr>
        </p:nvSpPr>
        <p:spPr>
          <a:xfrm>
            <a:off x="5004048" y="1535113"/>
            <a:ext cx="3682752"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fi-FI" dirty="0"/>
          </a:p>
        </p:txBody>
      </p:sp>
      <p:sp>
        <p:nvSpPr>
          <p:cNvPr id="7" name="Päivämäärän paikkamerkki 3"/>
          <p:cNvSpPr>
            <a:spLocks noGrp="1"/>
          </p:cNvSpPr>
          <p:nvPr>
            <p:ph type="dt" sz="half" idx="10"/>
          </p:nvPr>
        </p:nvSpPr>
        <p:spPr/>
        <p:txBody>
          <a:bodyPr/>
          <a:lstStyle>
            <a:lvl1pPr>
              <a:defRPr/>
            </a:lvl1pPr>
          </a:lstStyle>
          <a:p>
            <a:pPr>
              <a:defRPr/>
            </a:pPr>
            <a:fld id="{37849AAC-E60C-4B0F-A062-3E4C31B4346B}" type="datetime1">
              <a:rPr lang="fi-FI" smtClean="0"/>
              <a:t>20.4.2018</a:t>
            </a:fld>
            <a:endParaRPr lang="fi-FI" dirty="0"/>
          </a:p>
        </p:txBody>
      </p:sp>
      <p:sp>
        <p:nvSpPr>
          <p:cNvPr id="8" name="Alatunnisteen paikkamerkki 4"/>
          <p:cNvSpPr>
            <a:spLocks noGrp="1"/>
          </p:cNvSpPr>
          <p:nvPr>
            <p:ph type="ftr" sz="quarter" idx="11"/>
          </p:nvPr>
        </p:nvSpPr>
        <p:spPr/>
        <p:txBody>
          <a:bodyPr/>
          <a:lstStyle>
            <a:lvl1pPr>
              <a:defRPr/>
            </a:lvl1pPr>
          </a:lstStyle>
          <a:p>
            <a:pPr>
              <a:defRPr/>
            </a:pPr>
            <a:endParaRPr lang="fi-FI"/>
          </a:p>
        </p:txBody>
      </p:sp>
      <p:sp>
        <p:nvSpPr>
          <p:cNvPr id="9" name="Dian numeron paikkamerkki 5"/>
          <p:cNvSpPr>
            <a:spLocks noGrp="1"/>
          </p:cNvSpPr>
          <p:nvPr>
            <p:ph type="sldNum" sz="quarter" idx="12"/>
          </p:nvPr>
        </p:nvSpPr>
        <p:spPr/>
        <p:txBody>
          <a:bodyPr/>
          <a:lstStyle>
            <a:lvl1pPr>
              <a:defRPr/>
            </a:lvl1pPr>
          </a:lstStyle>
          <a:p>
            <a:fld id="{8B265550-94BD-4F3A-865C-860A0B4CE5A9}" type="slidenum">
              <a:rPr lang="fi-FI" altLang="fi-FI"/>
              <a:pPr/>
              <a:t>‹#›</a:t>
            </a:fld>
            <a:endParaRPr lang="fi-FI" altLang="fi-FI"/>
          </a:p>
        </p:txBody>
      </p:sp>
    </p:spTree>
    <p:extLst>
      <p:ext uri="{BB962C8B-B14F-4D97-AF65-F5344CB8AC3E}">
        <p14:creationId xmlns:p14="http://schemas.microsoft.com/office/powerpoint/2010/main" val="2052975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1143000"/>
          </a:xfrm>
        </p:spPr>
        <p:txBody>
          <a:bodyPr/>
          <a:lstStyle/>
          <a:p>
            <a:r>
              <a:rPr lang="fi-FI"/>
              <a:t>Muokkaa perustyyl. napsautt.</a:t>
            </a:r>
          </a:p>
        </p:txBody>
      </p:sp>
      <p:sp>
        <p:nvSpPr>
          <p:cNvPr id="3" name="Päivämäärän paikkamerkki 3"/>
          <p:cNvSpPr>
            <a:spLocks noGrp="1"/>
          </p:cNvSpPr>
          <p:nvPr>
            <p:ph type="dt" sz="half" idx="10"/>
          </p:nvPr>
        </p:nvSpPr>
        <p:spPr/>
        <p:txBody>
          <a:bodyPr/>
          <a:lstStyle>
            <a:lvl1pPr>
              <a:defRPr/>
            </a:lvl1pPr>
          </a:lstStyle>
          <a:p>
            <a:pPr>
              <a:defRPr/>
            </a:pPr>
            <a:fld id="{E5BF2DBA-5CB3-4BD1-8040-5CF65245916C}" type="datetime1">
              <a:rPr lang="fi-FI" smtClean="0"/>
              <a:t>20.4.2018</a:t>
            </a:fld>
            <a:endParaRPr lang="fi-FI" dirty="0"/>
          </a:p>
        </p:txBody>
      </p:sp>
      <p:sp>
        <p:nvSpPr>
          <p:cNvPr id="4" name="Alatunnisteen paikkamerkki 4"/>
          <p:cNvSpPr>
            <a:spLocks noGrp="1"/>
          </p:cNvSpPr>
          <p:nvPr>
            <p:ph type="ftr" sz="quarter" idx="11"/>
          </p:nvPr>
        </p:nvSpPr>
        <p:spPr/>
        <p:txBody>
          <a:bodyPr/>
          <a:lstStyle>
            <a:lvl1pPr>
              <a:defRPr/>
            </a:lvl1pPr>
          </a:lstStyle>
          <a:p>
            <a:pPr>
              <a:defRPr/>
            </a:pPr>
            <a:endParaRPr lang="fi-FI"/>
          </a:p>
        </p:txBody>
      </p:sp>
      <p:sp>
        <p:nvSpPr>
          <p:cNvPr id="5" name="Dian numeron paikkamerkki 5"/>
          <p:cNvSpPr>
            <a:spLocks noGrp="1"/>
          </p:cNvSpPr>
          <p:nvPr>
            <p:ph type="sldNum" sz="quarter" idx="12"/>
          </p:nvPr>
        </p:nvSpPr>
        <p:spPr/>
        <p:txBody>
          <a:bodyPr/>
          <a:lstStyle>
            <a:lvl1pPr>
              <a:defRPr/>
            </a:lvl1pPr>
          </a:lstStyle>
          <a:p>
            <a:fld id="{0D4327F9-44D9-46FD-8658-2E61E12C8467}" type="slidenum">
              <a:rPr lang="fi-FI" altLang="fi-FI"/>
              <a:pPr/>
              <a:t>‹#›</a:t>
            </a:fld>
            <a:endParaRPr lang="fi-FI" altLang="fi-FI"/>
          </a:p>
        </p:txBody>
      </p:sp>
    </p:spTree>
    <p:extLst>
      <p:ext uri="{BB962C8B-B14F-4D97-AF65-F5344CB8AC3E}">
        <p14:creationId xmlns:p14="http://schemas.microsoft.com/office/powerpoint/2010/main" val="3542780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lvl1pPr>
          </a:lstStyle>
          <a:p>
            <a:pPr>
              <a:defRPr/>
            </a:pPr>
            <a:fld id="{1ECE15FF-1687-47AF-A1B4-5AA32CEEEBEB}" type="datetime1">
              <a:rPr lang="fi-FI" smtClean="0"/>
              <a:t>20.4.2018</a:t>
            </a:fld>
            <a:endParaRPr lang="fi-FI" dirty="0"/>
          </a:p>
        </p:txBody>
      </p:sp>
      <p:sp>
        <p:nvSpPr>
          <p:cNvPr id="3" name="Alatunnisteen paikkamerkki 4"/>
          <p:cNvSpPr>
            <a:spLocks noGrp="1"/>
          </p:cNvSpPr>
          <p:nvPr>
            <p:ph type="ftr" sz="quarter" idx="11"/>
          </p:nvPr>
        </p:nvSpPr>
        <p:spPr/>
        <p:txBody>
          <a:bodyPr/>
          <a:lstStyle>
            <a:lvl1pPr>
              <a:defRPr/>
            </a:lvl1pPr>
          </a:lstStyle>
          <a:p>
            <a:pPr>
              <a:defRPr/>
            </a:pPr>
            <a:endParaRPr lang="fi-FI"/>
          </a:p>
        </p:txBody>
      </p:sp>
      <p:sp>
        <p:nvSpPr>
          <p:cNvPr id="4" name="Dian numeron paikkamerkki 5"/>
          <p:cNvSpPr>
            <a:spLocks noGrp="1"/>
          </p:cNvSpPr>
          <p:nvPr>
            <p:ph type="sldNum" sz="quarter" idx="12"/>
          </p:nvPr>
        </p:nvSpPr>
        <p:spPr/>
        <p:txBody>
          <a:bodyPr/>
          <a:lstStyle>
            <a:lvl1pPr>
              <a:defRPr/>
            </a:lvl1pPr>
          </a:lstStyle>
          <a:p>
            <a:fld id="{26F43A88-466C-4BC1-B07B-702B8C9AA09A}" type="slidenum">
              <a:rPr lang="fi-FI" altLang="fi-FI"/>
              <a:pPr/>
              <a:t>‹#›</a:t>
            </a:fld>
            <a:endParaRPr lang="fi-FI" altLang="fi-FI"/>
          </a:p>
        </p:txBody>
      </p:sp>
    </p:spTree>
    <p:extLst>
      <p:ext uri="{BB962C8B-B14F-4D97-AF65-F5344CB8AC3E}">
        <p14:creationId xmlns:p14="http://schemas.microsoft.com/office/powerpoint/2010/main" val="4112921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3050"/>
            <a:ext cx="2493913" cy="1162050"/>
          </a:xfrm>
        </p:spPr>
        <p:txBody>
          <a:bodyPr anchor="b"/>
          <a:lstStyle>
            <a:lvl1pPr algn="l">
              <a:defRPr sz="2000" b="1"/>
            </a:lvl1pPr>
          </a:lstStyle>
          <a:p>
            <a:r>
              <a:rPr lang="fi-FI"/>
              <a:t>Muokkaa perustyyl. napsautt.</a:t>
            </a:r>
            <a:endParaRPr lang="fi-FI" dirty="0"/>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971600" y="1435100"/>
            <a:ext cx="24939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Päivämäärän paikkamerkki 3"/>
          <p:cNvSpPr>
            <a:spLocks noGrp="1"/>
          </p:cNvSpPr>
          <p:nvPr>
            <p:ph type="dt" sz="half" idx="10"/>
          </p:nvPr>
        </p:nvSpPr>
        <p:spPr/>
        <p:txBody>
          <a:bodyPr/>
          <a:lstStyle>
            <a:lvl1pPr>
              <a:defRPr/>
            </a:lvl1pPr>
          </a:lstStyle>
          <a:p>
            <a:pPr>
              <a:defRPr/>
            </a:pPr>
            <a:fld id="{59A44ED8-F30F-4151-B7E5-7922548D4F50}" type="datetime1">
              <a:rPr lang="fi-FI" smtClean="0"/>
              <a:t>20.4.2018</a:t>
            </a:fld>
            <a:endParaRPr lang="fi-FI" dirty="0"/>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fld id="{F78A63DA-3DFC-497E-B816-373535B686C3}" type="slidenum">
              <a:rPr lang="fi-FI" altLang="fi-FI"/>
              <a:pPr/>
              <a:t>‹#›</a:t>
            </a:fld>
            <a:endParaRPr lang="fi-FI" altLang="fi-FI"/>
          </a:p>
        </p:txBody>
      </p:sp>
    </p:spTree>
    <p:extLst>
      <p:ext uri="{BB962C8B-B14F-4D97-AF65-F5344CB8AC3E}">
        <p14:creationId xmlns:p14="http://schemas.microsoft.com/office/powerpoint/2010/main" val="961258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 napsautt.</a:t>
            </a:r>
          </a:p>
        </p:txBody>
      </p:sp>
      <p:sp>
        <p:nvSpPr>
          <p:cNvPr id="3" name="Kuvan paikkamerkki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i-FI" noProof="0"/>
              <a:t>Lisää kuva napsauttamalla kuvaketta</a:t>
            </a:r>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Päivämäärän paikkamerkki 3"/>
          <p:cNvSpPr>
            <a:spLocks noGrp="1"/>
          </p:cNvSpPr>
          <p:nvPr>
            <p:ph type="dt" sz="half" idx="10"/>
          </p:nvPr>
        </p:nvSpPr>
        <p:spPr/>
        <p:txBody>
          <a:bodyPr/>
          <a:lstStyle>
            <a:lvl1pPr>
              <a:defRPr/>
            </a:lvl1pPr>
          </a:lstStyle>
          <a:p>
            <a:pPr>
              <a:defRPr/>
            </a:pPr>
            <a:fld id="{087FB99C-496A-4A56-8A08-D926517A7117}" type="datetime1">
              <a:rPr lang="fi-FI" smtClean="0"/>
              <a:t>20.4.2018</a:t>
            </a:fld>
            <a:endParaRPr lang="fi-FI" dirty="0"/>
          </a:p>
        </p:txBody>
      </p:sp>
      <p:sp>
        <p:nvSpPr>
          <p:cNvPr id="6" name="Alatunnisteen paikkamerkki 4"/>
          <p:cNvSpPr>
            <a:spLocks noGrp="1"/>
          </p:cNvSpPr>
          <p:nvPr>
            <p:ph type="ftr" sz="quarter" idx="11"/>
          </p:nvPr>
        </p:nvSpPr>
        <p:spPr/>
        <p:txBody>
          <a:bodyPr/>
          <a:lstStyle>
            <a:lvl1pPr>
              <a:defRPr/>
            </a:lvl1pPr>
          </a:lstStyle>
          <a:p>
            <a:pPr>
              <a:defRPr/>
            </a:pPr>
            <a:endParaRPr lang="fi-FI"/>
          </a:p>
        </p:txBody>
      </p:sp>
      <p:sp>
        <p:nvSpPr>
          <p:cNvPr id="7" name="Dian numeron paikkamerkki 5"/>
          <p:cNvSpPr>
            <a:spLocks noGrp="1"/>
          </p:cNvSpPr>
          <p:nvPr>
            <p:ph type="sldNum" sz="quarter" idx="12"/>
          </p:nvPr>
        </p:nvSpPr>
        <p:spPr/>
        <p:txBody>
          <a:bodyPr/>
          <a:lstStyle>
            <a:lvl1pPr>
              <a:defRPr/>
            </a:lvl1pPr>
          </a:lstStyle>
          <a:p>
            <a:fld id="{939E0E34-B25A-4F12-B4BF-3D150A266996}" type="slidenum">
              <a:rPr lang="fi-FI" altLang="fi-FI"/>
              <a:pPr/>
              <a:t>‹#›</a:t>
            </a:fld>
            <a:endParaRPr lang="fi-FI" altLang="fi-FI"/>
          </a:p>
        </p:txBody>
      </p:sp>
    </p:spTree>
    <p:extLst>
      <p:ext uri="{BB962C8B-B14F-4D97-AF65-F5344CB8AC3E}">
        <p14:creationId xmlns:p14="http://schemas.microsoft.com/office/powerpoint/2010/main" val="2809528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Otsikon paikkamerkki 1"/>
          <p:cNvSpPr>
            <a:spLocks noGrp="1"/>
          </p:cNvSpPr>
          <p:nvPr>
            <p:ph type="title"/>
          </p:nvPr>
        </p:nvSpPr>
        <p:spPr bwMode="auto">
          <a:xfrm>
            <a:off x="971550" y="274638"/>
            <a:ext cx="77152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a:t>Muokkaa perustyyl. napsautt.</a:t>
            </a:r>
          </a:p>
        </p:txBody>
      </p:sp>
      <p:sp>
        <p:nvSpPr>
          <p:cNvPr id="1027" name="Tekstin paikkamerkki 2"/>
          <p:cNvSpPr>
            <a:spLocks noGrp="1"/>
          </p:cNvSpPr>
          <p:nvPr>
            <p:ph type="body" idx="1"/>
          </p:nvPr>
        </p:nvSpPr>
        <p:spPr bwMode="auto">
          <a:xfrm>
            <a:off x="1547813" y="1600200"/>
            <a:ext cx="71389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p:cNvSpPr>
            <a:spLocks noGrp="1"/>
          </p:cNvSpPr>
          <p:nvPr>
            <p:ph type="dt" sz="half" idx="2"/>
          </p:nvPr>
        </p:nvSpPr>
        <p:spPr>
          <a:xfrm>
            <a:off x="971550" y="6356350"/>
            <a:ext cx="161925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6E812C9-CCD1-4084-800E-940CA30BB122}" type="datetime1">
              <a:rPr lang="fi-FI" smtClean="0"/>
              <a:t>20.4.2018</a:t>
            </a:fld>
            <a:endParaRPr lang="fi-FI" dirty="0"/>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6D0F584-03F5-4787-9F56-107EF22AA550}" type="slidenum">
              <a:rPr lang="fi-FI" altLang="fi-FI"/>
              <a:pPr/>
              <a:t>‹#›</a:t>
            </a:fld>
            <a:endParaRPr lang="fi-FI" alt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Clr>
          <a:schemeClr val="tx2"/>
        </a:buClr>
        <a:buFont typeface="Wingdings" panose="05000000000000000000" pitchFamily="2"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Wingdings" panose="05000000000000000000" pitchFamily="2" charset="2"/>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tsikko 1"/>
          <p:cNvSpPr>
            <a:spLocks noGrp="1"/>
          </p:cNvSpPr>
          <p:nvPr>
            <p:ph type="ctrTitle"/>
          </p:nvPr>
        </p:nvSpPr>
        <p:spPr>
          <a:xfrm>
            <a:off x="1042988" y="2130425"/>
            <a:ext cx="7415212" cy="1514475"/>
          </a:xfrm>
        </p:spPr>
        <p:txBody>
          <a:bodyPr/>
          <a:lstStyle/>
          <a:p>
            <a:r>
              <a:rPr lang="fi-FI" altLang="fi-FI" dirty="0"/>
              <a:t>EU:n uusi tietosuoja-asetus</a:t>
            </a:r>
          </a:p>
        </p:txBody>
      </p:sp>
      <p:sp>
        <p:nvSpPr>
          <p:cNvPr id="3" name="Alaotsikko 2"/>
          <p:cNvSpPr>
            <a:spLocks noGrp="1"/>
          </p:cNvSpPr>
          <p:nvPr>
            <p:ph type="subTitle" idx="1"/>
          </p:nvPr>
        </p:nvSpPr>
        <p:spPr/>
        <p:txBody>
          <a:bodyPr rtlCol="0">
            <a:normAutofit/>
          </a:bodyPr>
          <a:lstStyle/>
          <a:p>
            <a:pPr fontAlgn="auto">
              <a:spcAft>
                <a:spcPts val="0"/>
              </a:spcAft>
              <a:defRPr/>
            </a:pPr>
            <a:r>
              <a:rPr lang="fi-FI" dirty="0"/>
              <a:t>Miten GDPR vaikuttaa järjestössä</a:t>
            </a:r>
          </a:p>
          <a:p>
            <a:pPr fontAlgn="auto">
              <a:spcAft>
                <a:spcPts val="0"/>
              </a:spcAft>
              <a:defRPr/>
            </a:pPr>
            <a:r>
              <a:rPr lang="fi-FI" sz="1600" dirty="0"/>
              <a:t>Veijo Nikkanen 6.2.2018</a:t>
            </a:r>
          </a:p>
          <a:p>
            <a:pPr fontAlgn="auto">
              <a:spcAft>
                <a:spcPts val="0"/>
              </a:spcAft>
              <a:defRPr/>
            </a:pPr>
            <a:endParaRPr lang="fi-FI" dirty="0"/>
          </a:p>
        </p:txBody>
      </p:sp>
      <p:sp>
        <p:nvSpPr>
          <p:cNvPr id="2" name="Dian numeron paikkamerkki 1"/>
          <p:cNvSpPr>
            <a:spLocks noGrp="1"/>
          </p:cNvSpPr>
          <p:nvPr>
            <p:ph type="sldNum" sz="quarter" idx="12"/>
          </p:nvPr>
        </p:nvSpPr>
        <p:spPr/>
        <p:txBody>
          <a:bodyPr/>
          <a:lstStyle/>
          <a:p>
            <a:fld id="{783396A8-98CB-42D1-8960-D8ABAE67DCF0}" type="slidenum">
              <a:rPr lang="fi-FI" altLang="fi-FI" smtClean="0"/>
              <a:pPr/>
              <a:t>1</a:t>
            </a:fld>
            <a:endParaRPr lang="fi-FI" altLang="fi-FI"/>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Selvitys velvoite</a:t>
            </a:r>
          </a:p>
        </p:txBody>
      </p:sp>
      <p:sp>
        <p:nvSpPr>
          <p:cNvPr id="3" name="Sisällön paikkamerkki 2"/>
          <p:cNvSpPr>
            <a:spLocks noGrp="1"/>
          </p:cNvSpPr>
          <p:nvPr>
            <p:ph idx="1"/>
          </p:nvPr>
        </p:nvSpPr>
        <p:spPr/>
        <p:txBody>
          <a:bodyPr/>
          <a:lstStyle/>
          <a:p>
            <a:r>
              <a:rPr lang="fi-FI" dirty="0"/>
              <a:t>Organisaatioilla on velvoite tehdä nykytila-arvio tietosuojan tilasta.</a:t>
            </a:r>
          </a:p>
          <a:p>
            <a:r>
              <a:rPr lang="fi-FI" dirty="0"/>
              <a:t>Täytyy asettaa tavoitetila, esim. tietosuoja-asetusten vaatimusten täyttäminen</a:t>
            </a:r>
          </a:p>
          <a:p>
            <a:r>
              <a:rPr lang="fi-FI" dirty="0"/>
              <a:t>Täytyy tehdä suunnitelma, miten näihin päästään.</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10</a:t>
            </a:fld>
            <a:endParaRPr lang="fi-FI" altLang="fi-FI"/>
          </a:p>
        </p:txBody>
      </p:sp>
    </p:spTree>
    <p:extLst>
      <p:ext uri="{BB962C8B-B14F-4D97-AF65-F5344CB8AC3E}">
        <p14:creationId xmlns:p14="http://schemas.microsoft.com/office/powerpoint/2010/main" val="4274518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Tietojen tarkastusoikeus</a:t>
            </a:r>
          </a:p>
        </p:txBody>
      </p:sp>
      <p:sp>
        <p:nvSpPr>
          <p:cNvPr id="3" name="Sisällön paikkamerkki 2"/>
          <p:cNvSpPr>
            <a:spLocks noGrp="1"/>
          </p:cNvSpPr>
          <p:nvPr>
            <p:ph idx="1"/>
          </p:nvPr>
        </p:nvSpPr>
        <p:spPr>
          <a:xfrm>
            <a:off x="1187624" y="1196752"/>
            <a:ext cx="7499176" cy="5400600"/>
          </a:xfrm>
        </p:spPr>
        <p:txBody>
          <a:bodyPr/>
          <a:lstStyle/>
          <a:p>
            <a:r>
              <a:rPr lang="fi-FI" sz="2800" dirty="0"/>
              <a:t>Henkilöjäsenillä on oikeus tarkistaa ja korjata tietonsa. Pyyntöön tulee reagoida kuukauden sisällä.</a:t>
            </a:r>
          </a:p>
          <a:p>
            <a:r>
              <a:rPr lang="fi-FI" sz="2800" dirty="0"/>
              <a:t>Huoltajilla on oikeus tarkistaa lasten tiedot</a:t>
            </a:r>
          </a:p>
          <a:p>
            <a:r>
              <a:rPr lang="fi-FI" sz="2800" dirty="0"/>
              <a:t>Lapset määritellään asetuksessa erityisen haavoittuvaiseksi ryhmäksi, joten heidän tietojensa käsittelyn tulee olla tarkkaa.</a:t>
            </a:r>
          </a:p>
          <a:p>
            <a:r>
              <a:rPr lang="fi-FI" sz="2800" dirty="0"/>
              <a:t>HUOM. Tarkastaminen täytyy määritellä jotenkin ja pelisäännöt tähän sopia. (Miten selvitetään tarkastajan oikeutus, miten tiedot toimitetaan, missä ajassa, kuka vastaa…</a:t>
            </a:r>
            <a:r>
              <a:rPr lang="fi-FI" sz="2800" dirty="0" err="1"/>
              <a:t>jne</a:t>
            </a:r>
            <a:r>
              <a:rPr lang="fi-FI" sz="2800" dirty="0"/>
              <a:t>)</a:t>
            </a:r>
          </a:p>
          <a:p>
            <a:endParaRPr lang="fi-FI"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11</a:t>
            </a:fld>
            <a:endParaRPr lang="fi-FI" altLang="fi-FI"/>
          </a:p>
        </p:txBody>
      </p:sp>
    </p:spTree>
    <p:extLst>
      <p:ext uri="{BB962C8B-B14F-4D97-AF65-F5344CB8AC3E}">
        <p14:creationId xmlns:p14="http://schemas.microsoft.com/office/powerpoint/2010/main" val="286340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Rekisteröityjen oikeudet</a:t>
            </a:r>
          </a:p>
        </p:txBody>
      </p:sp>
      <p:sp>
        <p:nvSpPr>
          <p:cNvPr id="3" name="Sisällön paikkamerkki 2"/>
          <p:cNvSpPr>
            <a:spLocks noGrp="1"/>
          </p:cNvSpPr>
          <p:nvPr>
            <p:ph idx="1"/>
          </p:nvPr>
        </p:nvSpPr>
        <p:spPr>
          <a:xfrm>
            <a:off x="1547664" y="1268760"/>
            <a:ext cx="7139136" cy="5256584"/>
          </a:xfrm>
        </p:spPr>
        <p:txBody>
          <a:bodyPr/>
          <a:lstStyle/>
          <a:p>
            <a:r>
              <a:rPr lang="fi-FI" sz="2800" dirty="0"/>
              <a:t>Oikeus saada läpinäkyvää informaatiota henkilötietojen käsittelystä</a:t>
            </a:r>
          </a:p>
          <a:p>
            <a:r>
              <a:rPr lang="fi-FI" sz="2800" dirty="0"/>
              <a:t>Rekisteröidyn oikeus saada pääsy omiin tietoihin</a:t>
            </a:r>
          </a:p>
          <a:p>
            <a:r>
              <a:rPr lang="fi-FI" sz="2800" dirty="0"/>
              <a:t>Oikeus tietojen oikaisemiseen ja oikeus tulla unohdetuksi</a:t>
            </a:r>
          </a:p>
          <a:p>
            <a:r>
              <a:rPr lang="fi-FI" sz="2800" dirty="0"/>
              <a:t>Oikeus käsittelyn rajoittamiseen ja rekisterinpitäjän velvollisuus ilmoittaa rajoituksesta</a:t>
            </a:r>
          </a:p>
          <a:p>
            <a:r>
              <a:rPr lang="fi-FI" sz="2800" dirty="0"/>
              <a:t>Oikeus siirtää tiedot järjestelmästä toiseen</a:t>
            </a:r>
          </a:p>
          <a:p>
            <a:r>
              <a:rPr lang="fi-FI" sz="2800" dirty="0"/>
              <a:t>Vastustamisoikeus</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12</a:t>
            </a:fld>
            <a:endParaRPr lang="fi-FI" altLang="fi-FI"/>
          </a:p>
        </p:txBody>
      </p:sp>
    </p:spTree>
    <p:extLst>
      <p:ext uri="{BB962C8B-B14F-4D97-AF65-F5344CB8AC3E}">
        <p14:creationId xmlns:p14="http://schemas.microsoft.com/office/powerpoint/2010/main" val="3601730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706090"/>
          </a:xfrm>
        </p:spPr>
        <p:txBody>
          <a:bodyPr/>
          <a:lstStyle/>
          <a:p>
            <a:r>
              <a:rPr lang="fi-FI" dirty="0"/>
              <a:t>Systeemin kartoitus ja kuvaus</a:t>
            </a:r>
          </a:p>
        </p:txBody>
      </p:sp>
      <p:sp>
        <p:nvSpPr>
          <p:cNvPr id="3" name="Sisällön paikkamerkki 2"/>
          <p:cNvSpPr>
            <a:spLocks noGrp="1"/>
          </p:cNvSpPr>
          <p:nvPr>
            <p:ph idx="1"/>
          </p:nvPr>
        </p:nvSpPr>
        <p:spPr>
          <a:xfrm>
            <a:off x="1187624" y="980728"/>
            <a:ext cx="7499176" cy="5472608"/>
          </a:xfrm>
        </p:spPr>
        <p:txBody>
          <a:bodyPr/>
          <a:lstStyle/>
          <a:p>
            <a:r>
              <a:rPr lang="fi-FI" dirty="0"/>
              <a:t>Henkilötietojen käytön ja rekistereiden paikantaminen organisaatiossa.</a:t>
            </a:r>
          </a:p>
          <a:p>
            <a:r>
              <a:rPr lang="fi-FI" dirty="0"/>
              <a:t>Kuvauksessa tulee esitellä välineet, tekijät, tavat ja ajat. </a:t>
            </a:r>
            <a:r>
              <a:rPr lang="fi-FI" sz="2000" dirty="0"/>
              <a:t>(Mitä, missä, miten, kuka, ketä?)</a:t>
            </a:r>
          </a:p>
          <a:p>
            <a:r>
              <a:rPr lang="fi-FI" dirty="0"/>
              <a:t>Selvitettäviä asioita ovat myös käytänteet, käyttöoikeudet, koulutus/perehdytys, sopimukset, alihankkijat, tietojen luovutukset</a:t>
            </a:r>
          </a:p>
          <a:p>
            <a:r>
              <a:rPr lang="fi-FI" dirty="0"/>
              <a:t>Henkilötietojen käsittelyprosessi tulee kuvata tietosuojan näkökulmasta</a:t>
            </a:r>
          </a:p>
          <a:p>
            <a:endParaRPr lang="fi-FI" dirty="0"/>
          </a:p>
          <a:p>
            <a:endParaRPr lang="fi-FI"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13</a:t>
            </a:fld>
            <a:endParaRPr lang="fi-FI" altLang="fi-FI"/>
          </a:p>
        </p:txBody>
      </p:sp>
    </p:spTree>
    <p:extLst>
      <p:ext uri="{BB962C8B-B14F-4D97-AF65-F5344CB8AC3E}">
        <p14:creationId xmlns:p14="http://schemas.microsoft.com/office/powerpoint/2010/main" val="334289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706090"/>
          </a:xfrm>
        </p:spPr>
        <p:txBody>
          <a:bodyPr/>
          <a:lstStyle/>
          <a:p>
            <a:r>
              <a:rPr lang="fi-FI" dirty="0"/>
              <a:t>Riskien kartoitus ja ennakointi</a:t>
            </a:r>
          </a:p>
        </p:txBody>
      </p:sp>
      <p:sp>
        <p:nvSpPr>
          <p:cNvPr id="3" name="Sisällön paikkamerkki 2"/>
          <p:cNvSpPr>
            <a:spLocks noGrp="1"/>
          </p:cNvSpPr>
          <p:nvPr>
            <p:ph idx="1"/>
          </p:nvPr>
        </p:nvSpPr>
        <p:spPr>
          <a:xfrm>
            <a:off x="1187624" y="908720"/>
            <a:ext cx="7560840" cy="5688632"/>
          </a:xfrm>
        </p:spPr>
        <p:txBody>
          <a:bodyPr/>
          <a:lstStyle/>
          <a:p>
            <a:r>
              <a:rPr lang="fi-FI" sz="2800" dirty="0"/>
              <a:t>Tietosuoja-asetus tähtää siihen että henkilötietojen käsittely rakennetaan jo alusta lähtien turvalliseksi.</a:t>
            </a:r>
          </a:p>
          <a:p>
            <a:r>
              <a:rPr lang="fi-FI" sz="2800" dirty="0"/>
              <a:t>Riskiperusteinen lähestymistapa tarkoittaa, että tietosuoja-asetuksen velvoitteet ja asianmukaiset suojatoimet on suhteutettava henkilötietojen käsittelystä rekisteröidyn oikeuksille ja vapauksille aiheutuvaan riskiin.</a:t>
            </a:r>
          </a:p>
          <a:p>
            <a:r>
              <a:rPr lang="fi-FI" sz="2800" dirty="0"/>
              <a:t>Henkilötietojen käsittelyyn liittyvät riskit pitää löytää ja tehdä tarvittavat toimenpiteet niiden minimoimiseksi.</a:t>
            </a:r>
          </a:p>
          <a:p>
            <a:r>
              <a:rPr lang="fi-FI" sz="2800" dirty="0"/>
              <a:t>Varautumistoimenpiteet tulee myös kirjata.</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14</a:t>
            </a:fld>
            <a:endParaRPr lang="fi-FI" altLang="fi-FI"/>
          </a:p>
        </p:txBody>
      </p:sp>
    </p:spTree>
    <p:extLst>
      <p:ext uri="{BB962C8B-B14F-4D97-AF65-F5344CB8AC3E}">
        <p14:creationId xmlns:p14="http://schemas.microsoft.com/office/powerpoint/2010/main" val="3114787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994122"/>
          </a:xfrm>
        </p:spPr>
        <p:txBody>
          <a:bodyPr/>
          <a:lstStyle/>
          <a:p>
            <a:r>
              <a:rPr lang="fi-FI" dirty="0"/>
              <a:t>Tietojen suojaamisen velvoite</a:t>
            </a:r>
          </a:p>
        </p:txBody>
      </p:sp>
      <p:sp>
        <p:nvSpPr>
          <p:cNvPr id="3" name="Sisällön paikkamerkki 2"/>
          <p:cNvSpPr>
            <a:spLocks noGrp="1"/>
          </p:cNvSpPr>
          <p:nvPr>
            <p:ph idx="1"/>
          </p:nvPr>
        </p:nvSpPr>
        <p:spPr>
          <a:xfrm>
            <a:off x="1187624" y="1268760"/>
            <a:ext cx="7776864" cy="5256584"/>
          </a:xfrm>
        </p:spPr>
        <p:txBody>
          <a:bodyPr/>
          <a:lstStyle/>
          <a:p>
            <a:r>
              <a:rPr lang="fi-FI" dirty="0"/>
              <a:t>Tiedot on suojattava ja varmistettava hallitusti.</a:t>
            </a:r>
          </a:p>
          <a:p>
            <a:r>
              <a:rPr lang="fi-FI" dirty="0"/>
              <a:t>Tietoja käsittelevät vain määrätyt/sovitut henkilöt.</a:t>
            </a:r>
          </a:p>
          <a:p>
            <a:r>
              <a:rPr lang="fi-FI" dirty="0"/>
              <a:t>Riskit on kartoitettava ja niihin on varauduttava etukäteen. Täytyy siis olla suunnitelma miten reagoidaan jos</a:t>
            </a:r>
          </a:p>
          <a:p>
            <a:pPr marL="0" indent="0">
              <a:buNone/>
            </a:pPr>
            <a:r>
              <a:rPr lang="fi-FI" dirty="0"/>
              <a:t>	a. Tieto tuhoutuu tai tulee käyttökelvottomaksi</a:t>
            </a:r>
          </a:p>
          <a:p>
            <a:pPr marL="0" indent="0">
              <a:buNone/>
            </a:pPr>
            <a:r>
              <a:rPr lang="fi-FI" dirty="0"/>
              <a:t>	b. Hukkuu tai joutuu vääriin käsiin.</a:t>
            </a:r>
          </a:p>
          <a:p>
            <a:pPr marL="0" indent="0">
              <a:buNone/>
            </a:pPr>
            <a:endParaRPr lang="fi-FI"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15</a:t>
            </a:fld>
            <a:endParaRPr lang="fi-FI" altLang="fi-FI"/>
          </a:p>
        </p:txBody>
      </p:sp>
    </p:spTree>
    <p:extLst>
      <p:ext uri="{BB962C8B-B14F-4D97-AF65-F5344CB8AC3E}">
        <p14:creationId xmlns:p14="http://schemas.microsoft.com/office/powerpoint/2010/main" val="1763971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778098"/>
          </a:xfrm>
        </p:spPr>
        <p:txBody>
          <a:bodyPr/>
          <a:lstStyle/>
          <a:p>
            <a:r>
              <a:rPr lang="fi-FI" dirty="0"/>
              <a:t>Tietoturvaloukkaus ja vastuut</a:t>
            </a:r>
          </a:p>
        </p:txBody>
      </p:sp>
      <p:sp>
        <p:nvSpPr>
          <p:cNvPr id="3" name="Sisällön paikkamerkki 2"/>
          <p:cNvSpPr>
            <a:spLocks noGrp="1"/>
          </p:cNvSpPr>
          <p:nvPr>
            <p:ph idx="1"/>
          </p:nvPr>
        </p:nvSpPr>
        <p:spPr>
          <a:xfrm>
            <a:off x="1547664" y="1124744"/>
            <a:ext cx="7139136" cy="5400600"/>
          </a:xfrm>
        </p:spPr>
        <p:txBody>
          <a:bodyPr/>
          <a:lstStyle/>
          <a:p>
            <a:r>
              <a:rPr lang="fi-FI" dirty="0"/>
              <a:t>Ilmoitusvelvollisuus rekisteröidylle</a:t>
            </a:r>
          </a:p>
          <a:p>
            <a:r>
              <a:rPr lang="fi-FI" dirty="0"/>
              <a:t>Ilmoitusvelvollisuus valvontaviranomaiselle (72 h)</a:t>
            </a:r>
          </a:p>
          <a:p>
            <a:r>
              <a:rPr lang="fi-FI" dirty="0"/>
              <a:t>Organisaation johto on vastuussa rekisterinpitäjänä rekisterinpidosta ja henkilötietojen lainmukaisesta käsittelystä.</a:t>
            </a:r>
          </a:p>
          <a:p>
            <a:r>
              <a:rPr lang="fi-FI" dirty="0"/>
              <a:t>Rekisterinpitäjä tai käsittelijä ei voi ulkoistaa tietosuojavastaavalle asetuksen mukaista vastuutaan.</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16</a:t>
            </a:fld>
            <a:endParaRPr lang="fi-FI" altLang="fi-FI"/>
          </a:p>
        </p:txBody>
      </p:sp>
    </p:spTree>
    <p:extLst>
      <p:ext uri="{BB962C8B-B14F-4D97-AF65-F5344CB8AC3E}">
        <p14:creationId xmlns:p14="http://schemas.microsoft.com/office/powerpoint/2010/main" val="1591972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Sopimus</a:t>
            </a:r>
          </a:p>
        </p:txBody>
      </p:sp>
      <p:sp>
        <p:nvSpPr>
          <p:cNvPr id="3" name="Sisällön paikkamerkki 2"/>
          <p:cNvSpPr>
            <a:spLocks noGrp="1"/>
          </p:cNvSpPr>
          <p:nvPr>
            <p:ph idx="1"/>
          </p:nvPr>
        </p:nvSpPr>
        <p:spPr/>
        <p:txBody>
          <a:bodyPr/>
          <a:lstStyle/>
          <a:p>
            <a:r>
              <a:rPr lang="fi-FI" dirty="0"/>
              <a:t>Henkilötietojen käsittely ulkopuolisella vaatii aina sopimuksen</a:t>
            </a:r>
          </a:p>
          <a:p>
            <a:r>
              <a:rPr lang="fi-FI" dirty="0"/>
              <a:t>Sopimusten tulee olla entistä tarkempia </a:t>
            </a:r>
            <a:r>
              <a:rPr lang="fi-FI" sz="1800" dirty="0"/>
              <a:t>(kuka, miten, millä, milloin)</a:t>
            </a:r>
          </a:p>
          <a:p>
            <a:r>
              <a:rPr lang="fi-FI" dirty="0"/>
              <a:t>Mikäli käsittelyn tarkoitus tai tapa muuttuu merkittävästi, täytyy tehdä uusi sopimus</a:t>
            </a:r>
          </a:p>
          <a:p>
            <a:endParaRPr lang="fi-FI"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17</a:t>
            </a:fld>
            <a:endParaRPr lang="fi-FI" altLang="fi-FI"/>
          </a:p>
        </p:txBody>
      </p:sp>
    </p:spTree>
    <p:extLst>
      <p:ext uri="{BB962C8B-B14F-4D97-AF65-F5344CB8AC3E}">
        <p14:creationId xmlns:p14="http://schemas.microsoft.com/office/powerpoint/2010/main" val="938551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850106"/>
          </a:xfrm>
        </p:spPr>
        <p:txBody>
          <a:bodyPr/>
          <a:lstStyle/>
          <a:p>
            <a:r>
              <a:rPr lang="fi-FI" dirty="0"/>
              <a:t>Tietosuojavastaava</a:t>
            </a:r>
          </a:p>
        </p:txBody>
      </p:sp>
      <p:sp>
        <p:nvSpPr>
          <p:cNvPr id="3" name="Sisällön paikkamerkki 2"/>
          <p:cNvSpPr>
            <a:spLocks noGrp="1"/>
          </p:cNvSpPr>
          <p:nvPr>
            <p:ph idx="1"/>
          </p:nvPr>
        </p:nvSpPr>
        <p:spPr>
          <a:xfrm>
            <a:off x="1115616" y="1052736"/>
            <a:ext cx="7776864" cy="5400600"/>
          </a:xfrm>
        </p:spPr>
        <p:txBody>
          <a:bodyPr/>
          <a:lstStyle/>
          <a:p>
            <a:r>
              <a:rPr lang="fi-FI" sz="2800" dirty="0"/>
              <a:t>Organisaatioiden joiden päätehtävä on henkilötietojen käsittely tai jotka käsittelevät henkilötietoja paljon ja säännöllisesti tulee nimittää tietosuojavastaava. Julkisilla organisaatioilla nimittäminen on lakisääteistä.</a:t>
            </a:r>
          </a:p>
          <a:p>
            <a:r>
              <a:rPr lang="fi-FI" sz="2800" dirty="0"/>
              <a:t>Tietosuojavastaava toimii organisaation erityisasiantuntijana tietosuoja-asioissa ja auttaa rekisterinpitäjää parantamaan tietosuojan tasoa.</a:t>
            </a:r>
          </a:p>
          <a:p>
            <a:r>
              <a:rPr lang="fi-FI" sz="2800" dirty="0"/>
              <a:t>Tietosuojavastaavan tehtävänä on seurata organisaation henkilötietojen käsittelyn lainmukaisuutta. Tähän liittyvät neuvonta ja ohjaustehtävät sekä muu tuki tietosuoja-asioissa</a:t>
            </a:r>
          </a:p>
          <a:p>
            <a:endParaRPr lang="fi-FI" sz="2800"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18</a:t>
            </a:fld>
            <a:endParaRPr lang="fi-FI" altLang="fi-FI"/>
          </a:p>
        </p:txBody>
      </p:sp>
    </p:spTree>
    <p:extLst>
      <p:ext uri="{BB962C8B-B14F-4D97-AF65-F5344CB8AC3E}">
        <p14:creationId xmlns:p14="http://schemas.microsoft.com/office/powerpoint/2010/main" val="833265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1066130"/>
          </a:xfrm>
        </p:spPr>
        <p:txBody>
          <a:bodyPr/>
          <a:lstStyle/>
          <a:p>
            <a:r>
              <a:rPr lang="fi-FI" sz="3600" dirty="0"/>
              <a:t>Tietosuojavastaavan tehtävät</a:t>
            </a:r>
            <a:br>
              <a:rPr lang="fi-FI" sz="3600" dirty="0"/>
            </a:br>
            <a:r>
              <a:rPr lang="fi-FI" sz="3600" dirty="0"/>
              <a:t>Tietosuoja-asetuksen 39 artiklassa</a:t>
            </a:r>
          </a:p>
        </p:txBody>
      </p:sp>
      <p:sp>
        <p:nvSpPr>
          <p:cNvPr id="3" name="Sisällön paikkamerkki 2"/>
          <p:cNvSpPr>
            <a:spLocks noGrp="1"/>
          </p:cNvSpPr>
          <p:nvPr>
            <p:ph idx="1"/>
          </p:nvPr>
        </p:nvSpPr>
        <p:spPr>
          <a:xfrm>
            <a:off x="1187624" y="1376742"/>
            <a:ext cx="7704856" cy="5292618"/>
          </a:xfrm>
        </p:spPr>
        <p:txBody>
          <a:bodyPr/>
          <a:lstStyle/>
          <a:p>
            <a:pPr marL="0" indent="0">
              <a:buNone/>
            </a:pPr>
            <a:r>
              <a:rPr lang="fi-FI" sz="2000" b="1" dirty="0"/>
              <a:t>a)</a:t>
            </a:r>
            <a:r>
              <a:rPr lang="fi-FI" sz="2000" dirty="0"/>
              <a:t> antaa rekisterinpitäjälle tai henkilötietojen käsittelijälle sekä henkilötietoja käsitteleville työntekijöille tietoja ja neuvoja, jotka koskevat niiden tämän asetuksen ja muiden unionin tai jäsenvaltioiden tietosuojasäännösten mukaisia velvollisuuksia;</a:t>
            </a:r>
          </a:p>
          <a:p>
            <a:pPr marL="0" indent="0">
              <a:buNone/>
            </a:pPr>
            <a:r>
              <a:rPr lang="fi-FI" sz="2000" b="1" dirty="0"/>
              <a:t>b)</a:t>
            </a:r>
            <a:r>
              <a:rPr lang="fi-FI" sz="2000" dirty="0"/>
              <a:t> seurata, että noudatetaan tätä asetusta, muita unionin tai jäsenvaltion tietosuojalainsäännöksiä ja rekisterinpitäjän tai henkilötietojen käsittelijän toimintamenettelyjä, jotka liittyvät henkilötietojen suojaan, mukaan lukien vastuunjako, tiedon lisääminen ja käsittelyyn osallistuvan henkilöstön koulutus ja tähän liittyvät tarkastukset;</a:t>
            </a:r>
          </a:p>
          <a:p>
            <a:pPr marL="0" indent="0">
              <a:buNone/>
            </a:pPr>
            <a:r>
              <a:rPr lang="fi-FI" sz="2000" b="1" dirty="0"/>
              <a:t>c)</a:t>
            </a:r>
            <a:r>
              <a:rPr lang="fi-FI" sz="2000" dirty="0"/>
              <a:t> antaa pyydettäessä neuvoja tietosuojaa koskevasta vaikutustenarvioinnista ja valvoa sen toteutusta 35 artiklan mukaisesti;</a:t>
            </a:r>
          </a:p>
          <a:p>
            <a:pPr marL="0" indent="0">
              <a:buNone/>
            </a:pPr>
            <a:r>
              <a:rPr lang="fi-FI" sz="2000" b="1" dirty="0"/>
              <a:t>d)</a:t>
            </a:r>
            <a:r>
              <a:rPr lang="fi-FI" sz="2000" dirty="0"/>
              <a:t> tehdä yhteistyötä valvontaviranomaisen kanssa;</a:t>
            </a:r>
          </a:p>
          <a:p>
            <a:pPr marL="0" indent="0">
              <a:buNone/>
            </a:pPr>
            <a:r>
              <a:rPr lang="fi-FI" sz="2000" b="1" dirty="0"/>
              <a:t>e)</a:t>
            </a:r>
            <a:r>
              <a:rPr lang="fi-FI" sz="2000" dirty="0"/>
              <a:t> toimia valvontaviranomaisen yhteyspisteenä käsittelyyn liittyvissä kysymyksissä, mukaan lukien 36 artiklan mukainen ennakkokuuleminen ja tarvittaessa kuuleminen muista mahdollisista kysymyksistä.</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19</a:t>
            </a:fld>
            <a:endParaRPr lang="fi-FI" altLang="fi-FI"/>
          </a:p>
        </p:txBody>
      </p:sp>
    </p:spTree>
    <p:extLst>
      <p:ext uri="{BB962C8B-B14F-4D97-AF65-F5344CB8AC3E}">
        <p14:creationId xmlns:p14="http://schemas.microsoft.com/office/powerpoint/2010/main" val="341836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850106"/>
          </a:xfrm>
        </p:spPr>
        <p:txBody>
          <a:bodyPr/>
          <a:lstStyle/>
          <a:p>
            <a:r>
              <a:rPr lang="fi-FI" dirty="0"/>
              <a:t>Ylenen tietosuoja-asetus=GDPR</a:t>
            </a:r>
          </a:p>
        </p:txBody>
      </p:sp>
      <p:sp>
        <p:nvSpPr>
          <p:cNvPr id="3" name="Sisällön paikkamerkki 2"/>
          <p:cNvSpPr>
            <a:spLocks noGrp="1"/>
          </p:cNvSpPr>
          <p:nvPr>
            <p:ph idx="1"/>
          </p:nvPr>
        </p:nvSpPr>
        <p:spPr>
          <a:xfrm>
            <a:off x="1187624" y="1268760"/>
            <a:ext cx="7632848" cy="5328592"/>
          </a:xfrm>
        </p:spPr>
        <p:txBody>
          <a:bodyPr/>
          <a:lstStyle/>
          <a:p>
            <a:r>
              <a:rPr lang="fi-FI" sz="2800" dirty="0"/>
              <a:t>Yleinen tietosuoja-asetus on tullut voimaan 25.5.2016 ja asetuksen soveltaminen alkaa 25.5.2018.</a:t>
            </a:r>
          </a:p>
          <a:p>
            <a:r>
              <a:rPr lang="fi-FI" sz="2800" dirty="0"/>
              <a:t>GDPR=General Data </a:t>
            </a:r>
            <a:r>
              <a:rPr lang="fi-FI" sz="2800" dirty="0" err="1"/>
              <a:t>Protection</a:t>
            </a:r>
            <a:r>
              <a:rPr lang="fi-FI" sz="2800" dirty="0"/>
              <a:t> </a:t>
            </a:r>
            <a:r>
              <a:rPr lang="fi-FI" sz="2800" dirty="0" err="1"/>
              <a:t>Regulation</a:t>
            </a:r>
            <a:r>
              <a:rPr lang="fi-FI" sz="2800" dirty="0"/>
              <a:t>.</a:t>
            </a:r>
          </a:p>
          <a:p>
            <a:r>
              <a:rPr lang="fi-FI" sz="2800" dirty="0"/>
              <a:t>Korvaa, päivittää ja tarkentaa nykyisin Suomessa käytössä olevaa tietosuojalainsäädäntöä.</a:t>
            </a:r>
          </a:p>
          <a:p>
            <a:r>
              <a:rPr lang="fi-FI" sz="2800" dirty="0"/>
              <a:t>Kattaa koko unionin ja unionin alueella tarjolla olevat palvelut.</a:t>
            </a:r>
          </a:p>
          <a:p>
            <a:r>
              <a:rPr lang="fi-FI" sz="2800" dirty="0"/>
              <a:t>Asetuksen soveltaminen vielä monelta osaa epäselvää </a:t>
            </a:r>
            <a:r>
              <a:rPr lang="fi-FI" sz="2400" dirty="0"/>
              <a:t>(esim. keskusjärjestö rekisterinpitäjänä, erityisen haavoittuvat ryhmät, </a:t>
            </a:r>
            <a:r>
              <a:rPr lang="fi-FI" sz="2400"/>
              <a:t>tietyt aikakysymykset).</a:t>
            </a:r>
            <a:endParaRPr lang="fi-FI" sz="2400"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2</a:t>
            </a:fld>
            <a:endParaRPr lang="fi-FI" altLang="fi-FI"/>
          </a:p>
        </p:txBody>
      </p:sp>
    </p:spTree>
    <p:extLst>
      <p:ext uri="{BB962C8B-B14F-4D97-AF65-F5344CB8AC3E}">
        <p14:creationId xmlns:p14="http://schemas.microsoft.com/office/powerpoint/2010/main" val="3342650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778098"/>
          </a:xfrm>
        </p:spPr>
        <p:txBody>
          <a:bodyPr/>
          <a:lstStyle/>
          <a:p>
            <a:r>
              <a:rPr lang="fi-FI" dirty="0"/>
              <a:t>Linkkejä ja lisätietoa</a:t>
            </a:r>
          </a:p>
        </p:txBody>
      </p:sp>
      <p:sp>
        <p:nvSpPr>
          <p:cNvPr id="3" name="Sisällön paikkamerkki 2"/>
          <p:cNvSpPr>
            <a:spLocks noGrp="1"/>
          </p:cNvSpPr>
          <p:nvPr>
            <p:ph idx="1"/>
          </p:nvPr>
        </p:nvSpPr>
        <p:spPr>
          <a:xfrm>
            <a:off x="1259632" y="1196752"/>
            <a:ext cx="7427168" cy="4525963"/>
          </a:xfrm>
        </p:spPr>
        <p:txBody>
          <a:bodyPr/>
          <a:lstStyle/>
          <a:p>
            <a:pPr marL="0" indent="0">
              <a:buNone/>
            </a:pPr>
            <a:r>
              <a:rPr lang="fi-FI" sz="2000" dirty="0"/>
              <a:t>EU:n tietosuoja-asetus:</a:t>
            </a:r>
          </a:p>
          <a:p>
            <a:pPr marL="0" indent="0">
              <a:buNone/>
            </a:pPr>
            <a:r>
              <a:rPr lang="fi-FI" sz="2000" dirty="0"/>
              <a:t>http://eur-lex.europa.eu/legal-content/FI/TXT/HTML/?uri=CELEX:32016R0679&amp;from=FI</a:t>
            </a:r>
          </a:p>
          <a:p>
            <a:pPr marL="0" indent="0">
              <a:buNone/>
            </a:pPr>
            <a:endParaRPr lang="fi-FI" sz="2000" dirty="0"/>
          </a:p>
          <a:p>
            <a:pPr marL="0" indent="0">
              <a:buNone/>
            </a:pPr>
            <a:r>
              <a:rPr lang="fi-FI" sz="2000" dirty="0"/>
              <a:t>Johdon ja esimiesten koulutusvideo:</a:t>
            </a:r>
          </a:p>
          <a:p>
            <a:pPr marL="0" indent="0">
              <a:buNone/>
            </a:pPr>
            <a:r>
              <a:rPr lang="fi-FI" sz="2000" dirty="0"/>
              <a:t>https://vimeo.com/234313084/f874f6b947</a:t>
            </a:r>
          </a:p>
          <a:p>
            <a:pPr marL="0" indent="0">
              <a:buNone/>
            </a:pPr>
            <a:r>
              <a:rPr lang="fi-FI" sz="2000" dirty="0"/>
              <a:t>Tietosuojavaltuutetun toimisto, tietosuoja-asetus-sivut:</a:t>
            </a:r>
          </a:p>
          <a:p>
            <a:pPr marL="0" indent="0">
              <a:buNone/>
            </a:pPr>
            <a:r>
              <a:rPr lang="fi-FI" sz="2000" dirty="0"/>
              <a:t>http://www.tietosuoja.fi/fi/index/euntietosuojauudistus.html</a:t>
            </a:r>
          </a:p>
          <a:p>
            <a:pPr marL="0" indent="0">
              <a:buNone/>
            </a:pPr>
            <a:endParaRPr lang="fi-FI"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20</a:t>
            </a:fld>
            <a:endParaRPr lang="fi-FI" altLang="fi-FI"/>
          </a:p>
        </p:txBody>
      </p:sp>
    </p:spTree>
    <p:extLst>
      <p:ext uri="{BB962C8B-B14F-4D97-AF65-F5344CB8AC3E}">
        <p14:creationId xmlns:p14="http://schemas.microsoft.com/office/powerpoint/2010/main" val="2099530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850106"/>
          </a:xfrm>
        </p:spPr>
        <p:txBody>
          <a:bodyPr/>
          <a:lstStyle/>
          <a:p>
            <a:r>
              <a:rPr lang="fi-FI" dirty="0"/>
              <a:t>Asetuksen yleisperiaatteet</a:t>
            </a:r>
          </a:p>
        </p:txBody>
      </p:sp>
      <p:sp>
        <p:nvSpPr>
          <p:cNvPr id="3" name="Sisällön paikkamerkki 2"/>
          <p:cNvSpPr>
            <a:spLocks noGrp="1"/>
          </p:cNvSpPr>
          <p:nvPr>
            <p:ph idx="1"/>
          </p:nvPr>
        </p:nvSpPr>
        <p:spPr>
          <a:xfrm>
            <a:off x="1043608" y="1124744"/>
            <a:ext cx="7643192" cy="5400600"/>
          </a:xfrm>
        </p:spPr>
        <p:txBody>
          <a:bodyPr/>
          <a:lstStyle/>
          <a:p>
            <a:r>
              <a:rPr lang="fi-FI" sz="2800" dirty="0"/>
              <a:t>Tietosuoja-asetus koskee kaikkia yhdistyksiä, henkilöitä, yrityksiä ja organisaatioita jotka käsittelevät säännöllisesti henkilötietoja.</a:t>
            </a:r>
          </a:p>
          <a:p>
            <a:r>
              <a:rPr lang="fi-FI" sz="2800" dirty="0"/>
              <a:t>Henkilötietojen keräämisen, käsittelyn ja säilyttämisen tulee olla perusteltua, määriteltyä ja turvallista.</a:t>
            </a:r>
          </a:p>
          <a:p>
            <a:r>
              <a:rPr lang="fi-FI" sz="2800" dirty="0"/>
              <a:t>Ei riitä enää että noudattaa lakia, se on pystyttävä myös osoittamaan.</a:t>
            </a:r>
          </a:p>
          <a:p>
            <a:r>
              <a:rPr lang="fi-FI" sz="2800" dirty="0"/>
              <a:t>Välinpitämättömyydestä sanktioita.</a:t>
            </a:r>
          </a:p>
          <a:p>
            <a:r>
              <a:rPr lang="fi-FI" sz="2800" dirty="0"/>
              <a:t>Yleinen tietosuoja-asetus on riskilähtöinen.</a:t>
            </a:r>
          </a:p>
          <a:p>
            <a:r>
              <a:rPr lang="fi-FI" sz="2800" dirty="0"/>
              <a:t>Rekisterinpitäjän ja käsittelijän roolien erottelu.</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3</a:t>
            </a:fld>
            <a:endParaRPr lang="fi-FI" altLang="fi-FI"/>
          </a:p>
        </p:txBody>
      </p:sp>
    </p:spTree>
    <p:extLst>
      <p:ext uri="{BB962C8B-B14F-4D97-AF65-F5344CB8AC3E}">
        <p14:creationId xmlns:p14="http://schemas.microsoft.com/office/powerpoint/2010/main" val="1848202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Mitä tulee tehdä -lyhyesti</a:t>
            </a:r>
          </a:p>
        </p:txBody>
      </p:sp>
      <p:sp>
        <p:nvSpPr>
          <p:cNvPr id="3" name="Sisällön paikkamerkki 2"/>
          <p:cNvSpPr>
            <a:spLocks noGrp="1"/>
          </p:cNvSpPr>
          <p:nvPr>
            <p:ph idx="1"/>
          </p:nvPr>
        </p:nvSpPr>
        <p:spPr>
          <a:xfrm>
            <a:off x="1187624" y="1196752"/>
            <a:ext cx="7632848" cy="5400600"/>
          </a:xfrm>
        </p:spPr>
        <p:txBody>
          <a:bodyPr/>
          <a:lstStyle/>
          <a:p>
            <a:r>
              <a:rPr lang="fi-FI" sz="2600" dirty="0"/>
              <a:t>Selvittää missä toiminnoissa organisaatiossa käsitellään henkilötietoja (nykytila-arvio).</a:t>
            </a:r>
          </a:p>
          <a:p>
            <a:r>
              <a:rPr lang="fi-FI" sz="2600" dirty="0"/>
              <a:t>Päättää käsiteltävät henkilötiedot ja tietosisällöt.</a:t>
            </a:r>
          </a:p>
          <a:p>
            <a:r>
              <a:rPr lang="fi-FI" sz="2600" dirty="0"/>
              <a:t>Arvioida tarvittavat toimenpiteet ja riskit.</a:t>
            </a:r>
          </a:p>
          <a:p>
            <a:r>
              <a:rPr lang="fi-FI" sz="2600" dirty="0"/>
              <a:t>Kirjoittaa selostus tietojen käsittelyn prosessista tietosuoja-asiakirjaksi eli </a:t>
            </a:r>
            <a:r>
              <a:rPr lang="fi-FI" sz="2600" b="1" dirty="0"/>
              <a:t>Selosteeksi käsittelytoimista</a:t>
            </a:r>
            <a:r>
              <a:rPr lang="fi-FI" sz="2600" dirty="0"/>
              <a:t> (≈laajennettu tietosuojaseloste).</a:t>
            </a:r>
          </a:p>
          <a:p>
            <a:r>
              <a:rPr lang="fi-FI" sz="2600" dirty="0"/>
              <a:t>Päättää tietosuoja-asiakirjan sisältäminen asioiden tiedottaminen ja julkaisu.</a:t>
            </a:r>
          </a:p>
          <a:p>
            <a:r>
              <a:rPr lang="fi-FI" sz="2600" dirty="0"/>
              <a:t>Tehdä tarvittavat sopimukset ja sopimuspohjat.</a:t>
            </a:r>
          </a:p>
          <a:p>
            <a:r>
              <a:rPr lang="fi-FI" sz="2600" dirty="0"/>
              <a:t>Hankkia tarvittavat sopimukset palvelun tarjoajilta</a:t>
            </a:r>
          </a:p>
          <a:p>
            <a:r>
              <a:rPr lang="fi-FI" sz="2600" dirty="0"/>
              <a:t>Tiedottaa jäsenyhdistyksille.</a:t>
            </a:r>
          </a:p>
          <a:p>
            <a:endParaRPr lang="fi-FI"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4</a:t>
            </a:fld>
            <a:endParaRPr lang="fi-FI" altLang="fi-FI"/>
          </a:p>
        </p:txBody>
      </p:sp>
    </p:spTree>
    <p:extLst>
      <p:ext uri="{BB962C8B-B14F-4D97-AF65-F5344CB8AC3E}">
        <p14:creationId xmlns:p14="http://schemas.microsoft.com/office/powerpoint/2010/main" val="2868906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Yhdistyksistä tulee rekisterinpitäjiä</a:t>
            </a:r>
          </a:p>
        </p:txBody>
      </p:sp>
      <p:sp>
        <p:nvSpPr>
          <p:cNvPr id="3" name="Sisällön paikkamerkki 2"/>
          <p:cNvSpPr>
            <a:spLocks noGrp="1"/>
          </p:cNvSpPr>
          <p:nvPr>
            <p:ph idx="1"/>
          </p:nvPr>
        </p:nvSpPr>
        <p:spPr>
          <a:xfrm>
            <a:off x="1187624" y="1417638"/>
            <a:ext cx="7632848" cy="5035698"/>
          </a:xfrm>
        </p:spPr>
        <p:txBody>
          <a:bodyPr/>
          <a:lstStyle/>
          <a:p>
            <a:r>
              <a:rPr lang="fi-FI" sz="2800" dirty="0"/>
              <a:t>Jokaisesta yhdistyksestä jolla on jäseniä tulee rekisterinpitäjä ja ne tarvitsevat tietosuoja-asiakirjan eli </a:t>
            </a:r>
            <a:r>
              <a:rPr lang="fi-FI" sz="2800" b="1" dirty="0"/>
              <a:t>Selosteen käsittelytoimista </a:t>
            </a:r>
            <a:r>
              <a:rPr lang="fi-FI" sz="2800" dirty="0"/>
              <a:t>(≈laajennettu tietosuojaseloste).</a:t>
            </a:r>
          </a:p>
          <a:p>
            <a:r>
              <a:rPr lang="fi-FI" sz="2800" b="1" dirty="0"/>
              <a:t>Tietojenkäsittely perustuu aina sopimukseen. </a:t>
            </a:r>
            <a:r>
              <a:rPr lang="fi-FI" sz="2800" dirty="0"/>
              <a:t>Yhdistys huolehtii henkilöjäsenistään. Keskusliitto yhdistysjäsenistään. Keskusliitto tarvitsee sopimuksen tätä tietojenkäsittelyä varten. Sopimuksessa määritellään tietojenkäsittelyn tavat ja ehdot. </a:t>
            </a:r>
          </a:p>
          <a:p>
            <a:endParaRPr lang="fi-FI"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5</a:t>
            </a:fld>
            <a:endParaRPr lang="fi-FI" altLang="fi-FI"/>
          </a:p>
        </p:txBody>
      </p:sp>
    </p:spTree>
    <p:extLst>
      <p:ext uri="{BB962C8B-B14F-4D97-AF65-F5344CB8AC3E}">
        <p14:creationId xmlns:p14="http://schemas.microsoft.com/office/powerpoint/2010/main" val="1373103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1066130"/>
          </a:xfrm>
        </p:spPr>
        <p:txBody>
          <a:bodyPr/>
          <a:lstStyle/>
          <a:p>
            <a:r>
              <a:rPr lang="fi-FI" dirty="0"/>
              <a:t>Seloste käsittelystä ≈ Tietosuojaselosteet</a:t>
            </a:r>
          </a:p>
        </p:txBody>
      </p:sp>
      <p:sp>
        <p:nvSpPr>
          <p:cNvPr id="3" name="Sisällön paikkamerkki 2"/>
          <p:cNvSpPr>
            <a:spLocks noGrp="1"/>
          </p:cNvSpPr>
          <p:nvPr>
            <p:ph idx="1"/>
          </p:nvPr>
        </p:nvSpPr>
        <p:spPr>
          <a:xfrm>
            <a:off x="1187624" y="1417638"/>
            <a:ext cx="7560840" cy="5179714"/>
          </a:xfrm>
        </p:spPr>
        <p:txBody>
          <a:bodyPr/>
          <a:lstStyle/>
          <a:p>
            <a:r>
              <a:rPr lang="fi-FI" sz="2600" dirty="0"/>
              <a:t>Seloste käsittelystä =tietosuoja-asiakirja ≈laajennettu tietosuojaseloste.</a:t>
            </a:r>
          </a:p>
          <a:p>
            <a:r>
              <a:rPr lang="fi-FI" sz="2600" dirty="0"/>
              <a:t>Jokaisen rekisterinpitäjän ja käsittelijän on pidettävä yllä selostetta vastuullaan olevista käsittelytoimista.</a:t>
            </a:r>
          </a:p>
          <a:p>
            <a:r>
              <a:rPr lang="fi-FI" sz="2600" dirty="0"/>
              <a:t>Asiakirjasta tulee selvitä mitä käsittelytoimia henkilötietoihin kohdistuu. Rekisteröidyillä on oikeus tietää nämä rekisterille suoritettavat toimenpiteet samoin kuin omat tietonsa.</a:t>
            </a:r>
          </a:p>
          <a:p>
            <a:r>
              <a:rPr lang="fi-FI" sz="2600" dirty="0"/>
              <a:t>Seloste on pyydettäessä toimitettava valvontaviranomaiselle.</a:t>
            </a:r>
          </a:p>
          <a:p>
            <a:r>
              <a:rPr lang="fi-FI" sz="2600" dirty="0"/>
              <a:t>Asetuksen artikla 30 määrittelee selosteen sisällöt.</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6</a:t>
            </a:fld>
            <a:endParaRPr lang="fi-FI" altLang="fi-FI"/>
          </a:p>
        </p:txBody>
      </p:sp>
    </p:spTree>
    <p:extLst>
      <p:ext uri="{BB962C8B-B14F-4D97-AF65-F5344CB8AC3E}">
        <p14:creationId xmlns:p14="http://schemas.microsoft.com/office/powerpoint/2010/main" val="3939747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Tietosuojaselosteet</a:t>
            </a:r>
          </a:p>
        </p:txBody>
      </p:sp>
      <p:sp>
        <p:nvSpPr>
          <p:cNvPr id="3" name="Sisällön paikkamerkki 2"/>
          <p:cNvSpPr>
            <a:spLocks noGrp="1"/>
          </p:cNvSpPr>
          <p:nvPr>
            <p:ph idx="1"/>
          </p:nvPr>
        </p:nvSpPr>
        <p:spPr/>
        <p:txBody>
          <a:bodyPr/>
          <a:lstStyle/>
          <a:p>
            <a:r>
              <a:rPr lang="fi-FI" dirty="0"/>
              <a:t>Jokaiselle erilaiselle toiminnalle tulee olla tietosuojaselosteensa.</a:t>
            </a:r>
          </a:p>
          <a:p>
            <a:r>
              <a:rPr lang="fi-FI" dirty="0"/>
              <a:t>Mikäli osanottajille jaetaan esimerkiksi kaikkien osanottajien yhteystiedot tulee tästä olla maininta toiminnon tietosuojaselosteessa. Yhteystietojen jakamiseen pitää kysyä myös lupa etukäteen.</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7</a:t>
            </a:fld>
            <a:endParaRPr lang="fi-FI" altLang="fi-FI"/>
          </a:p>
        </p:txBody>
      </p:sp>
    </p:spTree>
    <p:extLst>
      <p:ext uri="{BB962C8B-B14F-4D97-AF65-F5344CB8AC3E}">
        <p14:creationId xmlns:p14="http://schemas.microsoft.com/office/powerpoint/2010/main" val="2680861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Tiedon keräämisen perustelut</a:t>
            </a:r>
          </a:p>
        </p:txBody>
      </p:sp>
      <p:sp>
        <p:nvSpPr>
          <p:cNvPr id="3" name="Sisällön paikkamerkki 2"/>
          <p:cNvSpPr>
            <a:spLocks noGrp="1"/>
          </p:cNvSpPr>
          <p:nvPr>
            <p:ph idx="1"/>
          </p:nvPr>
        </p:nvSpPr>
        <p:spPr/>
        <p:txBody>
          <a:bodyPr/>
          <a:lstStyle/>
          <a:p>
            <a:r>
              <a:rPr lang="fi-FI" dirty="0"/>
              <a:t>Turhia henkilötietoja ei saa kerätä eikä säilyttää</a:t>
            </a:r>
          </a:p>
          <a:p>
            <a:r>
              <a:rPr lang="fi-FI" dirty="0"/>
              <a:t>Kaikelle kerättävälle henkilötietomateriaalille täytyy olla perustelu</a:t>
            </a:r>
          </a:p>
          <a:p>
            <a:r>
              <a:rPr lang="fi-FI" dirty="0"/>
              <a:t>Kun peruste häviää, tiedot tulee tuhota</a:t>
            </a:r>
          </a:p>
          <a:p>
            <a:r>
              <a:rPr lang="fi-FI" dirty="0"/>
              <a:t>Tietojen säilyttämiselle ja poistamiselle tulee määritellä ajat</a:t>
            </a:r>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8</a:t>
            </a:fld>
            <a:endParaRPr lang="fi-FI" altLang="fi-FI"/>
          </a:p>
        </p:txBody>
      </p:sp>
    </p:spTree>
    <p:extLst>
      <p:ext uri="{BB962C8B-B14F-4D97-AF65-F5344CB8AC3E}">
        <p14:creationId xmlns:p14="http://schemas.microsoft.com/office/powerpoint/2010/main" val="1116725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1600" y="274638"/>
            <a:ext cx="7715200" cy="850106"/>
          </a:xfrm>
        </p:spPr>
        <p:txBody>
          <a:bodyPr/>
          <a:lstStyle/>
          <a:p>
            <a:r>
              <a:rPr lang="fi-FI" dirty="0"/>
              <a:t>Osoitusvelvollisuus</a:t>
            </a:r>
          </a:p>
        </p:txBody>
      </p:sp>
      <p:sp>
        <p:nvSpPr>
          <p:cNvPr id="3" name="Sisällön paikkamerkki 2"/>
          <p:cNvSpPr>
            <a:spLocks noGrp="1"/>
          </p:cNvSpPr>
          <p:nvPr>
            <p:ph idx="1"/>
          </p:nvPr>
        </p:nvSpPr>
        <p:spPr>
          <a:xfrm>
            <a:off x="1331640" y="1052736"/>
            <a:ext cx="7355160" cy="5688632"/>
          </a:xfrm>
        </p:spPr>
        <p:txBody>
          <a:bodyPr/>
          <a:lstStyle/>
          <a:p>
            <a:r>
              <a:rPr lang="fi-FI" dirty="0"/>
              <a:t>Ei riitä enää että noudattaa lakia, se on pystyttävä myös osoittamaan (</a:t>
            </a:r>
            <a:r>
              <a:rPr lang="fi-FI" dirty="0" err="1"/>
              <a:t>accountability</a:t>
            </a:r>
            <a:r>
              <a:rPr lang="fi-FI" dirty="0"/>
              <a:t>-periaate =rekisterinpitäjän osoitusvelvollisuus).</a:t>
            </a:r>
          </a:p>
          <a:p>
            <a:r>
              <a:rPr lang="fi-FI" dirty="0"/>
              <a:t>Rekisterinpitäjän tulee aktiivisesti ja oma-aloitteisesti eri tavoin osoittaa että noudattaa tietosuoja-asetusta. Näitä keinoja ovat dokumentointi, suunnitelmat, säännöt ja erilaiset sertifioinnit.</a:t>
            </a:r>
          </a:p>
          <a:p>
            <a:endParaRPr lang="fi-FI" dirty="0"/>
          </a:p>
        </p:txBody>
      </p:sp>
      <p:sp>
        <p:nvSpPr>
          <p:cNvPr id="4" name="Dian numeron paikkamerkki 3"/>
          <p:cNvSpPr>
            <a:spLocks noGrp="1"/>
          </p:cNvSpPr>
          <p:nvPr>
            <p:ph type="sldNum" sz="quarter" idx="12"/>
          </p:nvPr>
        </p:nvSpPr>
        <p:spPr/>
        <p:txBody>
          <a:bodyPr/>
          <a:lstStyle/>
          <a:p>
            <a:fld id="{94303904-5F64-4C83-BC4C-3F53D9A269EA}" type="slidenum">
              <a:rPr lang="fi-FI" altLang="fi-FI" smtClean="0"/>
              <a:pPr/>
              <a:t>9</a:t>
            </a:fld>
            <a:endParaRPr lang="fi-FI" altLang="fi-FI"/>
          </a:p>
        </p:txBody>
      </p:sp>
    </p:spTree>
    <p:extLst>
      <p:ext uri="{BB962C8B-B14F-4D97-AF65-F5344CB8AC3E}">
        <p14:creationId xmlns:p14="http://schemas.microsoft.com/office/powerpoint/2010/main" val="4190564360"/>
      </p:ext>
    </p:extLst>
  </p:cSld>
  <p:clrMapOvr>
    <a:masterClrMapping/>
  </p:clrMapOvr>
</p:sld>
</file>

<file path=ppt/theme/theme1.xml><?xml version="1.0" encoding="utf-8"?>
<a:theme xmlns:a="http://schemas.openxmlformats.org/drawingml/2006/main" name="Tukiliitto_powerpoint_mallipohja_2016">
  <a:themeElements>
    <a:clrScheme name="Tukiliitto_pp_varit">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2163"/>
      </a:hlink>
      <a:folHlink>
        <a:srgbClr val="00216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2F0A3968C5977642AD1F32AF0A8AF7B7" ma:contentTypeVersion="5" ma:contentTypeDescription="Luo uusi asiakirja." ma:contentTypeScope="" ma:versionID="a1977cc2557be98d258e5f5409d7b74f">
  <xsd:schema xmlns:xsd="http://www.w3.org/2001/XMLSchema" xmlns:xs="http://www.w3.org/2001/XMLSchema" xmlns:p="http://schemas.microsoft.com/office/2006/metadata/properties" xmlns:ns2="d3df9dd4-617e-40a5-9dfc-d4d34813fe08" targetNamespace="http://schemas.microsoft.com/office/2006/metadata/properties" ma:root="true" ma:fieldsID="a883c3955683936ecd0d0b55b198ee87" ns2:_="">
    <xsd:import namespace="d3df9dd4-617e-40a5-9dfc-d4d34813fe08"/>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df9dd4-617e-40a5-9dfc-d4d34813fe08" elementFormDefault="qualified">
    <xsd:import namespace="http://schemas.microsoft.com/office/2006/documentManagement/types"/>
    <xsd:import namespace="http://schemas.microsoft.com/office/infopath/2007/PartnerControls"/>
    <xsd:element name="SharedWithUsers" ma:index="8" nillable="true" ma:displayName="Jaettu"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7"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F0BB20-88FE-4F89-AE28-741A575779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df9dd4-617e-40a5-9dfc-d4d34813fe0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7F747FF-71C4-47FE-BB7E-5C6DED737CA2}">
  <ds:schemaRefs>
    <ds:schemaRef ds:uri="http://schemas.microsoft.com/office/2006/metadata/longProperties"/>
  </ds:schemaRefs>
</ds:datastoreItem>
</file>

<file path=customXml/itemProps3.xml><?xml version="1.0" encoding="utf-8"?>
<ds:datastoreItem xmlns:ds="http://schemas.openxmlformats.org/officeDocument/2006/customXml" ds:itemID="{061D31C7-6E1A-4EF6-BA4C-0914A22616D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Tukiliitto_powerpoint_mallipohja_2016</Template>
  <TotalTime>836</TotalTime>
  <Words>1003</Words>
  <Application>Microsoft Office PowerPoint</Application>
  <PresentationFormat>Näytössä katseltava diaesitys (4:3)</PresentationFormat>
  <Paragraphs>124</Paragraphs>
  <Slides>20</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20</vt:i4>
      </vt:variant>
    </vt:vector>
  </HeadingPairs>
  <TitlesOfParts>
    <vt:vector size="24" baseType="lpstr">
      <vt:lpstr>Arial</vt:lpstr>
      <vt:lpstr>Calibri</vt:lpstr>
      <vt:lpstr>Wingdings</vt:lpstr>
      <vt:lpstr>Tukiliitto_powerpoint_mallipohja_2016</vt:lpstr>
      <vt:lpstr>EU:n uusi tietosuoja-asetus</vt:lpstr>
      <vt:lpstr>Ylenen tietosuoja-asetus=GDPR</vt:lpstr>
      <vt:lpstr>Asetuksen yleisperiaatteet</vt:lpstr>
      <vt:lpstr>Mitä tulee tehdä -lyhyesti</vt:lpstr>
      <vt:lpstr>Yhdistyksistä tulee rekisterinpitäjiä</vt:lpstr>
      <vt:lpstr>Seloste käsittelystä ≈ Tietosuojaselosteet</vt:lpstr>
      <vt:lpstr>Tietosuojaselosteet</vt:lpstr>
      <vt:lpstr>Tiedon keräämisen perustelut</vt:lpstr>
      <vt:lpstr>Osoitusvelvollisuus</vt:lpstr>
      <vt:lpstr>Selvitys velvoite</vt:lpstr>
      <vt:lpstr>Tietojen tarkastusoikeus</vt:lpstr>
      <vt:lpstr>Rekisteröityjen oikeudet</vt:lpstr>
      <vt:lpstr>Systeemin kartoitus ja kuvaus</vt:lpstr>
      <vt:lpstr>Riskien kartoitus ja ennakointi</vt:lpstr>
      <vt:lpstr>Tietojen suojaamisen velvoite</vt:lpstr>
      <vt:lpstr>Tietoturvaloukkaus ja vastuut</vt:lpstr>
      <vt:lpstr>Sopimus</vt:lpstr>
      <vt:lpstr>Tietosuojavastaava</vt:lpstr>
      <vt:lpstr>Tietosuojavastaavan tehtävät Tietosuoja-asetuksen 39 artiklassa</vt:lpstr>
      <vt:lpstr>Linkkejä ja lisätietoa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Eurooppalainen tietoturva-asetus</dc:title>
  <dc:creator>Nikkanen Veijo</dc:creator>
  <cp:lastModifiedBy>Nikkanen Veijo</cp:lastModifiedBy>
  <cp:revision>52</cp:revision>
  <cp:lastPrinted>2018-02-06T13:44:37Z</cp:lastPrinted>
  <dcterms:created xsi:type="dcterms:W3CDTF">2017-12-18T10:22:03Z</dcterms:created>
  <dcterms:modified xsi:type="dcterms:W3CDTF">2018-04-20T07:13:01Z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KVTL.SPadmin</vt:lpwstr>
  </property>
  <property fmtid="{D5CDD505-2E9C-101B-9397-08002B2CF9AE}" pid="3" name="display_urn:schemas-microsoft-com:office:office#Author">
    <vt:lpwstr>KVTL.SPadmin</vt:lpwstr>
  </property>
  <property fmtid="{D5CDD505-2E9C-101B-9397-08002B2CF9AE}" pid="4" name="display_urn:schemas-microsoft-com:office:office#SharedWithUsers">
    <vt:lpwstr>Karikko Wilma</vt:lpwstr>
  </property>
  <property fmtid="{D5CDD505-2E9C-101B-9397-08002B2CF9AE}" pid="5" name="SharedWithUsers">
    <vt:lpwstr>137;#Karikko Wilma</vt:lpwstr>
  </property>
</Properties>
</file>