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772400" cy="100584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832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79000"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01520"/>
            <a:ext cx="9071640" cy="166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86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11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7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0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FB4ACD1-BDA1-4ACE-AA2B-02CC6A5A9CE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52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05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3485D68-E494-463C-86E8-7422AE695F7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47325" y="411982"/>
            <a:ext cx="9071640" cy="2846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54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Леся</a:t>
            </a:r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54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Мовчун</a:t>
            </a:r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endParaRPr lang="en-US" sz="54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  <a:p>
            <a:pPr algn="ctr"/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“</a:t>
            </a:r>
            <a:r>
              <a:rPr lang="en-US" sz="54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Бабай-Ага</a:t>
            </a:r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і </a:t>
            </a:r>
            <a:r>
              <a:rPr lang="en-US" sz="54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козак</a:t>
            </a:r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54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Невидим</a:t>
            </a:r>
            <a:r>
              <a:rPr lang="en-US" sz="54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”</a:t>
            </a:r>
            <a:endParaRPr lang="en-US" sz="54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79" y="3102637"/>
            <a:ext cx="3812390" cy="3812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6167" y="6915027"/>
            <a:ext cx="256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Стус Т.М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/>
          <p:nvPr/>
        </p:nvPicPr>
        <p:blipFill>
          <a:blip r:embed="rId4"/>
          <a:stretch/>
        </p:blipFill>
        <p:spPr>
          <a:xfrm>
            <a:off x="2933005" y="4033048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5"/>
          <a:stretch/>
        </p:blipFill>
        <p:spPr>
          <a:xfrm>
            <a:off x="5044955" y="985288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6"/>
          <a:stretch/>
        </p:blipFill>
        <p:spPr>
          <a:xfrm>
            <a:off x="7132320" y="3291480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7"/>
          <a:stretch/>
        </p:blipFill>
        <p:spPr>
          <a:xfrm>
            <a:off x="487938" y="888559"/>
            <a:ext cx="2400120" cy="320040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544500" y="237786"/>
            <a:ext cx="7730640" cy="94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48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Рефлексія</a:t>
            </a:r>
            <a:endParaRPr lang="en-US" sz="48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pic>
        <p:nvPicPr>
          <p:cNvPr id="2" name="Aplodismenty-hlopaut-v-un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93526" y="6095559"/>
            <a:ext cx="487362" cy="487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0595" y="7023181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279800" y="511560"/>
            <a:ext cx="7589520" cy="148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8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Артикуляційна</a:t>
            </a:r>
            <a:r>
              <a:rPr lang="en-US" sz="48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48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хвилинка</a:t>
            </a:r>
            <a:r>
              <a:rPr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3600" b="1" strike="noStrik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Дихальні</a:t>
            </a:r>
            <a:r>
              <a:rPr lang="en-US" sz="3600" b="1" strike="noStrik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36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вправи</a:t>
            </a:r>
            <a:endParaRPr lang="en-US" sz="36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2"/>
          <a:srcRect l="29166"/>
          <a:stretch/>
        </p:blipFill>
        <p:spPr>
          <a:xfrm>
            <a:off x="7041960" y="2068560"/>
            <a:ext cx="1827360" cy="171072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3"/>
          <a:srcRect l="15034" r="9779"/>
          <a:stretch/>
        </p:blipFill>
        <p:spPr>
          <a:xfrm>
            <a:off x="6034680" y="4025880"/>
            <a:ext cx="1919880" cy="19173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2009736"/>
            <a:ext cx="3900708" cy="201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879" y="4508265"/>
            <a:ext cx="3265283" cy="1837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968" y="6857691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197015"/>
            <a:ext cx="9071640" cy="1099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trike="noStrik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36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Таблиця</a:t>
            </a:r>
            <a:r>
              <a:rPr lang="en-US" sz="360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 </a:t>
            </a:r>
            <a:r>
              <a:rPr lang="en-US" sz="3600" b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складів</a:t>
            </a:r>
            <a:endParaRPr lang="en-US" sz="36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653037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11" y="6847643"/>
            <a:ext cx="2633700" cy="536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066"/>
          <a:stretch/>
        </p:blipFill>
        <p:spPr>
          <a:xfrm>
            <a:off x="1637881" y="1296910"/>
            <a:ext cx="6531094" cy="4058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-179280"/>
            <a:ext cx="9071640" cy="22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trike="noStrik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/>
              </a:rPr>
              <a:t>Скоромовка</a:t>
            </a:r>
            <a:endParaRPr lang="en-US" sz="36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62356" y="1517602"/>
            <a:ext cx="873108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62" y="1517602"/>
            <a:ext cx="5833375" cy="4384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587" y="6767256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22600" y="-397475"/>
            <a:ext cx="9071640" cy="22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5860" b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ropisi"/>
              </a:rPr>
              <a:t>ЛЕСЯ МОВЧУН</a:t>
            </a:r>
            <a:endParaRPr lang="en-US" sz="586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22600" y="1462680"/>
            <a:ext cx="4297680" cy="460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US" sz="2200" b="0" strike="noStrike" spc="-1">
                <a:latin typeface="Times New Roman"/>
              </a:rPr>
              <a:t>Письмениця, драматургиня, пише переважно для дітей. Лауреатка Корнейчуковської премії. Народилася 26 серпня 1969 р. в м. Києві.Кандидатка філологічних наук. Авторка статей із питань культури української мови, лексикографії та римології, а також посібників для навчальних закладів і словників, зокрема академічних. Як пропагандистка української мови та культури українського слова веде рубрику «Наш скарб – рідна мова»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2" name="Л.Мовчун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718" y="1452425"/>
            <a:ext cx="8350516" cy="4697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952" y="6897885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-179280"/>
            <a:ext cx="9071640" cy="222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5860" b="0" strike="noStrike" spc="-1"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76832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455808" y="3775320"/>
            <a:ext cx="1995840" cy="269928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3"/>
          <a:stretch/>
        </p:blipFill>
        <p:spPr>
          <a:xfrm>
            <a:off x="5707464" y="3775320"/>
            <a:ext cx="2013120" cy="26506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4"/>
          <a:stretch/>
        </p:blipFill>
        <p:spPr>
          <a:xfrm>
            <a:off x="6008791" y="680400"/>
            <a:ext cx="2371534" cy="282168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5"/>
          <a:stretch/>
        </p:blipFill>
        <p:spPr>
          <a:xfrm>
            <a:off x="3889642" y="664577"/>
            <a:ext cx="1817822" cy="2912636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050" y="640593"/>
            <a:ext cx="2157542" cy="2807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024" y="6988256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31160" y="619623"/>
            <a:ext cx="8138160" cy="56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en-US" sz="2400" b="0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3200" b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/>
                <a:ea typeface="Vida22Pro"/>
              </a:rPr>
              <a:t>П’єса</a:t>
            </a:r>
            <a:r>
              <a:rPr lang="en-US" sz="2400" b="1" strike="noStrik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2Pro"/>
                <a:ea typeface="Vida22Pro"/>
              </a:rPr>
              <a:t> </a:t>
            </a:r>
            <a:r>
              <a:rPr lang="en-US" sz="2400" b="0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—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цікавий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і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своєрідний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твір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адже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її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можна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лише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читати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а й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інсценізувати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тобто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робити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виставу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Кожна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п’єса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має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героїв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—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1Pro"/>
                <a:ea typeface="Vida21Pro"/>
              </a:rPr>
              <a:t>дійових</a:t>
            </a:r>
            <a:r>
              <a:rPr lang="en-US" sz="2400" b="1" i="1" strike="noStrik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1Pro"/>
                <a:ea typeface="Vida21Pro"/>
              </a:rPr>
              <a:t>осіб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Про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події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розповідають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самі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дійові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особи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Їхні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слова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—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це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2Pro"/>
                <a:ea typeface="Vida22Pro"/>
              </a:rPr>
              <a:t>репліки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Стислий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опис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зовнішності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й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емоцій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дійових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осіб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а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також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декорацій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автор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дає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в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2Pro"/>
                <a:ea typeface="Vida22Pro"/>
              </a:rPr>
              <a:t>ремарках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що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надруковані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особливим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шрифтом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наче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писаним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від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руки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2Pro"/>
                <a:ea typeface="Vida22Pro"/>
              </a:rPr>
              <a:t>Декораціями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2Pro"/>
                <a:ea typeface="Vida22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називають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усі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предмети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сцені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: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вони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допомагають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відтворити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місце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дії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(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ліс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пустелю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печеру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тощо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).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П’єса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складається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з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окремих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частин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— </a:t>
            </a:r>
            <a:r>
              <a:rPr lang="en-US" sz="2400" b="1" i="1" strike="noStrik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1Pro"/>
                <a:ea typeface="Vida21Pro"/>
              </a:rPr>
              <a:t>сцен</a:t>
            </a:r>
            <a:r>
              <a:rPr lang="en-US" sz="2400" b="1" i="1" strike="noStrik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da21Pro"/>
                <a:ea typeface="Vida21Pro"/>
              </a:rPr>
              <a:t>,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адже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з’являються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нові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герої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і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змінюються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декорації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                                                           (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За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Лесею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4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Мовчун</a:t>
            </a:r>
            <a:r>
              <a:rPr lang="en-US" sz="24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).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69" y="6797401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65400" y="401554"/>
            <a:ext cx="9071640" cy="11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trike="noStrike" spc="-1">
                <a:solidFill>
                  <a:srgbClr val="3465A4"/>
                </a:solidFill>
                <a:latin typeface="Comic Sans MS"/>
              </a:rPr>
              <a:t>Робота за змістом казки-п’єси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12466" y="1527994"/>
            <a:ext cx="8631174" cy="44498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600" b="0" i="1" strike="noStrike" spc="-1" dirty="0">
                <a:latin typeface="Arial"/>
              </a:rPr>
              <a:t> 1.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Про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кого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ця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п’єса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?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Яке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враження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вона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тебе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справила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?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2. 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У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кого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з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виконавців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найбільша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за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обсягом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роль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? А в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кого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 — </a:t>
            </a:r>
            <a:r>
              <a:rPr lang="en-US" sz="2600" b="1" i="1" spc="-1" dirty="0" err="1">
                <a:solidFill>
                  <a:srgbClr val="231F20"/>
                </a:solidFill>
                <a:latin typeface="Vida21Pro"/>
                <a:ea typeface="Vida21Pro"/>
              </a:rPr>
              <a:t>найменша</a:t>
            </a:r>
            <a:r>
              <a:rPr lang="en-US" sz="2600" b="1" i="1" spc="-1" dirty="0">
                <a:solidFill>
                  <a:srgbClr val="231F20"/>
                </a:solidFill>
                <a:latin typeface="Vida21Pro"/>
                <a:ea typeface="Vida21Pro"/>
              </a:rPr>
              <a:t>?</a:t>
            </a:r>
            <a:endParaRPr lang="en-US" sz="2600" b="1" spc="-1" dirty="0"/>
          </a:p>
          <a:p>
            <a:r>
              <a:rPr lang="en-US" sz="2600" b="0" i="1" strike="noStrike" spc="-1" dirty="0" smtClean="0">
                <a:solidFill>
                  <a:srgbClr val="231F20"/>
                </a:solidFill>
                <a:latin typeface="Vida21Pro"/>
                <a:ea typeface="Vida21Pro"/>
              </a:rPr>
              <a:t>3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Назви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дійових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осіб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Хто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бере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участь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у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кожній</a:t>
            </a:r>
            <a:r>
              <a:rPr lang="en-US" sz="2600" i="1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i="1" spc="-1" dirty="0" err="1">
                <a:solidFill>
                  <a:srgbClr val="231F20"/>
                </a:solidFill>
                <a:latin typeface="Vida21Pro"/>
                <a:ea typeface="Vida21Pro"/>
              </a:rPr>
              <a:t>дії</a:t>
            </a:r>
            <a:r>
              <a:rPr lang="en-US" sz="2600" i="1" spc="-1" dirty="0" smtClean="0">
                <a:solidFill>
                  <a:srgbClr val="231F20"/>
                </a:solidFill>
                <a:latin typeface="Vida21Pro"/>
                <a:ea typeface="Vida21Pro"/>
              </a:rPr>
              <a:t>?</a:t>
            </a:r>
            <a:endParaRPr lang="uk-UA" sz="2600" i="1" spc="-1" dirty="0" smtClean="0">
              <a:solidFill>
                <a:srgbClr val="231F20"/>
              </a:solidFill>
              <a:latin typeface="Vida21Pro"/>
              <a:ea typeface="Vida21Pro"/>
            </a:endParaRPr>
          </a:p>
          <a:p>
            <a:r>
              <a:rPr lang="uk-UA" sz="2600" i="1" spc="-1" dirty="0" smtClean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smtClean="0">
                <a:solidFill>
                  <a:srgbClr val="231F20"/>
                </a:solidFill>
                <a:latin typeface="Vida21Pro"/>
                <a:ea typeface="Vida21Pro"/>
              </a:rPr>
              <a:t>4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600" b="1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Чому</a:t>
            </a:r>
            <a:r>
              <a:rPr lang="en-US" sz="2600" b="1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цей</a:t>
            </a:r>
            <a:r>
              <a:rPr lang="en-US" sz="2600" b="1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твір</a:t>
            </a:r>
            <a:r>
              <a:rPr lang="en-US" sz="2600" b="1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називається</a:t>
            </a:r>
            <a:r>
              <a:rPr lang="en-US" sz="2600" b="1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1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п’єса-казка</a:t>
            </a:r>
            <a:r>
              <a:rPr lang="en-US" sz="2600" b="1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?</a:t>
            </a:r>
            <a:endParaRPr lang="en-US" sz="2600" b="1" strike="noStrike" spc="-1" dirty="0">
              <a:latin typeface="Arial"/>
            </a:endParaRPr>
          </a:p>
          <a:p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5.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Підготуйтеся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до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читання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кожної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сцени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п’єси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З’ясуйте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скільки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треба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виконавців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.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Як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краще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передати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інтонацію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жести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,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репліки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кожної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дійової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 </a:t>
            </a:r>
            <a:r>
              <a:rPr lang="en-US" sz="2600" b="0" i="1" strike="noStrike" spc="-1" dirty="0" err="1">
                <a:solidFill>
                  <a:srgbClr val="231F20"/>
                </a:solidFill>
                <a:latin typeface="Vida21Pro"/>
                <a:ea typeface="Vida21Pro"/>
              </a:rPr>
              <a:t>особи</a:t>
            </a:r>
            <a:r>
              <a:rPr lang="en-US" sz="2600" b="0" i="1" strike="noStrike" spc="-1" dirty="0">
                <a:solidFill>
                  <a:srgbClr val="231F20"/>
                </a:solidFill>
                <a:latin typeface="Vida21Pro"/>
                <a:ea typeface="Vida21Pro"/>
              </a:rPr>
              <a:t>?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40" y="6835993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879550" y="346309"/>
            <a:ext cx="5948984" cy="239689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US" sz="3600" b="1" i="1" strike="noStrike" spc="-1" dirty="0">
                <a:solidFill>
                  <a:srgbClr val="3465A4"/>
                </a:solidFill>
                <a:latin typeface="Arial"/>
              </a:rPr>
              <a:t> </a:t>
            </a:r>
            <a:r>
              <a:rPr lang="en-US" sz="3600" b="1" i="1" strike="noStrik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2Pro"/>
                <a:ea typeface="Vida22Pro"/>
              </a:rPr>
              <a:t>Попрацюйте</a:t>
            </a:r>
            <a:r>
              <a:rPr lang="uk-UA" sz="36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2Pro"/>
                <a:ea typeface="Vida22Pro"/>
              </a:rPr>
              <a:t> </a:t>
            </a:r>
            <a:r>
              <a:rPr lang="en-US" sz="3600" b="1" i="1" strike="noStrik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2Pro"/>
                <a:ea typeface="Vida22Pro"/>
              </a:rPr>
              <a:t>у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2Pro"/>
                <a:ea typeface="Vida22Pro"/>
              </a:rPr>
              <a:t>групах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2Pro"/>
                <a:ea typeface="Vida22Pro"/>
              </a:rPr>
              <a:t>!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Розподіліть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ролі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та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інсценізуйте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одну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зі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сцен</a:t>
            </a:r>
            <a:r>
              <a:rPr lang="en-US" sz="3600" b="1" i="1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 </a:t>
            </a:r>
            <a:r>
              <a:rPr lang="en-US" sz="3600" b="1" i="1" strike="noStrik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ida21Pro"/>
                <a:ea typeface="Vida21Pro"/>
              </a:rPr>
              <a:t>п’єси</a:t>
            </a:r>
            <a:endParaRPr lang="en-US" sz="3600" b="1" strike="noStrik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85" y="3214914"/>
            <a:ext cx="4922315" cy="3084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25" y="6887836"/>
            <a:ext cx="2633700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297</Words>
  <Application>Microsoft Office PowerPoint</Application>
  <PresentationFormat>Произвольный</PresentationFormat>
  <Paragraphs>18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Comic Sans MS</vt:lpstr>
      <vt:lpstr>DejaVu Sans</vt:lpstr>
      <vt:lpstr>Propisi</vt:lpstr>
      <vt:lpstr>Symbol</vt:lpstr>
      <vt:lpstr>Times New Roman</vt:lpstr>
      <vt:lpstr>Vida21Pro</vt:lpstr>
      <vt:lpstr>Vida22Pro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Домашній</dc:creator>
  <dc:description/>
  <cp:lastModifiedBy>Домашній</cp:lastModifiedBy>
  <cp:revision>7</cp:revision>
  <dcterms:created xsi:type="dcterms:W3CDTF">2017-10-20T23:41:18Z</dcterms:created>
  <dcterms:modified xsi:type="dcterms:W3CDTF">2025-01-28T10:19:57Z</dcterms:modified>
  <dc:language>uk-UA</dc:language>
</cp:coreProperties>
</file>