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75" r:id="rId1"/>
  </p:sldMasterIdLst>
  <p:notesMasterIdLst>
    <p:notesMasterId r:id="rId15"/>
  </p:notesMasterIdLst>
  <p:sldIdLst>
    <p:sldId id="901" r:id="rId2"/>
    <p:sldId id="778" r:id="rId3"/>
    <p:sldId id="256" r:id="rId4"/>
    <p:sldId id="830" r:id="rId5"/>
    <p:sldId id="896" r:id="rId6"/>
    <p:sldId id="895" r:id="rId7"/>
    <p:sldId id="897" r:id="rId8"/>
    <p:sldId id="898" r:id="rId9"/>
    <p:sldId id="892" r:id="rId10"/>
    <p:sldId id="893" r:id="rId11"/>
    <p:sldId id="899" r:id="rId12"/>
    <p:sldId id="900" r:id="rId13"/>
    <p:sldId id="771" r:id="rId1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1333" autoAdjust="0"/>
  </p:normalViewPr>
  <p:slideViewPr>
    <p:cSldViewPr snapToGrid="0">
      <p:cViewPr varScale="1">
        <p:scale>
          <a:sx n="81" d="100"/>
          <a:sy n="81" d="100"/>
        </p:scale>
        <p:origin x="725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7258AE4-D796-424C-896D-F170AE2B63AD}" type="datetimeFigureOut">
              <a:rPr lang="ru-RU" smtClean="0"/>
              <a:t>30.01.2025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B268B9-0F48-47B0-9F23-459FE2B764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10058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DAE1A6B-E46E-46A6-943C-AFBDB1B3AB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D910E9AA-94C9-4040-8A5E-8E4E51C1CA5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B0416C82-AEED-41BF-9622-F33B6B10EC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A854C-F802-4764-8F96-4082C3DA892C}" type="datetimeFigureOut">
              <a:rPr lang="ru-RU" smtClean="0"/>
              <a:t>30.01.2025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B20FF3D7-A89E-449A-AAD8-338DA6A4EC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44BFD9AE-22E6-40E4-8A0A-DCCBD550E7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A0721-DAF4-4911-9264-356F92AE9C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79377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570167C-CCE5-4C2F-AB79-221E09E280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49D0A139-EC2C-4F8F-8E10-76CF99ED4F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EFDECB75-EF82-4ED6-B914-770758CEE9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A854C-F802-4764-8F96-4082C3DA892C}" type="datetimeFigureOut">
              <a:rPr lang="ru-RU" smtClean="0"/>
              <a:t>30.01.2025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A6390015-54DE-4A9E-90CB-A4F191716F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81F81955-9DCE-4BAC-9AD5-1DB5D478AD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A0721-DAF4-4911-9264-356F92AE9C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30723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4CF6334C-C0AE-4AF8-816C-D68F1008B76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621D80AE-72D6-4889-B796-D07D6A23509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C7F73674-24AA-4944-9511-89BC760E4C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A854C-F802-4764-8F96-4082C3DA892C}" type="datetimeFigureOut">
              <a:rPr lang="ru-RU" smtClean="0"/>
              <a:t>30.01.2025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588D4476-F791-4D93-B515-74F2E79CD8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FAB89EC8-C568-426D-B946-C65A3F3A72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A0721-DAF4-4911-9264-356F92AE9C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42521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5B02ABB-4FAF-4C36-A320-ACFFDDB039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4F286C84-0464-48F4-9738-EAB536EF4D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ADFECF1D-7624-44CC-A4F6-4DBE0DB29A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A854C-F802-4764-8F96-4082C3DA892C}" type="datetimeFigureOut">
              <a:rPr lang="ru-RU" smtClean="0"/>
              <a:t>30.01.2025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04C76B82-E22B-41B0-9422-BAC3FFC7E2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6C7F714D-4C1D-41B7-B893-6C31DA43EF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A0721-DAF4-4911-9264-356F92AE9C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76345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D7665AF-9F4E-4434-B72C-4B05CF377E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558381CB-E945-4D6F-95A8-3B7213117D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37FDB21C-0592-42ED-9C8B-D9025DBC2F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A854C-F802-4764-8F96-4082C3DA892C}" type="datetimeFigureOut">
              <a:rPr lang="ru-RU" smtClean="0"/>
              <a:t>30.01.2025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C24FE54F-37F7-4C7A-9DE9-00555D4239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FCB14A75-1494-470E-BA25-63D8CB3451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A0721-DAF4-4911-9264-356F92AE9C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66677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B532397-712D-4DA0-8FAC-25BF5219DB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B3D8D156-3403-453B-ACE8-9F3CB8F6E4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5383639C-93B3-45DA-94C1-C2C3F4B241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CB2AEB57-7BDA-4458-BAA2-FC0CB21408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A854C-F802-4764-8F96-4082C3DA892C}" type="datetimeFigureOut">
              <a:rPr lang="ru-RU" smtClean="0"/>
              <a:t>30.01.2025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0FB112B3-50FA-41FA-BA2D-F5983FDC10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BB4A0823-8E6D-493E-9873-D10A11F747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A0721-DAF4-4911-9264-356F92AE9C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93362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D1FA2AC-97B0-44CA-BC62-83DB75C65D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4E751E5E-A237-427A-A769-B6D2C535C8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F0E9392A-F661-4E72-98F4-E93F6B8D2E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3B4FABFC-5CB3-49DE-AFD0-F8D06C6EBAD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0263B71B-1198-4379-96DE-B32B56B9442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1F466BE5-4A41-411F-B529-C24982D679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A854C-F802-4764-8F96-4082C3DA892C}" type="datetimeFigureOut">
              <a:rPr lang="ru-RU" smtClean="0"/>
              <a:t>30.01.2025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73A788BC-0DE3-478E-9483-FAC933C367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95192582-D7E8-40E1-8E32-4878D79097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A0721-DAF4-4911-9264-356F92AE9C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57351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50C1362-BC33-4B59-A4AA-8A6979FDFD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D362E8C9-3408-4DE9-834B-23FCA9027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A854C-F802-4764-8F96-4082C3DA892C}" type="datetimeFigureOut">
              <a:rPr lang="ru-RU" smtClean="0"/>
              <a:t>30.01.2025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7FC40275-170A-4B19-B23E-A86FBC75D7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96946777-347D-44B0-85B3-D0DFE46FF6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A0721-DAF4-4911-9264-356F92AE9C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07980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A010446C-A5B6-43B6-A618-C06B5D0BD2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A854C-F802-4764-8F96-4082C3DA892C}" type="datetimeFigureOut">
              <a:rPr lang="ru-RU" smtClean="0"/>
              <a:t>30.01.2025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A7070A66-216E-4E78-967B-00114F4B0E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A71BEA9A-1FEE-411A-8DBF-8CC5DEFD83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A0721-DAF4-4911-9264-356F92AE9C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96907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CEB9A2B-2D08-4FE7-84B4-269DC112F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4465F128-1CD1-4947-9FD2-4144FBAF20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4A3C2BA2-A494-4E0B-AE2E-9D29FD86E3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F7FDF2BE-42F2-4852-90A7-2856D0AB43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A854C-F802-4764-8F96-4082C3DA892C}" type="datetimeFigureOut">
              <a:rPr lang="ru-RU" smtClean="0"/>
              <a:t>30.01.2025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A3F479B7-1EBD-403E-884D-019814F71C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15CA7523-6173-412B-9183-7FC6D70F11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A0721-DAF4-4911-9264-356F92AE9C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81217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46B6654-1D85-4E2C-806B-DBD7E4CEE2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46358ED9-6A95-48D8-9D70-AAE954EA09D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3FCF32C6-F26A-4EFA-9DB9-3D757ED507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8ECF0AEC-A681-4F4E-B75E-603EAB63EC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A854C-F802-4764-8F96-4082C3DA892C}" type="datetimeFigureOut">
              <a:rPr lang="ru-RU" smtClean="0"/>
              <a:t>30.01.2025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2ABFCED7-6102-47EF-B491-193F826150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55B598E5-0FBB-43B3-9C6E-FC05B6D027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A0721-DAF4-4911-9264-356F92AE9C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04855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6331A44-FA83-4207-B4CC-C5F1F0C086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43A9E871-2238-4835-86BC-59212103CE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789A8452-76D6-43B7-9CC4-5E708AC5C56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7A854C-F802-4764-8F96-4082C3DA892C}" type="datetimeFigureOut">
              <a:rPr lang="ru-RU" smtClean="0"/>
              <a:t>30.01.2025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03D0309B-C028-4ACC-8E7D-13D836B96E9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767CDABB-8E92-4E0A-B451-C72CA99549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BA0721-DAF4-4911-9264-356F92AE9C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97773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6" r:id="rId1"/>
    <p:sldLayoutId id="2147483877" r:id="rId2"/>
    <p:sldLayoutId id="2147483878" r:id="rId3"/>
    <p:sldLayoutId id="2147483879" r:id="rId4"/>
    <p:sldLayoutId id="2147483880" r:id="rId5"/>
    <p:sldLayoutId id="2147483881" r:id="rId6"/>
    <p:sldLayoutId id="2147483882" r:id="rId7"/>
    <p:sldLayoutId id="2147483883" r:id="rId8"/>
    <p:sldLayoutId id="2147483884" r:id="rId9"/>
    <p:sldLayoutId id="2147483885" r:id="rId10"/>
    <p:sldLayoutId id="214748388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Relationship Id="rId14" Type="http://schemas.openxmlformats.org/officeDocument/2006/relationships/image" Target="../media/image30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.png"/><Relationship Id="rId5" Type="http://schemas.openxmlformats.org/officeDocument/2006/relationships/hyperlink" Target="https://www.eslkidsgames.com/bomb-interactive-timer" TargetMode="Externa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Білочка вітання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94994" y="110765"/>
            <a:ext cx="11081732" cy="6233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485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DB562CFC-AC68-414F-95C4-F9618DD770D5}"/>
              </a:ext>
            </a:extLst>
          </p:cNvPr>
          <p:cNvSpPr/>
          <p:nvPr/>
        </p:nvSpPr>
        <p:spPr>
          <a:xfrm>
            <a:off x="1046375" y="133564"/>
            <a:ext cx="5775665" cy="85624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rgbClr val="002060"/>
                </a:solidFill>
              </a:rPr>
              <a:t> Ким </a:t>
            </a:r>
            <a:r>
              <a:rPr lang="uk-UA" sz="2400" b="1" dirty="0">
                <a:solidFill>
                  <a:srgbClr val="002060"/>
                </a:solidFill>
              </a:rPr>
              <a:t>ти хочеш стати, коли виростеш?</a:t>
            </a:r>
          </a:p>
          <a:p>
            <a:pPr algn="ctr"/>
            <a:r>
              <a:rPr lang="uk-UA" sz="2400" b="1" dirty="0">
                <a:solidFill>
                  <a:srgbClr val="002060"/>
                </a:solidFill>
              </a:rPr>
              <a:t>Чому тобі подобається ця професія?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8B1DF350-41D2-4903-A50D-DEBDE19AD9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2150" y="0"/>
            <a:ext cx="5149850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994150" y="5657671"/>
            <a:ext cx="6096000" cy="1200329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r>
              <a:rPr lang="ru-RU" dirty="0" err="1"/>
              <a:t>Друже</a:t>
            </a:r>
            <a:r>
              <a:rPr lang="ru-RU" dirty="0"/>
              <a:t>, яку б </a:t>
            </a:r>
            <a:r>
              <a:rPr lang="ru-RU" dirty="0" err="1"/>
              <a:t>професію</a:t>
            </a:r>
            <a:r>
              <a:rPr lang="ru-RU" dirty="0"/>
              <a:t> </a:t>
            </a:r>
            <a:r>
              <a:rPr lang="ru-RU" dirty="0" err="1"/>
              <a:t>ти</a:t>
            </a:r>
            <a:r>
              <a:rPr lang="ru-RU" dirty="0"/>
              <a:t> не </a:t>
            </a:r>
            <a:r>
              <a:rPr lang="ru-RU" b="1" dirty="0" err="1"/>
              <a:t>о</a:t>
            </a:r>
            <a:r>
              <a:rPr lang="ru-RU" dirty="0" err="1"/>
              <a:t>брав</a:t>
            </a:r>
            <a:r>
              <a:rPr lang="ru-RU" dirty="0"/>
              <a:t>/ла у </a:t>
            </a:r>
            <a:r>
              <a:rPr lang="ru-RU" dirty="0" err="1"/>
              <a:t>майбутньому</a:t>
            </a:r>
            <a:r>
              <a:rPr lang="ru-RU" dirty="0"/>
              <a:t>, головне — </a:t>
            </a:r>
            <a:r>
              <a:rPr lang="ru-RU" dirty="0" err="1"/>
              <a:t>сумлінно</a:t>
            </a:r>
            <a:r>
              <a:rPr lang="ru-RU" dirty="0"/>
              <a:t> </a:t>
            </a:r>
            <a:r>
              <a:rPr lang="ru-RU" dirty="0" err="1"/>
              <a:t>виконувати</a:t>
            </a:r>
            <a:r>
              <a:rPr lang="ru-RU" dirty="0"/>
              <a:t> </a:t>
            </a:r>
            <a:r>
              <a:rPr lang="ru-RU" dirty="0" err="1"/>
              <a:t>свої</a:t>
            </a:r>
            <a:r>
              <a:rPr lang="ru-RU" dirty="0"/>
              <a:t> </a:t>
            </a:r>
            <a:r>
              <a:rPr lang="ru-RU" dirty="0" err="1"/>
              <a:t>професійні</a:t>
            </a:r>
            <a:r>
              <a:rPr lang="ru-RU" dirty="0"/>
              <a:t> </a:t>
            </a:r>
            <a:r>
              <a:rPr lang="ru-RU" dirty="0" err="1"/>
              <a:t>обов’язки</a:t>
            </a:r>
            <a:r>
              <a:rPr lang="ru-RU" dirty="0"/>
              <a:t>. </a:t>
            </a:r>
            <a:r>
              <a:rPr lang="ru-RU" dirty="0" err="1"/>
              <a:t>Тоді</a:t>
            </a:r>
            <a:r>
              <a:rPr lang="ru-RU" dirty="0"/>
              <a:t> </a:t>
            </a:r>
            <a:r>
              <a:rPr lang="ru-RU" dirty="0" err="1"/>
              <a:t>ти</a:t>
            </a:r>
            <a:r>
              <a:rPr lang="ru-RU" dirty="0"/>
              <a:t> </a:t>
            </a:r>
            <a:r>
              <a:rPr lang="ru-RU" dirty="0" err="1"/>
              <a:t>обов’язково</a:t>
            </a:r>
            <a:r>
              <a:rPr lang="ru-RU" dirty="0"/>
              <a:t> </a:t>
            </a:r>
            <a:r>
              <a:rPr lang="ru-RU" dirty="0" err="1"/>
              <a:t>досягнеш</a:t>
            </a:r>
            <a:r>
              <a:rPr lang="ru-RU" dirty="0"/>
              <a:t> </a:t>
            </a:r>
            <a:r>
              <a:rPr lang="ru-RU" dirty="0" err="1"/>
              <a:t>високих</a:t>
            </a:r>
            <a:r>
              <a:rPr lang="ru-RU" dirty="0"/>
              <a:t> </a:t>
            </a:r>
            <a:r>
              <a:rPr lang="ru-RU" dirty="0" err="1"/>
              <a:t>результатів</a:t>
            </a:r>
            <a:r>
              <a:rPr lang="ru-RU" dirty="0"/>
              <a:t> у </a:t>
            </a:r>
            <a:r>
              <a:rPr lang="ru-RU" dirty="0" err="1"/>
              <a:t>своїй</a:t>
            </a:r>
            <a:r>
              <a:rPr lang="ru-RU" dirty="0"/>
              <a:t> </a:t>
            </a:r>
            <a:r>
              <a:rPr lang="ru-RU" dirty="0" err="1"/>
              <a:t>професії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939" y="1297952"/>
            <a:ext cx="3619465" cy="5426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9883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05353" y="273377"/>
            <a:ext cx="11491274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600" dirty="0" smtClean="0"/>
              <a:t>Вправа</a:t>
            </a:r>
          </a:p>
          <a:p>
            <a:pPr algn="ctr"/>
            <a:endParaRPr lang="uk-UA" sz="3600" dirty="0"/>
          </a:p>
          <a:p>
            <a:pPr>
              <a:lnSpc>
                <a:spcPct val="200000"/>
              </a:lnSpc>
            </a:pPr>
            <a:r>
              <a:rPr lang="uk-UA" sz="3600" dirty="0" smtClean="0"/>
              <a:t>Кухар                                          Не святі </a:t>
            </a:r>
            <a:r>
              <a:rPr lang="uk-UA" sz="3600" dirty="0" err="1" smtClean="0"/>
              <a:t>горшки</a:t>
            </a:r>
            <a:r>
              <a:rPr lang="uk-UA" sz="3600" dirty="0" smtClean="0"/>
              <a:t> ліплять.</a:t>
            </a:r>
          </a:p>
          <a:p>
            <a:pPr>
              <a:lnSpc>
                <a:spcPct val="200000"/>
              </a:lnSpc>
            </a:pPr>
            <a:r>
              <a:rPr lang="uk-UA" sz="3600" dirty="0" smtClean="0"/>
              <a:t>Гончар                                        Під одну гребінку.</a:t>
            </a:r>
          </a:p>
          <a:p>
            <a:pPr>
              <a:lnSpc>
                <a:spcPct val="200000"/>
              </a:lnSpc>
            </a:pPr>
            <a:r>
              <a:rPr lang="uk-UA" sz="3600" dirty="0" smtClean="0"/>
              <a:t>Перукар                                     Зварити кашу.</a:t>
            </a:r>
          </a:p>
          <a:p>
            <a:endParaRPr lang="uk-UA" sz="3600" dirty="0" smtClean="0"/>
          </a:p>
          <a:p>
            <a:endParaRPr lang="uk-UA" sz="3600" dirty="0" smtClean="0"/>
          </a:p>
          <a:p>
            <a:endParaRPr lang="uk-UA" sz="36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80922" y="4142295"/>
            <a:ext cx="2715705" cy="2715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5592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767" y="0"/>
            <a:ext cx="6974428" cy="308484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72121" y="2756993"/>
            <a:ext cx="2890873" cy="410100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14908" y="4936659"/>
            <a:ext cx="1292144" cy="183322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536" y="4099395"/>
            <a:ext cx="4898243" cy="275860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15716" y="44038"/>
            <a:ext cx="2719052" cy="2712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396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685C8320-B91F-4219-B4C8-845C1A9B41A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161"/>
          <a:stretch/>
        </p:blipFill>
        <p:spPr>
          <a:xfrm>
            <a:off x="547369" y="5176007"/>
            <a:ext cx="2124262" cy="152288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56949A44-46C1-45C3-809D-7DF9BCAF99A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932"/>
          <a:stretch/>
        </p:blipFill>
        <p:spPr>
          <a:xfrm>
            <a:off x="4810458" y="2519351"/>
            <a:ext cx="2124262" cy="1502931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B7052D09-F118-4EE1-A7A1-9BDE3CB28B3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921"/>
          <a:stretch/>
        </p:blipFill>
        <p:spPr>
          <a:xfrm>
            <a:off x="2678913" y="2573665"/>
            <a:ext cx="2124262" cy="1477328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B48C897F-E745-44BA-A41C-8AF22EA1A51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192"/>
          <a:stretch/>
        </p:blipFill>
        <p:spPr>
          <a:xfrm>
            <a:off x="547369" y="2519351"/>
            <a:ext cx="2124262" cy="1522073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A218E90A-2030-4389-9B8C-68C6C94D12C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531"/>
          <a:stretch/>
        </p:blipFill>
        <p:spPr>
          <a:xfrm>
            <a:off x="4810458" y="5176007"/>
            <a:ext cx="2124262" cy="1513313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44C3D260-8613-413A-B6D6-531319C182B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161"/>
          <a:stretch/>
        </p:blipFill>
        <p:spPr>
          <a:xfrm>
            <a:off x="2678913" y="5185577"/>
            <a:ext cx="2124262" cy="1522885"/>
          </a:xfrm>
          <a:prstGeom prst="rect">
            <a:avLst/>
          </a:prstGeom>
        </p:spPr>
      </p:pic>
      <p:grpSp>
        <p:nvGrpSpPr>
          <p:cNvPr id="35" name="Групувати 34">
            <a:extLst>
              <a:ext uri="{FF2B5EF4-FFF2-40B4-BE49-F238E27FC236}">
                <a16:creationId xmlns:a16="http://schemas.microsoft.com/office/drawing/2014/main" xmlns="" id="{F6C8355B-DE56-497F-966E-230AE1892956}"/>
              </a:ext>
            </a:extLst>
          </p:cNvPr>
          <p:cNvGrpSpPr/>
          <p:nvPr/>
        </p:nvGrpSpPr>
        <p:grpSpPr>
          <a:xfrm>
            <a:off x="551010" y="1453212"/>
            <a:ext cx="2124262" cy="2588211"/>
            <a:chOff x="943132" y="1443642"/>
            <a:chExt cx="2124262" cy="2588211"/>
          </a:xfrm>
        </p:grpSpPr>
        <p:pic>
          <p:nvPicPr>
            <p:cNvPr id="22" name="Рисунок 21">
              <a:extLst>
                <a:ext uri="{FF2B5EF4-FFF2-40B4-BE49-F238E27FC236}">
                  <a16:creationId xmlns:a16="http://schemas.microsoft.com/office/drawing/2014/main" xmlns="" id="{1AC4841A-E256-45E2-8B84-6666A995980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3132" y="1443642"/>
              <a:ext cx="2124262" cy="2588211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xmlns="" id="{4A422E68-C715-41C5-BD9F-D4C4EE7F7FFA}"/>
                </a:ext>
              </a:extLst>
            </p:cNvPr>
            <p:cNvSpPr txBox="1"/>
            <p:nvPr/>
          </p:nvSpPr>
          <p:spPr>
            <a:xfrm>
              <a:off x="1290277" y="1605593"/>
              <a:ext cx="1429972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1800" b="1" dirty="0"/>
                <a:t>Сьогодні </a:t>
              </a:r>
            </a:p>
            <a:p>
              <a:pPr algn="ctr"/>
              <a:r>
                <a:rPr lang="uk-UA" sz="1800" b="1" dirty="0"/>
                <a:t>на уроці </a:t>
              </a:r>
            </a:p>
            <a:p>
              <a:pPr algn="ctr"/>
              <a:r>
                <a:rPr lang="uk-UA" sz="1800" b="1" dirty="0"/>
                <a:t>я навчився/</a:t>
              </a:r>
            </a:p>
            <a:p>
              <a:pPr algn="ctr"/>
              <a:r>
                <a:rPr lang="uk-UA" sz="1800" b="1" dirty="0"/>
                <a:t>навчилася…</a:t>
              </a:r>
              <a:endParaRPr lang="ru-RU" sz="1800" b="1" dirty="0"/>
            </a:p>
          </p:txBody>
        </p:sp>
      </p:grpSp>
      <p:grpSp>
        <p:nvGrpSpPr>
          <p:cNvPr id="36" name="Групувати 35">
            <a:extLst>
              <a:ext uri="{FF2B5EF4-FFF2-40B4-BE49-F238E27FC236}">
                <a16:creationId xmlns:a16="http://schemas.microsoft.com/office/drawing/2014/main" xmlns="" id="{59C71607-5FF6-495D-87B1-4E26A8726C1B}"/>
              </a:ext>
            </a:extLst>
          </p:cNvPr>
          <p:cNvGrpSpPr/>
          <p:nvPr/>
        </p:nvGrpSpPr>
        <p:grpSpPr>
          <a:xfrm>
            <a:off x="2678913" y="1462782"/>
            <a:ext cx="2124262" cy="2588211"/>
            <a:chOff x="4656229" y="1453212"/>
            <a:chExt cx="2124262" cy="2588211"/>
          </a:xfrm>
        </p:grpSpPr>
        <p:pic>
          <p:nvPicPr>
            <p:cNvPr id="20" name="Рисунок 19">
              <a:extLst>
                <a:ext uri="{FF2B5EF4-FFF2-40B4-BE49-F238E27FC236}">
                  <a16:creationId xmlns:a16="http://schemas.microsoft.com/office/drawing/2014/main" xmlns="" id="{EA5B5146-B43A-40AF-8B89-30D354672FF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56229" y="1453212"/>
              <a:ext cx="2124262" cy="2588211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xmlns="" id="{9CF7A4D3-CAF4-43F6-9D4A-86A306BE94A3}"/>
                </a:ext>
              </a:extLst>
            </p:cNvPr>
            <p:cNvSpPr txBox="1"/>
            <p:nvPr/>
          </p:nvSpPr>
          <p:spPr>
            <a:xfrm>
              <a:off x="4967129" y="1605593"/>
              <a:ext cx="1466217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b="1"/>
              </a:lvl1pPr>
            </a:lstStyle>
            <a:p>
              <a:r>
                <a:rPr lang="uk-UA" dirty="0"/>
                <a:t>На уроці</a:t>
              </a:r>
            </a:p>
            <a:p>
              <a:r>
                <a:rPr lang="uk-UA" dirty="0"/>
                <a:t>я</a:t>
              </a:r>
              <a:r>
                <a:rPr lang="en-US" dirty="0"/>
                <a:t> </a:t>
              </a:r>
              <a:r>
                <a:rPr lang="uk-UA" dirty="0"/>
                <a:t>запам’ятав/</a:t>
              </a:r>
            </a:p>
            <a:p>
              <a:r>
                <a:rPr lang="uk-UA" dirty="0"/>
                <a:t>запам’ятала…</a:t>
              </a:r>
              <a:endParaRPr lang="ru-RU" dirty="0"/>
            </a:p>
          </p:txBody>
        </p:sp>
      </p:grpSp>
      <p:grpSp>
        <p:nvGrpSpPr>
          <p:cNvPr id="37" name="Групувати 36">
            <a:extLst>
              <a:ext uri="{FF2B5EF4-FFF2-40B4-BE49-F238E27FC236}">
                <a16:creationId xmlns:a16="http://schemas.microsoft.com/office/drawing/2014/main" xmlns="" id="{90B76003-0E5E-4C40-B2BC-15396009528E}"/>
              </a:ext>
            </a:extLst>
          </p:cNvPr>
          <p:cNvGrpSpPr/>
          <p:nvPr/>
        </p:nvGrpSpPr>
        <p:grpSpPr>
          <a:xfrm>
            <a:off x="4814099" y="1434070"/>
            <a:ext cx="2124262" cy="2588211"/>
            <a:chOff x="8728843" y="1443642"/>
            <a:chExt cx="2124262" cy="2588211"/>
          </a:xfrm>
        </p:grpSpPr>
        <p:pic>
          <p:nvPicPr>
            <p:cNvPr id="18" name="Рисунок 17">
              <a:extLst>
                <a:ext uri="{FF2B5EF4-FFF2-40B4-BE49-F238E27FC236}">
                  <a16:creationId xmlns:a16="http://schemas.microsoft.com/office/drawing/2014/main" xmlns="" id="{289B3287-9B64-46DF-8007-3ED5A1C653F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28843" y="1443642"/>
              <a:ext cx="2124262" cy="2588211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xmlns="" id="{9AA5B367-759C-4656-8406-C6FEB2C4ADA9}"/>
                </a:ext>
              </a:extLst>
            </p:cNvPr>
            <p:cNvSpPr txBox="1"/>
            <p:nvPr/>
          </p:nvSpPr>
          <p:spPr>
            <a:xfrm>
              <a:off x="9075988" y="1605593"/>
              <a:ext cx="142997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b="1"/>
              </a:lvl1pPr>
            </a:lstStyle>
            <a:p>
              <a:r>
                <a:rPr lang="uk-UA" dirty="0"/>
                <a:t>Найкраще </a:t>
              </a:r>
            </a:p>
            <a:p>
              <a:r>
                <a:rPr lang="uk-UA" dirty="0"/>
                <a:t>мені вдалося…</a:t>
              </a:r>
              <a:endParaRPr lang="ru-RU" dirty="0"/>
            </a:p>
          </p:txBody>
        </p:sp>
      </p:grpSp>
      <p:grpSp>
        <p:nvGrpSpPr>
          <p:cNvPr id="38" name="Групувати 37">
            <a:extLst>
              <a:ext uri="{FF2B5EF4-FFF2-40B4-BE49-F238E27FC236}">
                <a16:creationId xmlns:a16="http://schemas.microsoft.com/office/drawing/2014/main" xmlns="" id="{1FAC3E24-8DED-4D03-963B-9E8A528F0BEE}"/>
              </a:ext>
            </a:extLst>
          </p:cNvPr>
          <p:cNvGrpSpPr/>
          <p:nvPr/>
        </p:nvGrpSpPr>
        <p:grpSpPr>
          <a:xfrm>
            <a:off x="547369" y="4110680"/>
            <a:ext cx="2124262" cy="2588211"/>
            <a:chOff x="1062120" y="4120252"/>
            <a:chExt cx="2124262" cy="2588211"/>
          </a:xfrm>
        </p:grpSpPr>
        <p:pic>
          <p:nvPicPr>
            <p:cNvPr id="28" name="Рисунок 27">
              <a:extLst>
                <a:ext uri="{FF2B5EF4-FFF2-40B4-BE49-F238E27FC236}">
                  <a16:creationId xmlns:a16="http://schemas.microsoft.com/office/drawing/2014/main" xmlns="" id="{4FBA025D-9DEF-4413-9329-DD62BEF4A2F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2120" y="4120252"/>
              <a:ext cx="2124262" cy="2588211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xmlns="" id="{CC6D81AE-5CFB-4C25-A3D2-05B1D10F4D90}"/>
                </a:ext>
              </a:extLst>
            </p:cNvPr>
            <p:cNvSpPr txBox="1"/>
            <p:nvPr/>
          </p:nvSpPr>
          <p:spPr>
            <a:xfrm>
              <a:off x="1338894" y="4310292"/>
              <a:ext cx="1500343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b="1"/>
              </a:lvl1pPr>
            </a:lstStyle>
            <a:p>
              <a:r>
                <a:rPr lang="uk-UA" dirty="0"/>
                <a:t>Найбільше</a:t>
              </a:r>
            </a:p>
            <a:p>
              <a:r>
                <a:rPr lang="uk-UA" dirty="0"/>
                <a:t> мені сподобалося…</a:t>
              </a:r>
              <a:endParaRPr lang="ru-RU" dirty="0"/>
            </a:p>
          </p:txBody>
        </p:sp>
      </p:grpSp>
      <p:grpSp>
        <p:nvGrpSpPr>
          <p:cNvPr id="39" name="Групувати 38">
            <a:extLst>
              <a:ext uri="{FF2B5EF4-FFF2-40B4-BE49-F238E27FC236}">
                <a16:creationId xmlns:a16="http://schemas.microsoft.com/office/drawing/2014/main" xmlns="" id="{A4E2C8E9-B043-48B3-A66A-E17BEC8EA6A3}"/>
              </a:ext>
            </a:extLst>
          </p:cNvPr>
          <p:cNvGrpSpPr/>
          <p:nvPr/>
        </p:nvGrpSpPr>
        <p:grpSpPr>
          <a:xfrm>
            <a:off x="2678913" y="4114874"/>
            <a:ext cx="2124263" cy="2588212"/>
            <a:chOff x="4619984" y="4110680"/>
            <a:chExt cx="2124263" cy="2588212"/>
          </a:xfrm>
        </p:grpSpPr>
        <p:pic>
          <p:nvPicPr>
            <p:cNvPr id="26" name="Рисунок 25">
              <a:extLst>
                <a:ext uri="{FF2B5EF4-FFF2-40B4-BE49-F238E27FC236}">
                  <a16:creationId xmlns:a16="http://schemas.microsoft.com/office/drawing/2014/main" xmlns="" id="{9E1467B5-76D2-4065-A416-84FA1682926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19984" y="4110680"/>
              <a:ext cx="2124263" cy="2588212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xmlns="" id="{A8854B14-A831-4207-9DA7-F8B11852112C}"/>
                </a:ext>
              </a:extLst>
            </p:cNvPr>
            <p:cNvSpPr txBox="1"/>
            <p:nvPr/>
          </p:nvSpPr>
          <p:spPr>
            <a:xfrm>
              <a:off x="4967129" y="4310292"/>
              <a:ext cx="142997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b="1"/>
              </a:lvl1pPr>
            </a:lstStyle>
            <a:p>
              <a:r>
                <a:rPr lang="uk-UA" dirty="0"/>
                <a:t>Урок </a:t>
              </a:r>
            </a:p>
            <a:p>
              <a:r>
                <a:rPr lang="uk-UA" dirty="0"/>
                <a:t>завершую з настроєм…</a:t>
              </a:r>
              <a:endParaRPr lang="ru-RU" dirty="0"/>
            </a:p>
          </p:txBody>
        </p:sp>
      </p:grpSp>
      <p:grpSp>
        <p:nvGrpSpPr>
          <p:cNvPr id="40" name="Групувати 39">
            <a:extLst>
              <a:ext uri="{FF2B5EF4-FFF2-40B4-BE49-F238E27FC236}">
                <a16:creationId xmlns:a16="http://schemas.microsoft.com/office/drawing/2014/main" xmlns="" id="{01C56E89-3617-49DC-9DD7-F78EF09F9185}"/>
              </a:ext>
            </a:extLst>
          </p:cNvPr>
          <p:cNvGrpSpPr/>
          <p:nvPr/>
        </p:nvGrpSpPr>
        <p:grpSpPr>
          <a:xfrm>
            <a:off x="4810457" y="4092236"/>
            <a:ext cx="2124263" cy="2597084"/>
            <a:chOff x="8728843" y="4110680"/>
            <a:chExt cx="2124263" cy="2588212"/>
          </a:xfrm>
        </p:grpSpPr>
        <p:pic>
          <p:nvPicPr>
            <p:cNvPr id="24" name="Рисунок 23">
              <a:extLst>
                <a:ext uri="{FF2B5EF4-FFF2-40B4-BE49-F238E27FC236}">
                  <a16:creationId xmlns:a16="http://schemas.microsoft.com/office/drawing/2014/main" xmlns="" id="{7900379D-F458-47D6-B608-DD9EE02E8AF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28843" y="4110680"/>
              <a:ext cx="2124263" cy="2588212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xmlns="" id="{3E42A582-EBEF-45E5-89DE-6246D26FEEBC}"/>
                </a:ext>
              </a:extLst>
            </p:cNvPr>
            <p:cNvSpPr txBox="1"/>
            <p:nvPr/>
          </p:nvSpPr>
          <p:spPr>
            <a:xfrm>
              <a:off x="9091540" y="4310292"/>
              <a:ext cx="142997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b="1"/>
              </a:lvl1pPr>
            </a:lstStyle>
            <a:p>
              <a:r>
                <a:rPr lang="uk-UA" dirty="0"/>
                <a:t>Труднощі виникали…</a:t>
              </a:r>
              <a:endParaRPr lang="ru-RU" dirty="0"/>
            </a:p>
          </p:txBody>
        </p:sp>
      </p:grpSp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52887" y="198768"/>
            <a:ext cx="8732066" cy="48577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>
                <a:solidFill>
                  <a:srgbClr val="002060"/>
                </a:solidFill>
              </a:rPr>
              <a:t>Рефлексія «Загадкові листи».</a:t>
            </a:r>
          </a:p>
        </p:txBody>
      </p:sp>
      <p:pic>
        <p:nvPicPr>
          <p:cNvPr id="42" name="Рисунок 41">
            <a:extLst>
              <a:ext uri="{FF2B5EF4-FFF2-40B4-BE49-F238E27FC236}">
                <a16:creationId xmlns:a16="http://schemas.microsoft.com/office/drawing/2014/main" xmlns="" id="{303A0F1C-25E8-4812-8FCC-E4BF13205540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52"/>
          <a:stretch/>
        </p:blipFill>
        <p:spPr>
          <a:xfrm>
            <a:off x="7055763" y="1820312"/>
            <a:ext cx="5069999" cy="4979958"/>
          </a:xfrm>
          <a:prstGeom prst="rect">
            <a:avLst/>
          </a:prstGeom>
        </p:spPr>
      </p:pic>
      <p:sp>
        <p:nvSpPr>
          <p:cNvPr id="43" name="Бульбашка прямої мови: прямокутна з округленими кутами 42">
            <a:extLst>
              <a:ext uri="{FF2B5EF4-FFF2-40B4-BE49-F238E27FC236}">
                <a16:creationId xmlns:a16="http://schemas.microsoft.com/office/drawing/2014/main" xmlns="" id="{3CA92863-B7FF-496A-BA1F-CAC1B6F06959}"/>
              </a:ext>
            </a:extLst>
          </p:cNvPr>
          <p:cNvSpPr/>
          <p:nvPr/>
        </p:nvSpPr>
        <p:spPr>
          <a:xfrm>
            <a:off x="6934720" y="1097280"/>
            <a:ext cx="4359125" cy="923330"/>
          </a:xfrm>
          <a:prstGeom prst="wedgeRoundRectCallout">
            <a:avLst>
              <a:gd name="adj1" fmla="val -16196"/>
              <a:gd name="adj2" fmla="val 78137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accent1">
                    <a:lumMod val="50000"/>
                  </a:schemeClr>
                </a:solidFill>
              </a:rPr>
              <a:t>Обери лист, який ти хочеш відкрити</a:t>
            </a:r>
          </a:p>
          <a:p>
            <a:pPr algn="ctr"/>
            <a:r>
              <a:rPr lang="uk-UA" sz="1400" i="1" dirty="0">
                <a:solidFill>
                  <a:schemeClr val="accent1">
                    <a:lumMod val="50000"/>
                  </a:schemeClr>
                </a:solidFill>
              </a:rPr>
              <a:t>(для відкриття по листі варто натиснути)</a:t>
            </a:r>
          </a:p>
        </p:txBody>
      </p:sp>
    </p:spTree>
    <p:extLst>
      <p:ext uri="{BB962C8B-B14F-4D97-AF65-F5344CB8AC3E}">
        <p14:creationId xmlns:p14="http://schemas.microsoft.com/office/powerpoint/2010/main" val="1090048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8" name="Скругленная прямоугольная выноска 17"/>
          <p:cNvSpPr/>
          <p:nvPr/>
        </p:nvSpPr>
        <p:spPr>
          <a:xfrm>
            <a:off x="4391713" y="807755"/>
            <a:ext cx="7467207" cy="4150744"/>
          </a:xfrm>
          <a:prstGeom prst="wedgeRoundRectCallout">
            <a:avLst>
              <a:gd name="adj1" fmla="val -62817"/>
              <a:gd name="adj2" fmla="val -20030"/>
              <a:gd name="adj3" fmla="val 16667"/>
            </a:avLst>
          </a:prstGeom>
          <a:solidFill>
            <a:schemeClr val="bg2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71500" indent="-571500" algn="ctr">
              <a:buFont typeface="Wingdings" panose="05000000000000000000" pitchFamily="2" charset="2"/>
              <a:buChar char="v"/>
            </a:pPr>
            <a:r>
              <a:rPr lang="uk-UA" sz="36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Сьогодні на </a:t>
            </a:r>
            <a:r>
              <a:rPr lang="uk-UA" sz="3600" b="1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уроці</a:t>
            </a:r>
            <a:r>
              <a:rPr lang="uk-UA" sz="36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 будемо спостерігати за закінченнями іменників чоловічого роду в орудному відмінку;</a:t>
            </a:r>
          </a:p>
          <a:p>
            <a:pPr marL="571500" indent="-571500" algn="ctr">
              <a:buFont typeface="Wingdings" panose="05000000000000000000" pitchFamily="2" charset="2"/>
              <a:buChar char="v"/>
            </a:pPr>
            <a:r>
              <a:rPr lang="uk-UA" sz="36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Вправлятися у вмінні змінювати слова</a:t>
            </a:r>
            <a:r>
              <a:rPr lang="uk-UA" sz="36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;</a:t>
            </a:r>
            <a:endParaRPr lang="uk-UA" sz="3600" b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633" y="620772"/>
            <a:ext cx="3376820" cy="6237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3878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12E75D2F-1605-4229-B982-BE5EB9955025}"/>
              </a:ext>
            </a:extLst>
          </p:cNvPr>
          <p:cNvSpPr txBox="1"/>
          <p:nvPr/>
        </p:nvSpPr>
        <p:spPr>
          <a:xfrm>
            <a:off x="2524124" y="238196"/>
            <a:ext cx="714375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endParaRPr lang="ru-RU" sz="2400" b="1" dirty="0" smtClean="0">
              <a:solidFill>
                <a:schemeClr val="accent1">
                  <a:lumMod val="50000"/>
                </a:schemeClr>
              </a:solidFill>
              <a:latin typeface="Propysy Bold" pitchFamily="50" charset="-52"/>
            </a:endParaRPr>
          </a:p>
          <a:p>
            <a:pPr algn="ctr">
              <a:lnSpc>
                <a:spcPct val="200000"/>
              </a:lnSpc>
            </a:pPr>
            <a:r>
              <a:rPr lang="ru-RU" sz="2400" b="1" dirty="0" err="1" smtClean="0">
                <a:solidFill>
                  <a:schemeClr val="accent1">
                    <a:lumMod val="50000"/>
                  </a:schemeClr>
                </a:solidFill>
                <a:latin typeface="Propysy Bold" pitchFamily="50" charset="-52"/>
              </a:rPr>
              <a:t>Двадцять</a:t>
            </a: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Propysy Bold" pitchFamily="50" charset="-52"/>
              </a:rPr>
              <a:t> дев</a:t>
            </a:r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  <a:latin typeface="Propysy Bold" pitchFamily="50" charset="-52"/>
              </a:rPr>
              <a:t>`</a:t>
            </a:r>
            <a:r>
              <a:rPr lang="uk-UA" sz="2400" b="1" dirty="0" err="1" smtClean="0">
                <a:solidFill>
                  <a:schemeClr val="accent1">
                    <a:lumMod val="50000"/>
                  </a:schemeClr>
                </a:solidFill>
                <a:latin typeface="Propysy Bold" pitchFamily="50" charset="-52"/>
              </a:rPr>
              <a:t>яте</a:t>
            </a:r>
            <a:r>
              <a:rPr lang="uk-UA" sz="2400" b="1" dirty="0" smtClean="0">
                <a:solidFill>
                  <a:schemeClr val="accent1">
                    <a:lumMod val="50000"/>
                  </a:schemeClr>
                </a:solidFill>
                <a:latin typeface="Propysy Bold" pitchFamily="50" charset="-52"/>
              </a:rPr>
              <a:t> січня</a:t>
            </a:r>
          </a:p>
          <a:p>
            <a:pPr algn="ctr">
              <a:lnSpc>
                <a:spcPct val="200000"/>
              </a:lnSpc>
            </a:pPr>
            <a:r>
              <a:rPr lang="uk-UA" sz="2400" b="1" dirty="0" smtClean="0">
                <a:solidFill>
                  <a:schemeClr val="accent1">
                    <a:lumMod val="50000"/>
                  </a:schemeClr>
                </a:solidFill>
                <a:latin typeface="Propysy Bold" pitchFamily="50" charset="-52"/>
              </a:rPr>
              <a:t>Класна робота</a:t>
            </a:r>
            <a:endParaRPr lang="ru-RU" sz="2400" b="1" dirty="0">
              <a:solidFill>
                <a:schemeClr val="accent1">
                  <a:lumMod val="50000"/>
                </a:schemeClr>
              </a:solidFill>
              <a:latin typeface="Propysy Bold" pitchFamily="50" charset="-52"/>
            </a:endParaRPr>
          </a:p>
        </p:txBody>
      </p:sp>
      <p:sp>
        <p:nvSpPr>
          <p:cNvPr id="5" name="Заголовок 4">
            <a:extLst>
              <a:ext uri="{FF2B5EF4-FFF2-40B4-BE49-F238E27FC236}">
                <a16:creationId xmlns:a16="http://schemas.microsoft.com/office/drawing/2014/main" xmlns="" id="{8D1A2D34-0B49-4D78-A8B2-BFCEFB6575B6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314959" y="2546520"/>
            <a:ext cx="115620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Досліджую</a:t>
            </a:r>
            <a:r>
              <a:rPr lang="ru-RU" sz="40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ru-RU" sz="4000" b="1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закінчення</a:t>
            </a:r>
            <a:r>
              <a:rPr lang="ru-RU" sz="40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ru-RU" sz="4000" b="1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іменників</a:t>
            </a:r>
            <a:r>
              <a:rPr lang="ru-RU" sz="40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ru-RU" sz="4000" b="1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чоловічого</a:t>
            </a:r>
            <a:r>
              <a:rPr lang="ru-RU" sz="40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 роду </a:t>
            </a:r>
            <a:r>
              <a:rPr lang="en-US" sz="40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/>
            </a:r>
            <a:br>
              <a:rPr lang="en-US" sz="40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</a:br>
            <a:r>
              <a:rPr lang="uk-UA" sz="40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на –р </a:t>
            </a:r>
            <a:r>
              <a:rPr lang="ru-RU" sz="40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в </a:t>
            </a:r>
            <a:r>
              <a:rPr lang="ru-RU" sz="40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орудному </a:t>
            </a:r>
            <a:r>
              <a:rPr lang="ru-RU" sz="4000" b="1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відмінку</a:t>
            </a:r>
            <a:r>
              <a:rPr lang="ru-RU" sz="40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ru-RU" sz="4000" b="1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однини</a:t>
            </a:r>
            <a:endParaRPr lang="uk-UA" sz="40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57987" y="4145045"/>
            <a:ext cx="2719052" cy="2712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9646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9975A4AA-8E4F-44BD-B105-7886AD0E38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8854" y="1700337"/>
            <a:ext cx="10937172" cy="5157663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C72D5495-1895-4547-A8FD-964563E0FF32}"/>
              </a:ext>
            </a:extLst>
          </p:cNvPr>
          <p:cNvSpPr/>
          <p:nvPr/>
        </p:nvSpPr>
        <p:spPr>
          <a:xfrm>
            <a:off x="5114026" y="161243"/>
            <a:ext cx="6376096" cy="105331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rgbClr val="C00000"/>
                </a:solidFill>
              </a:rPr>
              <a:t>Пригадайте </a:t>
            </a:r>
            <a:r>
              <a:rPr lang="uk-UA" sz="2400" b="1" dirty="0">
                <a:solidFill>
                  <a:srgbClr val="C00000"/>
                </a:solidFill>
              </a:rPr>
              <a:t>назви відмінків і питання, на які вони відповідають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AB9BE89F-F0AD-4BA6-9912-8776E684747F}"/>
              </a:ext>
            </a:extLst>
          </p:cNvPr>
          <p:cNvSpPr txBox="1"/>
          <p:nvPr/>
        </p:nvSpPr>
        <p:spPr>
          <a:xfrm>
            <a:off x="1781402" y="2219384"/>
            <a:ext cx="579910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dirty="0">
                <a:solidFill>
                  <a:srgbClr val="FF0000"/>
                </a:solidFill>
              </a:rPr>
              <a:t>Називний хто? що?</a:t>
            </a:r>
          </a:p>
          <a:p>
            <a:r>
              <a:rPr lang="uk-UA" sz="3200" dirty="0">
                <a:solidFill>
                  <a:srgbClr val="00B050"/>
                </a:solidFill>
              </a:rPr>
              <a:t>Родовий кого? чого?</a:t>
            </a:r>
          </a:p>
          <a:p>
            <a:r>
              <a:rPr lang="uk-UA" sz="3200" dirty="0">
                <a:solidFill>
                  <a:srgbClr val="0070C0"/>
                </a:solidFill>
              </a:rPr>
              <a:t>Давальний кому? чому?</a:t>
            </a:r>
          </a:p>
          <a:p>
            <a:r>
              <a:rPr lang="uk-UA" sz="3200" dirty="0">
                <a:solidFill>
                  <a:srgbClr val="7030A0"/>
                </a:solidFill>
              </a:rPr>
              <a:t>Знахідний кого? що?</a:t>
            </a:r>
          </a:p>
          <a:p>
            <a:r>
              <a:rPr lang="uk-UA" sz="3200" dirty="0">
                <a:solidFill>
                  <a:schemeClr val="accent2">
                    <a:lumMod val="50000"/>
                  </a:schemeClr>
                </a:solidFill>
              </a:rPr>
              <a:t>Орудний ким? чим?</a:t>
            </a:r>
          </a:p>
          <a:p>
            <a:r>
              <a:rPr lang="uk-UA" sz="3200" dirty="0"/>
              <a:t>Місцевий на кому? на чому?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2577276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11827" y="699097"/>
            <a:ext cx="229575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 err="1"/>
              <a:t>wordwall</a:t>
            </a:r>
            <a:endParaRPr lang="uk-UA" sz="44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72948" y="4145045"/>
            <a:ext cx="2719052" cy="271295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68278" y="1083817"/>
            <a:ext cx="5864258" cy="5864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6319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33633" y="480767"/>
            <a:ext cx="1008668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5400" dirty="0" smtClean="0"/>
              <a:t>Словниковий диктант</a:t>
            </a:r>
          </a:p>
          <a:p>
            <a:pPr algn="ctr"/>
            <a:endParaRPr lang="uk-UA" sz="5400" dirty="0" smtClean="0"/>
          </a:p>
          <a:p>
            <a:r>
              <a:rPr lang="uk-UA" sz="5400" dirty="0" smtClean="0"/>
              <a:t>Шофер, гончар, чоботар, бондар, комбайнер, скляр, маляр, перукар, шахтар</a:t>
            </a:r>
            <a:r>
              <a:rPr lang="uk-UA" sz="4000" dirty="0" smtClean="0"/>
              <a:t>.</a:t>
            </a:r>
            <a:endParaRPr lang="uk-UA" sz="40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7229" y="4266216"/>
            <a:ext cx="3535052" cy="198846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72948" y="4145045"/>
            <a:ext cx="2719052" cy="2712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0687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09047" y="443060"/>
            <a:ext cx="10991653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000" dirty="0" smtClean="0"/>
              <a:t>Вправа 34 , с. 98</a:t>
            </a:r>
          </a:p>
          <a:p>
            <a:endParaRPr lang="uk-UA" sz="4000" dirty="0" smtClean="0"/>
          </a:p>
          <a:p>
            <a:r>
              <a:rPr lang="uk-UA" sz="4800" dirty="0" smtClean="0"/>
              <a:t>   -</a:t>
            </a:r>
            <a:r>
              <a:rPr lang="uk-UA" sz="4800" dirty="0" err="1" smtClean="0"/>
              <a:t>ом</a:t>
            </a:r>
            <a:r>
              <a:rPr lang="uk-UA" sz="4800" dirty="0" smtClean="0"/>
              <a:t>                                                -</a:t>
            </a:r>
            <a:r>
              <a:rPr lang="uk-UA" sz="4800" dirty="0" err="1" smtClean="0"/>
              <a:t>ем</a:t>
            </a:r>
            <a:r>
              <a:rPr lang="uk-UA" sz="4800" dirty="0" smtClean="0"/>
              <a:t>   </a:t>
            </a:r>
            <a:endParaRPr lang="uk-UA" sz="4800" dirty="0"/>
          </a:p>
        </p:txBody>
      </p:sp>
      <p:pic>
        <p:nvPicPr>
          <p:cNvPr id="3" name="Aplodismenty-hlopaut-v-uniso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79566" y="5248995"/>
            <a:ext cx="487363" cy="487363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922670" y="5959253"/>
            <a:ext cx="54228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5"/>
              </a:rPr>
              <a:t>https://</a:t>
            </a:r>
            <a:r>
              <a:rPr lang="en-US" dirty="0" smtClean="0">
                <a:hlinkClick r:id="rId5"/>
              </a:rPr>
              <a:t>www.eslkidsgames.com/bomb-interactive-timer</a:t>
            </a:r>
            <a:r>
              <a:rPr lang="uk-UA" dirty="0" smtClean="0"/>
              <a:t> </a:t>
            </a:r>
            <a:endParaRPr lang="uk-UA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72948" y="4136198"/>
            <a:ext cx="2719052" cy="2712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4862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44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t="53772"/>
          <a:stretch/>
        </p:blipFill>
        <p:spPr>
          <a:xfrm>
            <a:off x="212850" y="707009"/>
            <a:ext cx="11766300" cy="257027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72948" y="4145045"/>
            <a:ext cx="2719052" cy="2712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2866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102F32F2-C38A-473A-84CE-171D1278A70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20221" t="25322" r="44340" b="57136"/>
          <a:stretch/>
        </p:blipFill>
        <p:spPr>
          <a:xfrm>
            <a:off x="212333" y="1263723"/>
            <a:ext cx="11767334" cy="3100888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3D671675-5C7D-4B3D-B303-70C054F68775}"/>
              </a:ext>
            </a:extLst>
          </p:cNvPr>
          <p:cNvSpPr/>
          <p:nvPr/>
        </p:nvSpPr>
        <p:spPr>
          <a:xfrm>
            <a:off x="205483" y="133564"/>
            <a:ext cx="11774184" cy="113015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rgbClr val="002060"/>
                </a:solidFill>
              </a:rPr>
              <a:t>Вправа</a:t>
            </a:r>
          </a:p>
          <a:p>
            <a:pPr algn="ctr"/>
            <a:r>
              <a:rPr lang="uk-UA" sz="2400" b="1" dirty="0" smtClean="0">
                <a:solidFill>
                  <a:srgbClr val="FF0000"/>
                </a:solidFill>
              </a:rPr>
              <a:t>Прочитай </a:t>
            </a:r>
            <a:r>
              <a:rPr lang="uk-UA" sz="2400" b="1" dirty="0">
                <a:solidFill>
                  <a:srgbClr val="FF0000"/>
                </a:solidFill>
              </a:rPr>
              <a:t>текст, додавши пропущені закінчення у словах.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5B4722D2-A0D3-4F8F-89BE-C081237F311C}"/>
              </a:ext>
            </a:extLst>
          </p:cNvPr>
          <p:cNvSpPr txBox="1"/>
          <p:nvPr/>
        </p:nvSpPr>
        <p:spPr>
          <a:xfrm>
            <a:off x="3863082" y="2132270"/>
            <a:ext cx="8013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dirty="0" err="1">
                <a:solidFill>
                  <a:srgbClr val="FF0000"/>
                </a:solidFill>
              </a:rPr>
              <a:t>ом</a:t>
            </a:r>
            <a:endParaRPr lang="ru-RU" sz="2800" dirty="0">
              <a:solidFill>
                <a:srgbClr val="FF00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E78C5248-C6ED-4DA9-AFAD-A399FF8247E6}"/>
              </a:ext>
            </a:extLst>
          </p:cNvPr>
          <p:cNvSpPr txBox="1"/>
          <p:nvPr/>
        </p:nvSpPr>
        <p:spPr>
          <a:xfrm>
            <a:off x="5691882" y="2132270"/>
            <a:ext cx="8013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dirty="0" err="1">
                <a:solidFill>
                  <a:srgbClr val="FF0000"/>
                </a:solidFill>
              </a:rPr>
              <a:t>ом</a:t>
            </a:r>
            <a:endParaRPr lang="ru-RU" sz="2800" dirty="0">
              <a:solidFill>
                <a:srgbClr val="FF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74024246-1E2A-4C24-A0EE-6B81525D0FF1}"/>
              </a:ext>
            </a:extLst>
          </p:cNvPr>
          <p:cNvSpPr txBox="1"/>
          <p:nvPr/>
        </p:nvSpPr>
        <p:spPr>
          <a:xfrm>
            <a:off x="8325490" y="2132270"/>
            <a:ext cx="8013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dirty="0" err="1">
                <a:solidFill>
                  <a:srgbClr val="FF0000"/>
                </a:solidFill>
              </a:rPr>
              <a:t>ом</a:t>
            </a:r>
            <a:endParaRPr lang="ru-RU" sz="2800" dirty="0">
              <a:solidFill>
                <a:srgbClr val="FF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6F93EE15-4B2A-4225-B5E5-37082F7A39BC}"/>
              </a:ext>
            </a:extLst>
          </p:cNvPr>
          <p:cNvSpPr txBox="1"/>
          <p:nvPr/>
        </p:nvSpPr>
        <p:spPr>
          <a:xfrm>
            <a:off x="7631986" y="2655490"/>
            <a:ext cx="8013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dirty="0" err="1">
                <a:solidFill>
                  <a:srgbClr val="FF0000"/>
                </a:solidFill>
              </a:rPr>
              <a:t>ом</a:t>
            </a:r>
            <a:endParaRPr lang="ru-RU" sz="2800" dirty="0">
              <a:solidFill>
                <a:srgbClr val="FF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CABC9579-2905-4C30-94ED-8C82A3F9A1F4}"/>
              </a:ext>
            </a:extLst>
          </p:cNvPr>
          <p:cNvSpPr txBox="1"/>
          <p:nvPr/>
        </p:nvSpPr>
        <p:spPr>
          <a:xfrm>
            <a:off x="11178282" y="2655490"/>
            <a:ext cx="8013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dirty="0" err="1">
                <a:solidFill>
                  <a:srgbClr val="FF0000"/>
                </a:solidFill>
              </a:rPr>
              <a:t>ом</a:t>
            </a:r>
            <a:endParaRPr lang="ru-RU" sz="2800" dirty="0">
              <a:solidFill>
                <a:srgbClr val="FF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86BC24ED-4443-492B-A385-46F7C9615FE9}"/>
              </a:ext>
            </a:extLst>
          </p:cNvPr>
          <p:cNvSpPr txBox="1"/>
          <p:nvPr/>
        </p:nvSpPr>
        <p:spPr>
          <a:xfrm>
            <a:off x="2926421" y="3178710"/>
            <a:ext cx="8013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dirty="0" err="1">
                <a:solidFill>
                  <a:srgbClr val="FF0000"/>
                </a:solidFill>
              </a:rPr>
              <a:t>ом</a:t>
            </a:r>
            <a:endParaRPr lang="ru-RU" sz="2800" dirty="0">
              <a:solidFill>
                <a:srgbClr val="FF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D537AC92-BD47-4D8E-B501-0279D7B001CB}"/>
              </a:ext>
            </a:extLst>
          </p:cNvPr>
          <p:cNvSpPr txBox="1"/>
          <p:nvPr/>
        </p:nvSpPr>
        <p:spPr>
          <a:xfrm>
            <a:off x="4786044" y="3167390"/>
            <a:ext cx="8013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dirty="0" err="1">
                <a:solidFill>
                  <a:srgbClr val="FF0000"/>
                </a:solidFill>
              </a:rPr>
              <a:t>ом</a:t>
            </a:r>
            <a:endParaRPr lang="ru-RU" sz="2800" dirty="0">
              <a:solidFill>
                <a:srgbClr val="FF0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5E8672CA-039D-4E9C-AC3D-9597210F7C86}"/>
              </a:ext>
            </a:extLst>
          </p:cNvPr>
          <p:cNvSpPr txBox="1"/>
          <p:nvPr/>
        </p:nvSpPr>
        <p:spPr>
          <a:xfrm>
            <a:off x="11185132" y="3156071"/>
            <a:ext cx="8013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dirty="0" err="1">
                <a:solidFill>
                  <a:srgbClr val="FF0000"/>
                </a:solidFill>
              </a:rPr>
              <a:t>ем</a:t>
            </a:r>
            <a:endParaRPr lang="ru-RU" sz="2800" dirty="0">
              <a:solidFill>
                <a:srgbClr val="FF00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D2F0B539-9B07-4165-8428-EC55FFF81996}"/>
              </a:ext>
            </a:extLst>
          </p:cNvPr>
          <p:cNvSpPr txBox="1"/>
          <p:nvPr/>
        </p:nvSpPr>
        <p:spPr>
          <a:xfrm>
            <a:off x="2261167" y="3679291"/>
            <a:ext cx="8013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dirty="0" err="1">
                <a:solidFill>
                  <a:srgbClr val="FF0000"/>
                </a:solidFill>
              </a:rPr>
              <a:t>ем</a:t>
            </a:r>
            <a:endParaRPr lang="ru-RU" sz="2800" dirty="0">
              <a:solidFill>
                <a:srgbClr val="FF000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4711CF6A-BD8B-4E94-82F8-88D2F3A03671}"/>
              </a:ext>
            </a:extLst>
          </p:cNvPr>
          <p:cNvSpPr txBox="1"/>
          <p:nvPr/>
        </p:nvSpPr>
        <p:spPr>
          <a:xfrm>
            <a:off x="4393060" y="3679291"/>
            <a:ext cx="8013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dirty="0" err="1">
                <a:solidFill>
                  <a:srgbClr val="FF0000"/>
                </a:solidFill>
              </a:rPr>
              <a:t>ом</a:t>
            </a:r>
            <a:endParaRPr lang="ru-RU" sz="2800" dirty="0">
              <a:solidFill>
                <a:srgbClr val="FF000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7A7D0FB5-166D-4BEE-A7F1-966907D20188}"/>
              </a:ext>
            </a:extLst>
          </p:cNvPr>
          <p:cNvSpPr txBox="1"/>
          <p:nvPr/>
        </p:nvSpPr>
        <p:spPr>
          <a:xfrm>
            <a:off x="6319031" y="3679291"/>
            <a:ext cx="8013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dirty="0" err="1">
                <a:solidFill>
                  <a:srgbClr val="FF0000"/>
                </a:solidFill>
              </a:rPr>
              <a:t>ем</a:t>
            </a:r>
            <a:endParaRPr lang="ru-RU" sz="2800" dirty="0">
              <a:solidFill>
                <a:srgbClr val="FF000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CD9DABCA-AA33-4961-A91D-A2592448B7C9}"/>
              </a:ext>
            </a:extLst>
          </p:cNvPr>
          <p:cNvSpPr txBox="1"/>
          <p:nvPr/>
        </p:nvSpPr>
        <p:spPr>
          <a:xfrm>
            <a:off x="8966771" y="3679291"/>
            <a:ext cx="8013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dirty="0" err="1">
                <a:solidFill>
                  <a:srgbClr val="FF0000"/>
                </a:solidFill>
              </a:rPr>
              <a:t>ом</a:t>
            </a:r>
            <a:endParaRPr lang="ru-RU" sz="2800" dirty="0">
              <a:solidFill>
                <a:srgbClr val="FF0000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D1EC942E-2A56-4B0D-8FBD-BF9098AC4519}"/>
              </a:ext>
            </a:extLst>
          </p:cNvPr>
          <p:cNvSpPr txBox="1"/>
          <p:nvPr/>
        </p:nvSpPr>
        <p:spPr>
          <a:xfrm>
            <a:off x="10994630" y="3701930"/>
            <a:ext cx="8013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dirty="0" err="1">
                <a:solidFill>
                  <a:srgbClr val="FF0000"/>
                </a:solidFill>
              </a:rPr>
              <a:t>ом</a:t>
            </a:r>
            <a:endParaRPr lang="ru-RU" sz="2800" dirty="0">
              <a:solidFill>
                <a:srgbClr val="FF000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67463" y="4260439"/>
            <a:ext cx="2719052" cy="2712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0308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2779</TotalTime>
  <Words>243</Words>
  <Application>Microsoft Office PowerPoint</Application>
  <PresentationFormat>Широкоэкранный</PresentationFormat>
  <Paragraphs>62</Paragraphs>
  <Slides>13</Slides>
  <Notes>0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9" baseType="lpstr">
      <vt:lpstr>Arial</vt:lpstr>
      <vt:lpstr>Calibri</vt:lpstr>
      <vt:lpstr>Calibri Light</vt:lpstr>
      <vt:lpstr>Propysy Bold</vt:lpstr>
      <vt:lpstr>Wingdings</vt:lpstr>
      <vt:lpstr>Тема Office</vt:lpstr>
      <vt:lpstr>Презентация PowerPoint</vt:lpstr>
      <vt:lpstr>Презентация PowerPoint</vt:lpstr>
      <vt:lpstr>Досліджую закінчення іменників чоловічого роду  на –р в орудному відмінку однини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USER28</dc:creator>
  <cp:lastModifiedBy>Домашній</cp:lastModifiedBy>
  <cp:revision>216</cp:revision>
  <dcterms:created xsi:type="dcterms:W3CDTF">2022-09-22T14:23:59Z</dcterms:created>
  <dcterms:modified xsi:type="dcterms:W3CDTF">2025-01-30T11:00:26Z</dcterms:modified>
</cp:coreProperties>
</file>