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0413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KFeaJB1Z1AllIMTW6cbUAMSkF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Це інший параметр для оглядового слайду.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Дайте стислий огляд презентації. Dопишіть основну тему презентації та обґрунтуйте її важливість.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Представте кожен з основних розділів.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Щоб надати аудиторії орієнтири, можете повторювати цей оглядовий слайд протягом презентації, виділяючи тему, яка обговорюватиметься далі.</a:t>
            </a:r>
            <a:endParaRPr/>
          </a:p>
        </p:txBody>
      </p:sp>
      <p:sp>
        <p:nvSpPr>
          <p:cNvPr id="150" name="Google Shape;15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Це інший параметр для оглядового слайду.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/>
              <a:t>Це інший параметр для оглядового слайду.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875" y="503238"/>
            <a:ext cx="419100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>
  <p:cSld name="Титульни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0"/>
          <p:cNvSpPr txBox="1">
            <a:spLocks noGrp="1"/>
          </p:cNvSpPr>
          <p:nvPr>
            <p:ph type="ctrTitle"/>
          </p:nvPr>
        </p:nvSpPr>
        <p:spPr>
          <a:xfrm>
            <a:off x="3453950" y="2286001"/>
            <a:ext cx="823922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ubTitle" idx="1"/>
          </p:nvPr>
        </p:nvSpPr>
        <p:spPr>
          <a:xfrm>
            <a:off x="5282512" y="4038600"/>
            <a:ext cx="636254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1"/>
            <a:ext cx="49615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9142810" y="5105400"/>
            <a:ext cx="2438083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4136986" y="-1520916"/>
            <a:ext cx="4525963" cy="1076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 rot="5400000">
            <a:off x="7486882" y="1828980"/>
            <a:ext cx="5851525" cy="27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 rot="5400000">
            <a:off x="2001196" y="-710690"/>
            <a:ext cx="5851525" cy="782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Лише тло">
  <p:cSld name="Лише тло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>
  <p:cSld name="Заголовок і об'єк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1015868" y="269632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1015868" y="1596413"/>
            <a:ext cx="10768198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озділу">
  <p:cSld name="Заголовок розділ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683839" y="-4704857"/>
            <a:ext cx="2819400" cy="122291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6095207" y="3048000"/>
            <a:ext cx="5790446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sz="4000" b="1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sp>
        <p:nvSpPr>
          <p:cNvPr id="46" name="Google Shape;46;p14"/>
          <p:cNvSpPr>
            <a:spLocks noGrp="1"/>
          </p:cNvSpPr>
          <p:nvPr>
            <p:ph type="pic" idx="2"/>
          </p:nvPr>
        </p:nvSpPr>
        <p:spPr>
          <a:xfrm>
            <a:off x="9041223" y="5334000"/>
            <a:ext cx="284443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91428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2"/>
          </p:nvPr>
        </p:nvSpPr>
        <p:spPr>
          <a:xfrm>
            <a:off x="6501554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91428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91428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3"/>
          </p:nvPr>
        </p:nvSpPr>
        <p:spPr>
          <a:xfrm>
            <a:off x="649732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4"/>
          </p:nvPr>
        </p:nvSpPr>
        <p:spPr>
          <a:xfrm>
            <a:off x="649732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914282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507087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914282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>
            <a:spLocks noGrp="1"/>
          </p:cNvSpPr>
          <p:nvPr>
            <p:ph type="pic" idx="2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1015868" y="1600201"/>
            <a:ext cx="1076819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  <p:pic>
        <p:nvPicPr>
          <p:cNvPr id="16" name="Google Shape;16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03173" y="-109183"/>
            <a:ext cx="1091467" cy="70831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d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 descr="http://gimnaziya-torez.pp.ua/wp-content/uploads/2013/10/image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7401" y="103192"/>
            <a:ext cx="2163700" cy="15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3070870" y="961792"/>
            <a:ext cx="6359666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Тема уроку: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"Об’єкти cout, cin і endl"</a:t>
            </a:r>
            <a:endParaRPr sz="5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1"/>
          <p:cNvGrpSpPr/>
          <p:nvPr/>
        </p:nvGrpSpPr>
        <p:grpSpPr>
          <a:xfrm>
            <a:off x="-25474" y="4149080"/>
            <a:ext cx="3510520" cy="2808312"/>
            <a:chOff x="-25474" y="4149080"/>
            <a:chExt cx="3510520" cy="2808312"/>
          </a:xfrm>
        </p:grpSpPr>
        <p:pic>
          <p:nvPicPr>
            <p:cNvPr id="106" name="Google Shape;10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5474" y="4149080"/>
              <a:ext cx="3510520" cy="2808312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07" name="Google Shape;107;p1"/>
            <p:cNvSpPr/>
            <p:nvPr/>
          </p:nvSpPr>
          <p:spPr>
            <a:xfrm>
              <a:off x="1054646" y="5079089"/>
              <a:ext cx="1377088" cy="1082446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4000" b="1" i="0" u="none" strike="noStrike" cap="none">
                  <a:solidFill>
                    <a:srgbClr val="DAE5F1"/>
                  </a:solidFill>
                  <a:latin typeface="Calibri"/>
                  <a:ea typeface="Calibri"/>
                  <a:cs typeface="Calibri"/>
                  <a:sym typeface="Calibri"/>
                </a:rPr>
                <a:t>С++</a:t>
              </a:r>
              <a:endParaRPr sz="4000" b="1" i="0" u="none" strike="noStrike" cap="none">
                <a:solidFill>
                  <a:srgbClr val="DAE5F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" descr="Висновок - Мережа Інтернет.Сервіс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4110" y="4262257"/>
            <a:ext cx="2952851" cy="2035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 descr="http://mirknig.com/uploads/posts/2012-08/thumbs/1344527218_informatika.-tvorchestvo.-rekursiy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064" y="4725145"/>
            <a:ext cx="266919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l="-1191" b="58376"/>
          <a:stretch/>
        </p:blipFill>
        <p:spPr>
          <a:xfrm rot="-5631828">
            <a:off x="3514587" y="-4541266"/>
            <a:ext cx="4056586" cy="1310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4847230" y="260648"/>
            <a:ext cx="45119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uk-UA" sz="4800" b="1"/>
              <a:t>План уроку</a:t>
            </a:r>
            <a:endParaRPr sz="4800" b="1"/>
          </a:p>
        </p:txBody>
      </p:sp>
      <p:pic>
        <p:nvPicPr>
          <p:cNvPr id="116" name="Google Shape;116;p2" descr="http://nvip.com.ua/sites/default/files/imagecache/original_watermark/pictures/news/q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1792" y="4682669"/>
            <a:ext cx="1443170" cy="2053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"/>
          <p:cNvGrpSpPr/>
          <p:nvPr/>
        </p:nvGrpSpPr>
        <p:grpSpPr>
          <a:xfrm>
            <a:off x="4222998" y="3971373"/>
            <a:ext cx="5400600" cy="1008112"/>
            <a:chOff x="1296" y="1824"/>
            <a:chExt cx="2976" cy="432"/>
          </a:xfrm>
        </p:grpSpPr>
        <p:sp>
          <p:nvSpPr>
            <p:cNvPr id="118" name="Google Shape;118;p2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5AB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DDDDDD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1680" y="1934"/>
              <a:ext cx="2592" cy="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Об'єкт</a:t>
              </a:r>
              <a:r>
                <a:rPr lang="uk-UA" sz="24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uk-UA" sz="32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cin</a:t>
              </a:r>
              <a:endParaRPr sz="3200" b="1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1407" y="1886"/>
              <a:ext cx="196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uk-UA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3981022" y="2619056"/>
            <a:ext cx="5400600" cy="1008112"/>
            <a:chOff x="1296" y="1824"/>
            <a:chExt cx="2976" cy="432"/>
          </a:xfrm>
        </p:grpSpPr>
        <p:sp>
          <p:nvSpPr>
            <p:cNvPr id="123" name="Google Shape;123;p2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5AB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DDDDDD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1680" y="1934"/>
              <a:ext cx="2592" cy="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Об'єкт</a:t>
              </a:r>
              <a:r>
                <a:rPr lang="uk-UA" sz="24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uk-UA" sz="32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endl</a:t>
              </a:r>
              <a:endParaRPr sz="2400" b="1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402" y="1886"/>
              <a:ext cx="206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uk-UA"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3718942" y="1460748"/>
            <a:ext cx="5152379" cy="1008112"/>
            <a:chOff x="1296" y="1824"/>
            <a:chExt cx="2976" cy="432"/>
          </a:xfrm>
        </p:grpSpPr>
        <p:sp>
          <p:nvSpPr>
            <p:cNvPr id="128" name="Google Shape;128;p2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5AB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DDDDDD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1680" y="1934"/>
              <a:ext cx="2592" cy="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3200"/>
                <a:buFont typeface="Arial"/>
                <a:buNone/>
              </a:pPr>
              <a:r>
                <a:rPr lang="uk-UA" sz="32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Об'єкт cout</a:t>
              </a:r>
              <a:endParaRPr/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1385" y="1886"/>
              <a:ext cx="238" cy="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uk-UA" sz="3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l="63781" b="58376"/>
          <a:stretch/>
        </p:blipFill>
        <p:spPr>
          <a:xfrm>
            <a:off x="-20048" y="-747464"/>
            <a:ext cx="2735271" cy="738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descr="http://im0-tub-ua.yandex.net/i?id=16341848-52-72&amp;n=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3718" y="5589239"/>
            <a:ext cx="1240808" cy="1268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>
            <a:off x="2976875" y="7058"/>
            <a:ext cx="5152379" cy="1008112"/>
            <a:chOff x="1296" y="1824"/>
            <a:chExt cx="2976" cy="432"/>
          </a:xfrm>
        </p:grpSpPr>
        <p:sp>
          <p:nvSpPr>
            <p:cNvPr id="140" name="Google Shape;140;p3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5AB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DDDDDD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680" y="1934"/>
              <a:ext cx="2592" cy="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3200"/>
                <a:buFont typeface="Arial"/>
                <a:buNone/>
              </a:pPr>
              <a:r>
                <a:rPr lang="uk-UA" sz="3200" b="1" i="0" u="none" strike="noStrike" cap="non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Об'єкт cout</a:t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1385" y="1886"/>
              <a:ext cx="238" cy="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uk-UA" sz="3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44" name="Google Shape;144;p3"/>
          <p:cNvSpPr/>
          <p:nvPr/>
        </p:nvSpPr>
        <p:spPr>
          <a:xfrm>
            <a:off x="2983322" y="1412776"/>
            <a:ext cx="7511702" cy="206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 ми вже говорили на попередніх уроках, об’єкт </a:t>
            </a:r>
            <a:r>
              <a:rPr lang="uk-UA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</a:t>
            </a:r>
            <a:r>
              <a:rPr lang="uk-U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(який знаходиться в </a:t>
            </a:r>
            <a:r>
              <a:rPr lang="uk-U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бібліотеці iostream</a:t>
            </a:r>
            <a:r>
              <a:rPr lang="uk-U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uk-U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використовується для виведення інформації на екран (в консольне вікно).</a:t>
            </a: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4150990" y="5638844"/>
            <a:ext cx="4014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cout &lt;&lt; "</a:t>
            </a:r>
            <a:r>
              <a:rPr lang="uk-UA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is </a:t>
            </a:r>
            <a:r>
              <a:rPr lang="uk-UA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" &lt;&lt; </a:t>
            </a:r>
            <a:r>
              <a:rPr lang="uk-UA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uk-UA" sz="3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3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630710" y="3595885"/>
            <a:ext cx="9865096" cy="180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Для виведення об’єкту в консольне вікно використовується 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 виводу &lt;&lt;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. Для виведення декількох об’єктів в одному рядку,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 виводу &lt;&lt;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потрібно використати декілька разів. Наприклад: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" descr="my, network, places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622" y="5040119"/>
            <a:ext cx="1815567" cy="1815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838622" y="188640"/>
            <a:ext cx="5400600" cy="1008112"/>
            <a:chOff x="1296" y="1824"/>
            <a:chExt cx="2976" cy="432"/>
          </a:xfrm>
        </p:grpSpPr>
        <p:sp>
          <p:nvSpPr>
            <p:cNvPr id="154" name="Google Shape;154;p4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5AB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DDDDDD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1680" y="1934"/>
              <a:ext cx="2592" cy="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Об'єкт</a:t>
              </a:r>
              <a:r>
                <a:rPr lang="uk-UA" sz="2400" b="1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uk-UA" sz="3200" b="1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endl</a:t>
              </a:r>
              <a:endParaRPr sz="2400" b="1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1402" y="1886"/>
              <a:ext cx="206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uk-UA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4"/>
          <p:cNvSpPr/>
          <p:nvPr/>
        </p:nvSpPr>
        <p:spPr>
          <a:xfrm>
            <a:off x="1357010" y="1196752"/>
            <a:ext cx="1005332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Якщо текст потрібно вивести окремо (на декількох рядках), то тоді слід використовувати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endl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При використанні з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cout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endl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вставляє символ нового рядка. Таким чином, ми перейдемо до початку наступного рядка, наприклад:</a:t>
            </a:r>
            <a:endParaRPr/>
          </a:p>
        </p:txBody>
      </p:sp>
      <p:sp>
        <p:nvSpPr>
          <p:cNvPr id="159" name="Google Shape;159;p4"/>
          <p:cNvSpPr/>
          <p:nvPr/>
        </p:nvSpPr>
        <p:spPr>
          <a:xfrm>
            <a:off x="3192809" y="4221088"/>
            <a:ext cx="743890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cout &lt;&lt; </a:t>
            </a:r>
            <a:r>
              <a:rPr lang="uk-UA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"Hi!" </a:t>
            </a: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&lt;&lt;</a:t>
            </a:r>
            <a:r>
              <a:rPr lang="uk-UA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endl</a:t>
            </a:r>
            <a:r>
              <a:rPr lang="uk-UA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cout &lt;&lt; </a:t>
            </a:r>
            <a:r>
              <a:rPr lang="uk-UA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"My name is Anton." </a:t>
            </a: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&lt;&lt;</a:t>
            </a:r>
            <a:r>
              <a:rPr lang="uk-UA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endl</a:t>
            </a:r>
            <a:r>
              <a:rPr lang="uk-UA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800" b="0" i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838622" y="188640"/>
            <a:ext cx="5400600" cy="1008112"/>
            <a:chOff x="1296" y="1824"/>
            <a:chExt cx="2976" cy="432"/>
          </a:xfrm>
        </p:grpSpPr>
        <p:sp>
          <p:nvSpPr>
            <p:cNvPr id="165" name="Google Shape;165;p5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45AB7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9190" dir="2388334" algn="ctr" rotWithShape="0">
                <a:srgbClr val="DDDDDD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w="254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63500" dir="2212194" algn="ctr" rotWithShape="0">
                <a:srgbClr val="333333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680" y="1934"/>
              <a:ext cx="2592" cy="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3200" b="1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Об'єкт</a:t>
              </a:r>
              <a:r>
                <a:rPr lang="uk-UA" sz="2400" b="1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uk-UA" sz="3200" b="1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cin</a:t>
              </a:r>
              <a:endParaRPr sz="3200" b="1" i="0" u="none" strike="noStrike" cap="non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1407" y="1886"/>
              <a:ext cx="196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uk-UA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5"/>
          <p:cNvSpPr/>
          <p:nvPr/>
        </p:nvSpPr>
        <p:spPr>
          <a:xfrm>
            <a:off x="1040073" y="1844824"/>
            <a:ext cx="1045103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є протилежністю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cout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У той час як 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cout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виводить дані в консоль за допомогою 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оператора виводу &lt;&lt;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отримує дані від користувача програми за допомогою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оператора вводу &gt;&gt;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Використовуючи </a:t>
            </a: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cin</a:t>
            </a:r>
            <a:r>
              <a:rPr lang="uk-UA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ми можемо отримувати і опрацьовувати користувацький ввід, наприклад: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" descr="Аналіз уроку інформатик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9662" y="5345826"/>
            <a:ext cx="1630711" cy="15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30023" y="779614"/>
            <a:ext cx="1202533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#include &lt;iostream&gt;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main()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{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 &lt;&lt;"Enter a number:" &lt;&lt; "";//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a;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std::cin&gt;&gt;a;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 &lt;&lt; endl &lt;&lt; end l;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cout &lt;&lt; "Output the result" &lt;&lt; "" &lt;&lt; a &lt;&lt; endl &lt;&lt; endl &lt;&lt; endl;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/>
        </p:nvSpPr>
        <p:spPr>
          <a:xfrm>
            <a:off x="3286894" y="-99392"/>
            <a:ext cx="561662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uk-UA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Практичне завдання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1126654" y="435729"/>
            <a:ext cx="10724491" cy="642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Створіть новий проект, надавши ім’я файлу Proba_3;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Напишіть програму, яка просить користувача: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ввести ціле число, чекає, користувач введе ціле число, а потім програма виводить це число;</a:t>
            </a:r>
            <a:endParaRPr/>
          </a:p>
          <a:p>
            <a:pPr marL="457200" marR="0" lvl="0" indent="-45720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Noto Sans Symbols"/>
              <a:buChar char="⮚"/>
            </a:pPr>
            <a:r>
              <a:rPr lang="uk-UA"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ввести число 2.25, чекає, користувач введе дане число, а потім програма виводить це число</a:t>
            </a:r>
            <a:endParaRPr sz="2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Вивести в консоль вислів </a:t>
            </a:r>
            <a:r>
              <a:rPr lang="uk-UA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"Hi!"   "My name is..."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Далі користувач має ввести своє ім’я в консолі, а потім програма виводить цей вислів в консольне вікно.</a:t>
            </a:r>
            <a:endParaRPr sz="2800" b="1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l="63914" t="41624" b="16751"/>
          <a:stretch/>
        </p:blipFill>
        <p:spPr>
          <a:xfrm>
            <a:off x="-144674" y="-7505"/>
            <a:ext cx="23999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l="63781" b="58376"/>
          <a:stretch/>
        </p:blipFill>
        <p:spPr>
          <a:xfrm>
            <a:off x="24788" y="-11381"/>
            <a:ext cx="2063283" cy="686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3358902" y="332656"/>
            <a:ext cx="5616624" cy="53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uk-UA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4006974" y="1340768"/>
            <a:ext cx="7632848" cy="3166824"/>
          </a:xfrm>
          <a:prstGeom prst="wedgeRoundRectCallout">
            <a:avLst>
              <a:gd name="adj1" fmla="val -70291"/>
              <a:gd name="adj2" fmla="val 33555"/>
              <a:gd name="adj3" fmla="val 16667"/>
            </a:avLst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AutoNum type="arabicPeriod"/>
            </a:pPr>
            <a:r>
              <a:rPr lang="uk-UA" sz="2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Законспектувати презентацію;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AutoNum type="arabicPeriod"/>
            </a:pPr>
            <a:r>
              <a:rPr lang="uk-UA" sz="2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Вивчити конспект;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AutoNum type="arabicPeriod"/>
            </a:pPr>
            <a:r>
              <a:rPr lang="uk-UA" sz="2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Написати код програми, який ви створили на практичному завданні, у зошит.</a:t>
            </a:r>
            <a:endParaRPr sz="2400" b="1" i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8" descr="Домашні завдання | Старосалтівський ліце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591" y="3837253"/>
            <a:ext cx="2160240" cy="272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Довільний</PresentationFormat>
  <Paragraphs>54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Noto Sans Symbols</vt:lpstr>
      <vt:lpstr>Verdana</vt:lpstr>
      <vt:lpstr>Training</vt:lpstr>
      <vt:lpstr>Презентація PowerPoint</vt:lpstr>
      <vt:lpstr>План уроку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ROZUMNIKI</cp:lastModifiedBy>
  <cp:revision>1</cp:revision>
  <dcterms:created xsi:type="dcterms:W3CDTF">2011-09-06T12:54:42Z</dcterms:created>
  <dcterms:modified xsi:type="dcterms:W3CDTF">2025-01-25T16:20:28Z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