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04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1" roundtripDataSignature="AMtx7mivc9boPffmXTm2y0fgbnsUzeuK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Це інший параметр для оглядового слайду.</a:t>
            </a:r>
            <a:endParaRPr sz="12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5875" y="503238"/>
            <a:ext cx="4191000" cy="235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Дайте стислий огляд презентації. Dопишіть основну тему презентації та обґрунтуйте її важливість.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Представте кожен з основних розділів.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Щоб надати аудиторії орієнтири, можете повторювати цей оглядовий слайд протягом презентації, виділяючи тему, яка обговорюватиметься далі.</a:t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Це інший параметр для оглядового слайду.</a:t>
            </a:r>
            <a:endParaRPr sz="12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5875" y="503238"/>
            <a:ext cx="4191000" cy="235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Це інший параметр для оглядового слайду.</a:t>
            </a:r>
            <a:endParaRPr sz="1200"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5875" y="503238"/>
            <a:ext cx="4191000" cy="2359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showMasterSp="0">
  <p:cSld name="Титульний слайд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 txBox="1"/>
          <p:nvPr>
            <p:ph type="ctrTitle"/>
          </p:nvPr>
        </p:nvSpPr>
        <p:spPr>
          <a:xfrm>
            <a:off x="3453950" y="2286001"/>
            <a:ext cx="823922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subTitle"/>
          </p:nvPr>
        </p:nvSpPr>
        <p:spPr>
          <a:xfrm>
            <a:off x="5282512" y="4038600"/>
            <a:ext cx="636254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1"/>
            <a:ext cx="49615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3"/>
          <p:cNvSpPr/>
          <p:nvPr>
            <p:ph idx="2" type="pic"/>
          </p:nvPr>
        </p:nvSpPr>
        <p:spPr>
          <a:xfrm>
            <a:off x="9142810" y="5105400"/>
            <a:ext cx="2438083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 rot="5400000">
            <a:off x="4136986" y="-1520916"/>
            <a:ext cx="4525963" cy="10768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 rot="5400000">
            <a:off x="7486882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2001196" y="-710690"/>
            <a:ext cx="5851525" cy="7822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тло" showMasterSp="0">
  <p:cSld name="Лише тло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>
  <p:cSld name="Заголовок і об'є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1015868" y="269632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1015868" y="1596413"/>
            <a:ext cx="10768198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showMasterSp="0">
  <p:cSld name="Заголовок розділу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4683839" y="-4704857"/>
            <a:ext cx="2819400" cy="122291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7"/>
          <p:cNvSpPr txBox="1"/>
          <p:nvPr>
            <p:ph type="title"/>
          </p:nvPr>
        </p:nvSpPr>
        <p:spPr>
          <a:xfrm>
            <a:off x="6095207" y="3048000"/>
            <a:ext cx="5790446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b="1" sz="4000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7"/>
          <p:cNvSpPr/>
          <p:nvPr>
            <p:ph idx="2" type="pic"/>
          </p:nvPr>
        </p:nvSpPr>
        <p:spPr>
          <a:xfrm>
            <a:off x="9041223" y="5334000"/>
            <a:ext cx="2844430" cy="99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91428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501554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91428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91428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8" name="Google Shape;58;p19"/>
          <p:cNvSpPr txBox="1"/>
          <p:nvPr>
            <p:ph idx="3" type="body"/>
          </p:nvPr>
        </p:nvSpPr>
        <p:spPr>
          <a:xfrm>
            <a:off x="649732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4" type="body"/>
          </p:nvPr>
        </p:nvSpPr>
        <p:spPr>
          <a:xfrm>
            <a:off x="649732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19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914282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507087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20"/>
          <p:cNvSpPr txBox="1"/>
          <p:nvPr>
            <p:ph idx="2" type="body"/>
          </p:nvPr>
        </p:nvSpPr>
        <p:spPr>
          <a:xfrm>
            <a:off x="914282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/>
          <p:nvPr>
            <p:ph idx="2" type="pic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8051" y="0"/>
            <a:ext cx="12132363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1015868" y="274638"/>
            <a:ext cx="1076819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1015868" y="1600201"/>
            <a:ext cx="107681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0" type="dt"/>
          </p:nvPr>
        </p:nvSpPr>
        <p:spPr>
          <a:xfrm>
            <a:off x="1015868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1" type="ftr"/>
          </p:nvPr>
        </p:nvSpPr>
        <p:spPr>
          <a:xfrm>
            <a:off x="446981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8939636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3173" y="-109183"/>
            <a:ext cx="1091467" cy="708318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slow">
    <p:wipe dir="d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jpg"/><Relationship Id="rId5" Type="http://schemas.openxmlformats.org/officeDocument/2006/relationships/hyperlink" Target="https://acode.com.ua/urok-11-struktura-progra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imnaziya-torez.pp.ua/wp-content/uploads/2013/10/image3.png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7401" y="103192"/>
            <a:ext cx="2163700" cy="15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3646934" y="961792"/>
            <a:ext cx="571387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Тема уроку: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"Змінні, ініціалізація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і присвоювання в С++"</a:t>
            </a:r>
            <a:endParaRPr b="1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25474" y="4149080"/>
            <a:ext cx="3510520" cy="2808312"/>
            <a:chOff x="-25474" y="4149080"/>
            <a:chExt cx="3510520" cy="2808312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5474" y="4149080"/>
              <a:ext cx="3510520" cy="2808312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/>
            <p:nvPr/>
          </p:nvSpPr>
          <p:spPr>
            <a:xfrm>
              <a:off x="1054646" y="5079089"/>
              <a:ext cx="1377088" cy="1082446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DAE5F1"/>
                  </a:solidFill>
                  <a:latin typeface="Calibri"/>
                  <a:ea typeface="Calibri"/>
                  <a:cs typeface="Calibri"/>
                  <a:sym typeface="Calibri"/>
                </a:rPr>
                <a:t>С++</a:t>
              </a:r>
              <a:endParaRPr b="1" i="0" sz="4000" u="none" cap="none" strike="noStrike">
                <a:solidFill>
                  <a:srgbClr val="DAE5F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9695606" y="3212976"/>
            <a:ext cx="2376264" cy="3628990"/>
            <a:chOff x="5968579" y="-603448"/>
            <a:chExt cx="5887267" cy="7461448"/>
          </a:xfrm>
        </p:grpSpPr>
        <p:grpSp>
          <p:nvGrpSpPr>
            <p:cNvPr id="104" name="Google Shape;104;p1"/>
            <p:cNvGrpSpPr/>
            <p:nvPr/>
          </p:nvGrpSpPr>
          <p:grpSpPr>
            <a:xfrm>
              <a:off x="5968579" y="-603448"/>
              <a:ext cx="5887267" cy="7461448"/>
              <a:chOff x="4078982" y="332657"/>
              <a:chExt cx="3816424" cy="5976664"/>
            </a:xfrm>
          </p:grpSpPr>
          <p:pic>
            <p:nvPicPr>
              <p:cNvPr descr="Стивен Прата. Язык программирования C++. Лекции и упражнения. 6-е издание -  Программирование, учебники, DjVu, информатика, С++" id="105" name="Google Shape;105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078982" y="332657"/>
                <a:ext cx="3816424" cy="59766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1"/>
              <p:cNvSpPr/>
              <p:nvPr/>
            </p:nvSpPr>
            <p:spPr>
              <a:xfrm rot="575499">
                <a:off x="4259160" y="1625700"/>
                <a:ext cx="2965082" cy="1674961"/>
              </a:xfrm>
              <a:prstGeom prst="rect">
                <a:avLst/>
              </a:prstGeom>
              <a:gradFill>
                <a:gsLst>
                  <a:gs pos="0">
                    <a:srgbClr val="BABABA"/>
                  </a:gs>
                  <a:gs pos="35000">
                    <a:srgbClr val="CFCFCF"/>
                  </a:gs>
                  <a:gs pos="100000">
                    <a:srgbClr val="EDEDED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Мова програмування С++</a:t>
                </a:r>
                <a:endParaRPr b="1" i="0" sz="18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1"/>
            <p:cNvSpPr/>
            <p:nvPr/>
          </p:nvSpPr>
          <p:spPr>
            <a:xfrm rot="536304">
              <a:off x="6695846" y="3386738"/>
              <a:ext cx="4113131" cy="289073"/>
            </a:xfrm>
            <a:prstGeom prst="rect">
              <a:avLst/>
            </a:prstGeom>
            <a:solidFill>
              <a:schemeClr val="dk2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Висновок - Мережа Інтернет.Сервіси" id="108" name="Google Shape;10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6734" y="1268760"/>
            <a:ext cx="1752878" cy="113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nvip.com.ua/sites/default/files/imagecache/original_watermark/pictures/news/qa.jpg" id="213" name="Google Shape;2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1792" y="4682669"/>
            <a:ext cx="1443170" cy="205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4439022" y="256662"/>
            <a:ext cx="653367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Verdana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Практичне завдання:</a:t>
            </a:r>
            <a:endParaRPr b="1" i="0" sz="3600" u="none" cap="none" strike="noStrik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345635" y="789472"/>
            <a:ext cx="11809200" cy="6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&lt;iostream&gt;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namespace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a=200;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float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 = 2.5; 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//виведення чисел із плаваючою крапкою, кількість знаків - 7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 "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b; 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//вивести пропуск позначається так    &lt;&lt; " "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 = 5.69454;  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//виведення чисел із плаваючою крапкою, кількість знаків - 14-16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 "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b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endl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c; 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 endl - використовується для створення нової стрічки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B91AF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d = </a:t>
            </a:r>
            <a:r>
              <a:rPr lang="en-US" sz="1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"Hello. What's up?"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endl;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16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y = </a:t>
            </a: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y2 = </a:t>
            </a: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false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// Завдання! Самостійно вивести значення </a:t>
            </a:r>
            <a:r>
              <a:rPr b="1" lang="en-US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та </a:t>
            </a:r>
            <a:r>
              <a:rPr b="1" lang="en-US" sz="24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y2</a:t>
            </a:r>
            <a:r>
              <a:rPr lang="en-US" sz="16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 у консоль. Результат повідомити вчителю.</a:t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b="16751" l="63914" r="0" t="41624"/>
          <a:stretch/>
        </p:blipFill>
        <p:spPr>
          <a:xfrm>
            <a:off x="-144674" y="-7505"/>
            <a:ext cx="2399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 b="58376" l="63781" r="0" t="0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3358902" y="332656"/>
            <a:ext cx="5616624" cy="5328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  <a:endParaRPr b="1" sz="4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4006974" y="1340768"/>
            <a:ext cx="7632848" cy="4392692"/>
          </a:xfrm>
          <a:prstGeom prst="wedgeRoundRectCallout">
            <a:avLst>
              <a:gd fmla="val -69606" name="adj1"/>
              <a:gd fmla="val 45393" name="adj2"/>
              <a:gd fmla="val 16667" name="adj3"/>
            </a:avLst>
          </a:prstGeom>
          <a:gradFill>
            <a:gsLst>
              <a:gs pos="0">
                <a:srgbClr val="495D7D"/>
              </a:gs>
              <a:gs pos="50000">
                <a:srgbClr val="13426F"/>
              </a:gs>
              <a:gs pos="100000">
                <a:srgbClr val="0D3A64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b="1" i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Законспектувати презентацію;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b="1" i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Вивчити конспект;</a:t>
            </a:r>
            <a:endParaRPr/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AutoNum type="arabicPeriod"/>
            </a:pPr>
            <a:r>
              <a:rPr b="1" i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Написати код програми у зошит, використовуючи замість ініціалізації операцію присвоювання.</a:t>
            </a:r>
            <a:endParaRPr/>
          </a:p>
          <a:p>
            <a:pPr indent="-3619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1"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Домашні завдання | Старосалтівський ліцей"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590" y="3421495"/>
            <a:ext cx="2489353" cy="314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irknig.com/uploads/posts/2012-08/thumbs/1344527218_informatika.-tvorchestvo.-rekursiya.jpg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064" y="4725145"/>
            <a:ext cx="2669193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4">
            <a:alphaModFix/>
          </a:blip>
          <a:srcRect b="58376" l="-1191" r="0" t="0"/>
          <a:stretch/>
        </p:blipFill>
        <p:spPr>
          <a:xfrm rot="-5631828">
            <a:off x="3514587" y="-4541266"/>
            <a:ext cx="4056586" cy="1310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>
            <p:ph type="title"/>
          </p:nvPr>
        </p:nvSpPr>
        <p:spPr>
          <a:xfrm>
            <a:off x="4847230" y="260648"/>
            <a:ext cx="451191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План уроку</a:t>
            </a:r>
            <a:endParaRPr b="1" sz="4800"/>
          </a:p>
        </p:txBody>
      </p:sp>
      <p:pic>
        <p:nvPicPr>
          <p:cNvPr descr="http://nvip.com.ua/sites/default/files/imagecache/original_watermark/pictures/news/qa.jpg" id="116" name="Google Shape;11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11792" y="4682669"/>
            <a:ext cx="1443170" cy="2053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"/>
          <p:cNvGrpSpPr/>
          <p:nvPr/>
        </p:nvGrpSpPr>
        <p:grpSpPr>
          <a:xfrm>
            <a:off x="4615234" y="1882221"/>
            <a:ext cx="5152379" cy="685800"/>
            <a:chOff x="1296" y="1824"/>
            <a:chExt cx="2976" cy="432"/>
          </a:xfrm>
        </p:grpSpPr>
        <p:sp>
          <p:nvSpPr>
            <p:cNvPr id="118" name="Google Shape;118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Змінні.</a:t>
              </a:r>
              <a:endParaRPr b="1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4615234" y="2869903"/>
            <a:ext cx="5152379" cy="685800"/>
            <a:chOff x="1296" y="1824"/>
            <a:chExt cx="2976" cy="432"/>
          </a:xfrm>
        </p:grpSpPr>
        <p:sp>
          <p:nvSpPr>
            <p:cNvPr id="123" name="Google Shape;123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Присвоювання та ініціалізація.</a:t>
              </a:r>
              <a:endParaRPr b="1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4206765" y="4065058"/>
            <a:ext cx="5152379" cy="685800"/>
            <a:chOff x="1296" y="1824"/>
            <a:chExt cx="2976" cy="432"/>
          </a:xfrm>
        </p:grpSpPr>
        <p:sp>
          <p:nvSpPr>
            <p:cNvPr id="128" name="Google Shape;128;p2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Неініціалізовані змінні.</a:t>
              </a:r>
              <a:endParaRPr b="1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/>
          <p:cNvPicPr preferRelativeResize="0"/>
          <p:nvPr/>
        </p:nvPicPr>
        <p:blipFill rotWithShape="1">
          <a:blip r:embed="rId3">
            <a:alphaModFix/>
          </a:blip>
          <a:srcRect b="58376" l="63781" r="0" t="0"/>
          <a:stretch/>
        </p:blipFill>
        <p:spPr>
          <a:xfrm>
            <a:off x="0" y="-531440"/>
            <a:ext cx="2735271" cy="738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0-tub-ua.yandex.net/i?id=16341848-52-72&amp;n=21" id="138" name="Google Shape;13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03718" y="5589239"/>
            <a:ext cx="1240808" cy="1268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764565" y="-99392"/>
            <a:ext cx="5152379" cy="1008112"/>
            <a:chOff x="1296" y="1824"/>
            <a:chExt cx="2976" cy="432"/>
          </a:xfrm>
        </p:grpSpPr>
        <p:sp>
          <p:nvSpPr>
            <p:cNvPr id="140" name="Google Shape;140;p3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680" y="1934"/>
              <a:ext cx="2592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Змінні.</a:t>
              </a:r>
              <a:endParaRPr b="1" i="0" sz="24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385" y="1886"/>
              <a:ext cx="238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44" name="Google Shape;144;p3"/>
          <p:cNvSpPr/>
          <p:nvPr/>
        </p:nvSpPr>
        <p:spPr>
          <a:xfrm>
            <a:off x="2422798" y="1107510"/>
            <a:ext cx="8663830" cy="5442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Cтейтмент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 = 8; виглядає досить-таки простим: ми присвоюємо значення 8 змінній a. Але що таке a? a — це змінна, об’єкт з іменем.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На даному уроці ми розглянемо тількі цілочисельні змінні. Ціле число — це число, яке можна записати без дробу, наприклад: -11, -2, 0, 5 чи 34.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Для створення змінної використовується стейтмент оголошення (різницю між оголошенням і визначенням змінної ми розглянемо трошки пізніше).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Ось приклад оголошення цілочисельної змінної 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(яка може містити тільки цілі числа):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 a;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y, network, places icon" id="150" name="Google Shape;1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622" y="5040119"/>
            <a:ext cx="1815567" cy="1815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4"/>
          <p:cNvGrpSpPr/>
          <p:nvPr/>
        </p:nvGrpSpPr>
        <p:grpSpPr>
          <a:xfrm>
            <a:off x="838622" y="188640"/>
            <a:ext cx="5152379" cy="685800"/>
            <a:chOff x="1296" y="1824"/>
            <a:chExt cx="2976" cy="432"/>
          </a:xfrm>
        </p:grpSpPr>
        <p:sp>
          <p:nvSpPr>
            <p:cNvPr id="152" name="Google Shape;152;p4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Присвоювання та ініціалізація.</a:t>
              </a:r>
              <a:endParaRPr b="1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4"/>
          <p:cNvSpPr/>
          <p:nvPr/>
        </p:nvSpPr>
        <p:spPr>
          <a:xfrm>
            <a:off x="1212585" y="883966"/>
            <a:ext cx="10715269" cy="125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В C++ є дві схожі концепції, які початківці дуже часто плутають: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присвоювання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b="1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ініціалізація.</a:t>
            </a:r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1378791" y="2150350"/>
            <a:ext cx="9585104" cy="187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Після оголошення змінної, їй можна присвоїти значення за допомогою оператора присвоювання (знак =):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2854846" y="4021055"/>
            <a:ext cx="9073008" cy="2141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Наприклад:  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 a; </a:t>
            </a:r>
            <a:r>
              <a:rPr b="1" i="0" lang="en-US" sz="36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// оголошення змінної </a:t>
            </a:r>
            <a:endParaRPr b="1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a=8; </a:t>
            </a:r>
            <a:r>
              <a:rPr b="1" i="0" lang="en-US" sz="36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// присвоювання змінній а значення 8</a:t>
            </a:r>
            <a:endParaRPr b="1" i="0" sz="4000" u="none" cap="none" strike="noStrike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Аналіз уроку інформатики"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7614" y="4653137"/>
            <a:ext cx="2422799" cy="230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/>
          <p:nvPr/>
        </p:nvSpPr>
        <p:spPr>
          <a:xfrm>
            <a:off x="2494806" y="246646"/>
            <a:ext cx="8159774" cy="1277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Після цього ми можемо вивести це значення на екран за допомогою: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cout &lt;&lt;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1124610" y="2136674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Наприклад: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4115618" y="1595183"/>
            <a:ext cx="4176600" cy="3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&lt;iostream&gt;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namespace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a=8;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2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1124610" y="5482102"/>
            <a:ext cx="864300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Результат: в консолі отримаємо значення </a:t>
            </a:r>
            <a:r>
              <a:rPr lang="en-US" sz="440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766614" y="548680"/>
            <a:ext cx="11161240" cy="2302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В C++ ви можете оголосити змінну і відразу присвоїти їй значення.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Це називається ініціалізацією змінної (або “визначенням змінної”):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2096676" y="2928762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Наприклад: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943078" y="2492896"/>
            <a:ext cx="6264696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&lt;iostream&gt;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namespace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a=8;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// ініціалізуємо змінну a значенням 8</a:t>
            </a:r>
            <a:endParaRPr b="1" sz="3200">
              <a:solidFill>
                <a:srgbClr val="008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2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16751" l="63914" r="0" t="41624"/>
          <a:stretch/>
        </p:blipFill>
        <p:spPr>
          <a:xfrm>
            <a:off x="-144674" y="-7505"/>
            <a:ext cx="2399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58376" l="63781" r="0" t="0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2053876" y="656475"/>
            <a:ext cx="9816590" cy="5530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Хоча ці два поняття близькі за своєю суттю і часто можуть використовуватися для досягнення одних і тих же цілей, все ж в деяких випадках слід використовувати ініціалізацію, замість присвоювання, а в деяких — присвоювання замість ініціалізації.</a:t>
            </a:r>
            <a:endParaRPr/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Правило: </a:t>
            </a:r>
            <a:r>
              <a:rPr b="1" lang="en-US" sz="3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Якщо у вас відразу є значення для змінної, то використовуйте ініціалізацію, замість присвоювання.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16751" l="63914" r="0" t="41624"/>
          <a:stretch/>
        </p:blipFill>
        <p:spPr>
          <a:xfrm>
            <a:off x="-144674" y="-7505"/>
            <a:ext cx="23999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58376" l="63781" r="0" t="0"/>
          <a:stretch/>
        </p:blipFill>
        <p:spPr>
          <a:xfrm>
            <a:off x="24788" y="-11381"/>
            <a:ext cx="2063283" cy="6869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8"/>
          <p:cNvGrpSpPr/>
          <p:nvPr/>
        </p:nvGrpSpPr>
        <p:grpSpPr>
          <a:xfrm>
            <a:off x="2566814" y="155507"/>
            <a:ext cx="5152379" cy="685800"/>
            <a:chOff x="1296" y="1824"/>
            <a:chExt cx="2976" cy="432"/>
          </a:xfrm>
        </p:grpSpPr>
        <p:sp>
          <p:nvSpPr>
            <p:cNvPr id="191" name="Google Shape;191;p8"/>
            <p:cNvSpPr/>
            <p:nvPr/>
          </p:nvSpPr>
          <p:spPr>
            <a:xfrm>
              <a:off x="1536" y="1899"/>
              <a:ext cx="2736" cy="288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45AB7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388334" dist="99190">
                <a:srgbClr val="DDDDDD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45AB7D"/>
            </a:solidFill>
            <a:ln cap="flat" cmpd="sng" w="254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algn="ctr" dir="2212194" dist="63500">
                <a:srgbClr val="333333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680" y="1934"/>
              <a:ext cx="25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47D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17347D"/>
                  </a:solidFill>
                  <a:latin typeface="Arial"/>
                  <a:ea typeface="Arial"/>
                  <a:cs typeface="Arial"/>
                  <a:sym typeface="Arial"/>
                </a:rPr>
                <a:t>Неініціалізовані змінні.</a:t>
              </a:r>
              <a:endParaRPr b="1" i="0" sz="1800" u="none" cap="none" strike="noStrike">
                <a:solidFill>
                  <a:srgbClr val="17347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1402" y="1886"/>
              <a:ext cx="206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8"/>
          <p:cNvSpPr/>
          <p:nvPr/>
        </p:nvSpPr>
        <p:spPr>
          <a:xfrm>
            <a:off x="1821505" y="914071"/>
            <a:ext cx="993710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Змінна без значення  називається </a:t>
            </a:r>
            <a:r>
              <a:rPr b="1" lang="en-US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неініціалізованою змінною</a:t>
            </a:r>
            <a:r>
              <a:rPr lang="en-US" sz="36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811164" y="2563023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Наприклад:</a:t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5015086" y="2126327"/>
            <a:ext cx="6264696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808080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&lt;iostream&gt;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using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namespace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std;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main()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cout </a:t>
            </a:r>
            <a:r>
              <a:rPr lang="en-US" sz="2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&lt;&lt;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a;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2374770" y="5518272"/>
            <a:ext cx="22571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Результат: </a:t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4632161" y="5607402"/>
            <a:ext cx="6542945" cy="400110"/>
          </a:xfrm>
          <a:prstGeom prst="rect">
            <a:avLst/>
          </a:prstGeom>
          <a:solidFill>
            <a:srgbClr val="F5F2F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виведеться помилка, що змінна  є неініціалізованою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58376" l="63781" r="0" t="0"/>
          <a:stretch/>
        </p:blipFill>
        <p:spPr>
          <a:xfrm rot="5400000">
            <a:off x="5315740" y="-4815310"/>
            <a:ext cx="1461685" cy="1109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"/>
          <p:cNvSpPr/>
          <p:nvPr/>
        </p:nvSpPr>
        <p:spPr>
          <a:xfrm>
            <a:off x="334566" y="1461685"/>
            <a:ext cx="10081120" cy="2967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!!!Правило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Переконайтеся, що всі ваші змінні в програмі мають значення (або через ініціалізацію, або через операцію присвоювання).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Аналіз уроку інформатики" id="207" name="Google Shape;2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9936" y="3861048"/>
            <a:ext cx="2422799" cy="230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2011-09-06T12:54:42Z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