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9" r:id="rId3"/>
    <p:sldId id="292" r:id="rId4"/>
    <p:sldId id="282" r:id="rId5"/>
    <p:sldId id="312" r:id="rId6"/>
    <p:sldId id="329" r:id="rId7"/>
    <p:sldId id="323" r:id="rId8"/>
    <p:sldId id="326" r:id="rId9"/>
    <p:sldId id="325" r:id="rId10"/>
    <p:sldId id="319" r:id="rId11"/>
    <p:sldId id="320" r:id="rId12"/>
    <p:sldId id="327" r:id="rId13"/>
    <p:sldId id="328" r:id="rId14"/>
    <p:sldId id="311" r:id="rId15"/>
  </p:sldIdLst>
  <p:sldSz cx="12190413" cy="6858000"/>
  <p:notesSz cx="6858000" cy="9144000"/>
  <p:defaultTextStyle>
    <a:defPPr>
      <a:defRPr lang="uk-UA"/>
    </a:defPPr>
    <a:lvl1pPr marL="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гляд і мета" id="{ABA716BF-3A5C-4ADB-94C9-CFEF84EBA240}">
          <p14:sldIdLst>
            <p14:sldId id="259"/>
            <p14:sldId id="292"/>
            <p14:sldId id="282"/>
            <p14:sldId id="312"/>
            <p14:sldId id="329"/>
            <p14:sldId id="323"/>
            <p14:sldId id="326"/>
            <p14:sldId id="325"/>
            <p14:sldId id="319"/>
            <p14:sldId id="320"/>
            <p14:sldId id="327"/>
            <p14:sldId id="328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8754" autoAdjust="0"/>
  </p:normalViewPr>
  <p:slideViewPr>
    <p:cSldViewPr>
      <p:cViewPr varScale="1">
        <p:scale>
          <a:sx n="83" d="100"/>
          <a:sy n="83" d="100"/>
        </p:scale>
        <p:origin x="132" y="6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D83FDC75-7F73-4A4A-A77C-09AADF00E0EA}" type="datetimeFigureOut">
              <a:rPr lang="uk-UA" smtClean="0"/>
              <a:pPr/>
              <a:t>02.02.2024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459226BF-1F13-42D3-80DC-373E7ADD1EB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9786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48AEF76B-3757-4A0B-AF93-28494465C1DD}" type="datetimeFigureOut">
              <a:pPr/>
              <a:t>02.02.2024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змінити основні стилі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75693FD4-8F83-4EF7-AC3F-0DC0388986B0}" type="slidenum"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95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uk-UA"/>
            </a:pPr>
            <a:r>
              <a:rPr lang="uk-UA" sz="1200" dirty="0" smtClean="0"/>
              <a:t>Це інший параметр</a:t>
            </a:r>
            <a:r>
              <a:rPr lang="uk-UA" sz="1200" baseline="0" dirty="0" smtClean="0"/>
              <a:t> для оглядового слайду.</a:t>
            </a:r>
            <a:endParaRPr lang="uk-UA" sz="1200" dirty="0" smtClean="0"/>
          </a:p>
          <a:p>
            <a:pPr marL="228600" indent="-228600">
              <a:buFont typeface="+mj-lt"/>
              <a:buNone/>
            </a:pPr>
            <a:endParaRPr lang="uk-UA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5875" y="503238"/>
            <a:ext cx="4191000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954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uk-UA"/>
            </a:pPr>
            <a:r>
              <a:rPr lang="uk-UA" sz="1200" dirty="0" smtClean="0"/>
              <a:t>Це інший параметр</a:t>
            </a:r>
            <a:r>
              <a:rPr lang="uk-UA" sz="1200" baseline="0" dirty="0" smtClean="0"/>
              <a:t> для оглядового слайду.</a:t>
            </a:r>
            <a:endParaRPr lang="uk-UA" sz="1200" dirty="0" smtClean="0"/>
          </a:p>
          <a:p>
            <a:pPr marL="228600" indent="-228600">
              <a:buFont typeface="+mj-lt"/>
              <a:buNone/>
            </a:pPr>
            <a:endParaRPr lang="uk-UA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5875" y="503238"/>
            <a:ext cx="4191000" cy="2359025"/>
          </a:xfrm>
        </p:spPr>
      </p:sp>
    </p:spTree>
    <p:extLst>
      <p:ext uri="{BB962C8B-B14F-4D97-AF65-F5344CB8AC3E}">
        <p14:creationId xmlns:p14="http://schemas.microsoft.com/office/powerpoint/2010/main" val="158338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uk-UA"/>
            </a:pPr>
            <a:r>
              <a:rPr lang="uk-UA" sz="1200" dirty="0" smtClean="0"/>
              <a:t>Це інший параметр</a:t>
            </a:r>
            <a:r>
              <a:rPr lang="uk-UA" sz="1200" baseline="0" dirty="0" smtClean="0"/>
              <a:t> для оглядового слайду.</a:t>
            </a:r>
            <a:endParaRPr lang="uk-UA" sz="1200" dirty="0" smtClean="0"/>
          </a:p>
          <a:p>
            <a:pPr marL="228600" indent="-228600">
              <a:buFont typeface="+mj-lt"/>
              <a:buNone/>
            </a:pPr>
            <a:endParaRPr lang="uk-UA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5875" y="503238"/>
            <a:ext cx="4191000" cy="2359025"/>
          </a:xfrm>
        </p:spPr>
      </p:sp>
    </p:spTree>
    <p:extLst>
      <p:ext uri="{BB962C8B-B14F-4D97-AF65-F5344CB8AC3E}">
        <p14:creationId xmlns:p14="http://schemas.microsoft.com/office/powerpoint/2010/main" val="2925847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uk-UA"/>
            </a:pPr>
            <a:r>
              <a:rPr lang="uk-UA" sz="1200" dirty="0" smtClean="0"/>
              <a:t>Це інший параметр</a:t>
            </a:r>
            <a:r>
              <a:rPr lang="uk-UA" sz="1200" baseline="0" dirty="0" smtClean="0"/>
              <a:t> для оглядового слайду.</a:t>
            </a:r>
            <a:endParaRPr lang="uk-UA" sz="1200" dirty="0" smtClean="0"/>
          </a:p>
          <a:p>
            <a:pPr marL="228600" indent="-228600">
              <a:buFont typeface="+mj-lt"/>
              <a:buNone/>
            </a:pPr>
            <a:endParaRPr lang="uk-UA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5875" y="503238"/>
            <a:ext cx="4191000" cy="2359025"/>
          </a:xfrm>
        </p:spPr>
      </p:sp>
    </p:spTree>
    <p:extLst>
      <p:ext uri="{BB962C8B-B14F-4D97-AF65-F5344CB8AC3E}">
        <p14:creationId xmlns:p14="http://schemas.microsoft.com/office/powerpoint/2010/main" val="74894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1" y="0"/>
            <a:ext cx="1213236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3950" y="2286001"/>
            <a:ext cx="8239226" cy="1470025"/>
          </a:xfrm>
        </p:spPr>
        <p:txBody>
          <a:bodyPr anchor="t"/>
          <a:lstStyle>
            <a:lvl1pPr algn="r" latinLnBrk="0">
              <a:defRPr lang="uk-UA" b="1" cap="small" baseline="0">
                <a:solidFill>
                  <a:srgbClr val="003300"/>
                </a:solidFill>
              </a:defRPr>
            </a:lvl1pPr>
          </a:lstStyle>
          <a:p>
            <a:r>
              <a:rPr lang="uk-UA"/>
              <a:t>Клацніть, щоб редагувати основний стиль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2512" y="4038600"/>
            <a:ext cx="6362542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uk-UA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1511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2810" y="5105400"/>
            <a:ext cx="2438083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uk-UA" sz="2000" baseline="0"/>
            </a:lvl1pPr>
          </a:lstStyle>
          <a:p>
            <a:r>
              <a:rPr lang="uk-UA"/>
              <a:t>Емблема установи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Лише т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1" y="0"/>
            <a:ext cx="1213236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5868" y="6356351"/>
            <a:ext cx="2844430" cy="365125"/>
          </a:xfrm>
        </p:spPr>
        <p:txBody>
          <a:bodyPr/>
          <a:lstStyle/>
          <a:p>
            <a:fld id="{757B281C-5159-4971-8228-52B9A72E9ED2}" type="datetimeFigureOut">
              <a:pPr/>
              <a:t>02.02.2024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69818" y="6356351"/>
            <a:ext cx="386029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9636" y="6356351"/>
            <a:ext cx="284443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1" y="0"/>
            <a:ext cx="12132363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83839" y="-4704857"/>
            <a:ext cx="2819400" cy="12229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07" y="3048000"/>
            <a:ext cx="5790446" cy="1362075"/>
          </a:xfrm>
        </p:spPr>
        <p:txBody>
          <a:bodyPr anchor="b" anchorCtr="0"/>
          <a:lstStyle>
            <a:lvl1pPr algn="l" latinLnBrk="0">
              <a:defRPr lang="uk-UA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uk-UA"/>
              <a:t>Клацніть, щоб редагувати основний стиль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uk-U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041223" y="5334000"/>
            <a:ext cx="284443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uk-UA" sz="1800"/>
            </a:lvl1pPr>
          </a:lstStyle>
          <a:p>
            <a:r>
              <a:rPr lang="uk-UA"/>
              <a:t>Емблема установи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'є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5868" y="269632"/>
            <a:ext cx="10768198" cy="1143000"/>
          </a:xfrm>
        </p:spPr>
        <p:txBody>
          <a:bodyPr anchor="ctr" anchorCtr="0"/>
          <a:lstStyle>
            <a:lvl1pPr algn="l" latinLnBrk="0">
              <a:defRPr lang="uk-UA"/>
            </a:lvl1pPr>
          </a:lstStyle>
          <a:p>
            <a:r>
              <a:rPr lang="uk-UA"/>
              <a:t>Клацніть, щоб редагувати основний стиль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868" y="1596413"/>
            <a:ext cx="10768198" cy="4297363"/>
          </a:xfrm>
        </p:spPr>
        <p:txBody>
          <a:bodyPr>
            <a:normAutofit/>
          </a:bodyPr>
          <a:lstStyle>
            <a:lvl1pPr latinLnBrk="0">
              <a:defRPr lang="uk-UA" sz="3200">
                <a:latin typeface="+mn-lt"/>
              </a:defRPr>
            </a:lvl1pPr>
            <a:lvl2pPr latinLnBrk="0">
              <a:defRPr lang="uk-UA" sz="2800">
                <a:latin typeface="+mn-lt"/>
              </a:defRPr>
            </a:lvl2pPr>
            <a:lvl3pPr latinLnBrk="0">
              <a:defRPr lang="uk-UA" sz="2400">
                <a:latin typeface="+mn-lt"/>
              </a:defRPr>
            </a:lvl3pPr>
            <a:lvl4pPr latinLnBrk="0">
              <a:defRPr lang="uk-UA" sz="2400">
                <a:latin typeface="+mn-lt"/>
              </a:defRPr>
            </a:lvl4pPr>
            <a:lvl5pPr latinLnBrk="0">
              <a:defRPr lang="uk-UA" sz="2400">
                <a:latin typeface="+mn-lt"/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9636" y="6356351"/>
            <a:ext cx="284443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1" y="1600201"/>
            <a:ext cx="5384099" cy="4525963"/>
          </a:xfrm>
        </p:spPr>
        <p:txBody>
          <a:bodyPr/>
          <a:lstStyle>
            <a:lvl1pPr latinLnBrk="0">
              <a:defRPr lang="uk-UA" sz="2800"/>
            </a:lvl1pPr>
            <a:lvl2pPr latinLnBrk="0">
              <a:defRPr lang="uk-UA" sz="2400"/>
            </a:lvl2pPr>
            <a:lvl3pPr latinLnBrk="0">
              <a:defRPr lang="uk-UA" sz="2000"/>
            </a:lvl3pPr>
            <a:lvl4pPr latinLnBrk="0">
              <a:defRPr lang="uk-UA" sz="1800"/>
            </a:lvl4pPr>
            <a:lvl5pPr latinLnBrk="0">
              <a:defRPr lang="uk-UA" sz="1800"/>
            </a:lvl5pPr>
            <a:lvl6pPr latinLnBrk="0">
              <a:defRPr lang="uk-UA" sz="1800"/>
            </a:lvl6pPr>
            <a:lvl7pPr latinLnBrk="0">
              <a:defRPr lang="uk-UA" sz="1800"/>
            </a:lvl7pPr>
            <a:lvl8pPr latinLnBrk="0">
              <a:defRPr lang="uk-UA" sz="1800"/>
            </a:lvl8pPr>
            <a:lvl9pPr latinLnBrk="0">
              <a:defRPr lang="uk-UA"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554" y="1600201"/>
            <a:ext cx="5384099" cy="4525963"/>
          </a:xfrm>
        </p:spPr>
        <p:txBody>
          <a:bodyPr/>
          <a:lstStyle>
            <a:lvl1pPr latinLnBrk="0">
              <a:defRPr lang="uk-UA" sz="2800"/>
            </a:lvl1pPr>
            <a:lvl2pPr latinLnBrk="0">
              <a:defRPr lang="uk-UA" sz="2400"/>
            </a:lvl2pPr>
            <a:lvl3pPr latinLnBrk="0">
              <a:defRPr lang="uk-UA" sz="2000"/>
            </a:lvl3pPr>
            <a:lvl4pPr latinLnBrk="0">
              <a:defRPr lang="uk-UA" sz="1800"/>
            </a:lvl4pPr>
            <a:lvl5pPr latinLnBrk="0">
              <a:defRPr lang="uk-UA" sz="1800"/>
            </a:lvl5pPr>
            <a:lvl6pPr latinLnBrk="0">
              <a:defRPr lang="uk-UA" sz="1800"/>
            </a:lvl6pPr>
            <a:lvl7pPr latinLnBrk="0">
              <a:defRPr lang="uk-UA" sz="1800"/>
            </a:lvl7pPr>
            <a:lvl8pPr latinLnBrk="0">
              <a:defRPr lang="uk-UA" sz="1800"/>
            </a:lvl8pPr>
            <a:lvl9pPr latinLnBrk="0">
              <a:defRPr lang="uk-UA"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uk-UA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1" y="1535113"/>
            <a:ext cx="5386216" cy="639762"/>
          </a:xfrm>
        </p:spPr>
        <p:txBody>
          <a:bodyPr anchor="b"/>
          <a:lstStyle>
            <a:lvl1pPr marL="0" indent="0" latinLnBrk="0">
              <a:buNone/>
              <a:defRPr lang="uk-UA" sz="2400" b="1"/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81" y="2174875"/>
            <a:ext cx="5386216" cy="3951288"/>
          </a:xfrm>
        </p:spPr>
        <p:txBody>
          <a:bodyPr/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600"/>
            </a:lvl6pPr>
            <a:lvl7pPr latinLnBrk="0">
              <a:defRPr lang="uk-UA" sz="1600"/>
            </a:lvl7pPr>
            <a:lvl8pPr latinLnBrk="0">
              <a:defRPr lang="uk-UA" sz="1600"/>
            </a:lvl8pPr>
            <a:lvl9pPr latinLnBrk="0">
              <a:defRPr lang="uk-UA"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7321" y="1535113"/>
            <a:ext cx="5388332" cy="639762"/>
          </a:xfrm>
        </p:spPr>
        <p:txBody>
          <a:bodyPr anchor="b"/>
          <a:lstStyle>
            <a:lvl1pPr marL="0" indent="0" latinLnBrk="0">
              <a:buNone/>
              <a:defRPr lang="uk-UA" sz="2400" b="1"/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7321" y="2174875"/>
            <a:ext cx="5388332" cy="3951288"/>
          </a:xfrm>
        </p:spPr>
        <p:txBody>
          <a:bodyPr/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600"/>
            </a:lvl6pPr>
            <a:lvl7pPr latinLnBrk="0">
              <a:defRPr lang="uk-UA" sz="1600"/>
            </a:lvl7pPr>
            <a:lvl8pPr latinLnBrk="0">
              <a:defRPr lang="uk-UA" sz="1600"/>
            </a:lvl8pPr>
            <a:lvl9pPr latinLnBrk="0">
              <a:defRPr lang="uk-UA"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2" y="273050"/>
            <a:ext cx="4010562" cy="1162050"/>
          </a:xfrm>
        </p:spPr>
        <p:txBody>
          <a:bodyPr anchor="b"/>
          <a:lstStyle>
            <a:lvl1pPr algn="l" latinLnBrk="0">
              <a:defRPr lang="uk-UA"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873" y="273051"/>
            <a:ext cx="6814779" cy="5853113"/>
          </a:xfrm>
        </p:spPr>
        <p:txBody>
          <a:bodyPr/>
          <a:lstStyle>
            <a:lvl1pPr latinLnBrk="0">
              <a:defRPr lang="uk-UA" sz="3200"/>
            </a:lvl1pPr>
            <a:lvl2pPr latinLnBrk="0">
              <a:defRPr lang="uk-UA" sz="2800"/>
            </a:lvl2pPr>
            <a:lvl3pPr latinLnBrk="0">
              <a:defRPr lang="uk-UA" sz="2400"/>
            </a:lvl3pPr>
            <a:lvl4pPr latinLnBrk="0">
              <a:defRPr lang="uk-UA" sz="2000"/>
            </a:lvl4pPr>
            <a:lvl5pPr latinLnBrk="0">
              <a:defRPr lang="uk-UA" sz="2000"/>
            </a:lvl5pPr>
            <a:lvl6pPr latinLnBrk="0">
              <a:defRPr lang="uk-UA" sz="2000"/>
            </a:lvl6pPr>
            <a:lvl7pPr latinLnBrk="0">
              <a:defRPr lang="uk-UA" sz="2000"/>
            </a:lvl7pPr>
            <a:lvl8pPr latinLnBrk="0">
              <a:defRPr lang="uk-UA" sz="2000"/>
            </a:lvl8pPr>
            <a:lvl9pPr latinLnBrk="0">
              <a:defRPr lang="uk-UA"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282" y="1435101"/>
            <a:ext cx="4010562" cy="4691063"/>
          </a:xfrm>
        </p:spPr>
        <p:txBody>
          <a:bodyPr/>
          <a:lstStyle>
            <a:lvl1pPr marL="0" indent="0" latinLnBrk="0">
              <a:buNone/>
              <a:defRPr lang="uk-UA" sz="14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 latinLnBrk="0">
              <a:defRPr lang="uk-UA"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 latinLnBrk="0">
              <a:buNone/>
              <a:defRPr lang="uk-UA" sz="3200"/>
            </a:lvl1pPr>
            <a:lvl2pPr marL="457200" indent="0" latinLnBrk="0">
              <a:buNone/>
              <a:defRPr lang="uk-UA" sz="2800"/>
            </a:lvl2pPr>
            <a:lvl3pPr marL="914400" indent="0" latinLnBrk="0">
              <a:buNone/>
              <a:defRPr lang="uk-UA" sz="2400"/>
            </a:lvl3pPr>
            <a:lvl4pPr marL="1371600" indent="0" latinLnBrk="0">
              <a:buNone/>
              <a:defRPr lang="uk-UA" sz="2000"/>
            </a:lvl4pPr>
            <a:lvl5pPr marL="1828800" indent="0" latinLnBrk="0">
              <a:buNone/>
              <a:defRPr lang="uk-UA" sz="2000"/>
            </a:lvl5pPr>
            <a:lvl6pPr marL="2286000" indent="0" latinLnBrk="0">
              <a:buNone/>
              <a:defRPr lang="uk-UA" sz="2000"/>
            </a:lvl6pPr>
            <a:lvl7pPr marL="2743200" indent="0" latinLnBrk="0">
              <a:buNone/>
              <a:defRPr lang="uk-UA" sz="2000"/>
            </a:lvl7pPr>
            <a:lvl8pPr marL="3200400" indent="0" latinLnBrk="0">
              <a:buNone/>
              <a:defRPr lang="uk-UA" sz="2000"/>
            </a:lvl8pPr>
            <a:lvl9pPr marL="3657600" indent="0" latinLnBrk="0">
              <a:buNone/>
              <a:defRPr lang="uk-UA"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 latinLnBrk="0">
              <a:buNone/>
              <a:defRPr lang="uk-UA" sz="14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1223" y="274639"/>
            <a:ext cx="2742843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5868" y="274639"/>
            <a:ext cx="7822182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02.02.2024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1" y="0"/>
            <a:ext cx="12132363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868" y="274638"/>
            <a:ext cx="107681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основний стиль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868" y="1600201"/>
            <a:ext cx="107681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змінити основні стилі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02.02.2024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173" y="-109183"/>
            <a:ext cx="109146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uk-UA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uk-UA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uk-UA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gimnaziya-torez.pp.ua/wp-content/uploads/2013/10/image3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723" y="4479705"/>
            <a:ext cx="2448272" cy="22768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50990" y="480766"/>
            <a:ext cx="6832941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uk-UA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 smtClean="0"/>
              <a:t>Тема </a:t>
            </a:r>
            <a:r>
              <a:rPr lang="uk-UA" sz="6000" dirty="0" smtClean="0"/>
              <a:t>уроку</a:t>
            </a:r>
            <a:r>
              <a:rPr lang="ru-RU" sz="6000" dirty="0" smtClean="0"/>
              <a:t>:</a:t>
            </a:r>
          </a:p>
          <a:p>
            <a:pPr algn="ctr"/>
            <a:r>
              <a:rPr lang="uk-UA" sz="480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"Базові </a:t>
            </a:r>
            <a:r>
              <a:rPr lang="uk-UA" sz="48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структури </a:t>
            </a:r>
            <a:r>
              <a:rPr lang="uk-UA" sz="480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алгоритмів. </a:t>
            </a:r>
          </a:p>
          <a:p>
            <a:pPr algn="ctr"/>
            <a:r>
              <a:rPr lang="uk-UA" sz="480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Лінійні алгоритми"</a:t>
            </a:r>
            <a:endParaRPr lang="ru-RU" sz="4800" dirty="0"/>
          </a:p>
        </p:txBody>
      </p:sp>
      <p:pic>
        <p:nvPicPr>
          <p:cNvPr id="5" name="Picture 2" descr="Книги Архів - Даринок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4713082"/>
            <a:ext cx="2174551" cy="20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Висновок - Мережа Інтернет.Сервіс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34" y="1268760"/>
            <a:ext cx="1752878" cy="11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527254" y="188640"/>
            <a:ext cx="3362975" cy="6167569"/>
            <a:chOff x="4409745" y="224700"/>
            <a:chExt cx="3362975" cy="6167569"/>
          </a:xfrm>
        </p:grpSpPr>
        <p:sp>
          <p:nvSpPr>
            <p:cNvPr id="4" name="Овал 3"/>
            <p:cNvSpPr/>
            <p:nvPr/>
          </p:nvSpPr>
          <p:spPr>
            <a:xfrm>
              <a:off x="4409745" y="224700"/>
              <a:ext cx="3341645" cy="51499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dirty="0" smtClean="0"/>
                <a:t>Початок</a:t>
              </a:r>
              <a:endParaRPr lang="uk-UA" sz="20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819192" y="3419422"/>
              <a:ext cx="2565410" cy="5600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z:=x-5*y+10</a:t>
              </a:r>
              <a:endParaRPr lang="uk-UA" sz="20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97862" y="2331099"/>
              <a:ext cx="2565410" cy="5600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y:=3*x+4</a:t>
              </a:r>
              <a:endParaRPr lang="uk-UA" sz="2000" dirty="0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6080567" y="764704"/>
              <a:ext cx="0" cy="3855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4431075" y="5877272"/>
              <a:ext cx="3341645" cy="51499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dirty="0" smtClean="0"/>
                <a:t>Кінець</a:t>
              </a:r>
              <a:endParaRPr lang="uk-UA" sz="2000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4661737" y="1202105"/>
              <a:ext cx="2880320" cy="643300"/>
            </a:xfrm>
            <a:prstGeom prst="parallelogram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Введення</a:t>
              </a:r>
              <a:endParaRPr lang="en-US" dirty="0" smtClean="0"/>
            </a:p>
            <a:p>
              <a:pPr algn="ctr"/>
              <a:r>
                <a:rPr lang="en-US" sz="2800" b="1" dirty="0" smtClean="0"/>
                <a:t>x</a:t>
              </a:r>
              <a:endParaRPr lang="uk-UA" sz="2800" b="1" dirty="0" smtClean="0"/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4640407" y="4588766"/>
              <a:ext cx="2880320" cy="686854"/>
            </a:xfrm>
            <a:prstGeom prst="parallelogram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Вивести </a:t>
              </a:r>
              <a:endParaRPr lang="en-US" dirty="0" smtClean="0"/>
            </a:p>
            <a:p>
              <a:pPr algn="ctr"/>
              <a:r>
                <a:rPr lang="en-US" sz="2800" b="1" dirty="0"/>
                <a:t>z</a:t>
              </a:r>
              <a:endParaRPr lang="uk-UA" sz="2800" b="1" dirty="0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6112590" y="3033919"/>
              <a:ext cx="0" cy="3855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6112590" y="1927429"/>
              <a:ext cx="0" cy="3855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6112590" y="5409276"/>
              <a:ext cx="0" cy="3855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486694" y="1637844"/>
            <a:ext cx="3816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Знайдіть значення виразу </a:t>
            </a:r>
            <a:r>
              <a:rPr lang="en-US" sz="2800" b="1" dirty="0" smtClean="0"/>
              <a:t>z=x-5y+10</a:t>
            </a:r>
            <a:r>
              <a:rPr lang="en-US" sz="2400" dirty="0" smtClean="0"/>
              <a:t>  </a:t>
            </a:r>
            <a:r>
              <a:rPr lang="uk-UA" sz="2400" dirty="0" smtClean="0"/>
              <a:t>де </a:t>
            </a:r>
            <a:r>
              <a:rPr lang="en-US" sz="2400" dirty="0" smtClean="0"/>
              <a:t> </a:t>
            </a:r>
            <a:r>
              <a:rPr lang="en-US" sz="2800" b="1" dirty="0" smtClean="0"/>
              <a:t>y=3x+4</a:t>
            </a:r>
            <a:endParaRPr lang="uk-UA" sz="24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8230099" y="4077072"/>
            <a:ext cx="0" cy="3855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98662" y="411249"/>
            <a:ext cx="292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u="sng" dirty="0">
                <a:solidFill>
                  <a:prstClr val="black"/>
                </a:solidFill>
              </a:rPr>
              <a:t>Завдання </a:t>
            </a:r>
            <a:r>
              <a:rPr lang="uk-UA" sz="3200" u="sng" dirty="0" smtClean="0">
                <a:solidFill>
                  <a:prstClr val="black"/>
                </a:solidFill>
              </a:rPr>
              <a:t>№5.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uk-UA" sz="32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32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озділ 3. Алгоритми з повторенням і розгалуженням » Народна Освіта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7374" y="213809"/>
            <a:ext cx="3456384" cy="64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24788" y="-11381"/>
            <a:ext cx="2063283" cy="6869381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100988" y="-603448"/>
            <a:ext cx="2063283" cy="74728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0471" y="2132856"/>
            <a:ext cx="48352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u="sng" dirty="0">
                <a:solidFill>
                  <a:prstClr val="black"/>
                </a:solidFill>
              </a:rPr>
              <a:t>Завдання 6</a:t>
            </a:r>
            <a:r>
              <a:rPr lang="uk-UA" sz="3200" dirty="0" smtClean="0">
                <a:solidFill>
                  <a:prstClr val="black"/>
                </a:solidFill>
              </a:rPr>
              <a:t>.  </a:t>
            </a:r>
          </a:p>
          <a:p>
            <a:pPr lvl="0"/>
            <a:r>
              <a:rPr lang="uk-UA" sz="3200" dirty="0" smtClean="0">
                <a:solidFill>
                  <a:prstClr val="black"/>
                </a:solidFill>
              </a:rPr>
              <a:t>Відповідно до блок-схеми </a:t>
            </a:r>
          </a:p>
          <a:p>
            <a:pPr lvl="0"/>
            <a:r>
              <a:rPr lang="uk-UA" sz="3200" dirty="0" smtClean="0">
                <a:solidFill>
                  <a:prstClr val="black"/>
                </a:solidFill>
              </a:rPr>
              <a:t>складіть завдання</a:t>
            </a:r>
            <a:r>
              <a:rPr lang="uk-UA" sz="2800" dirty="0" smtClean="0">
                <a:solidFill>
                  <a:prstClr val="black"/>
                </a:solidFill>
              </a:rPr>
              <a:t>.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uk-UA" sz="32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882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078" y="764704"/>
            <a:ext cx="9408258" cy="1440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83" y="2708920"/>
            <a:ext cx="9047047" cy="138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584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14" t="41624" b="16752"/>
          <a:stretch/>
        </p:blipFill>
        <p:spPr>
          <a:xfrm>
            <a:off x="-144674" y="-7505"/>
            <a:ext cx="2399954" cy="6858000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24788" y="-11381"/>
            <a:ext cx="2063283" cy="686938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99062" y="260648"/>
            <a:ext cx="561662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uk-UA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 smtClean="0">
                <a:solidFill>
                  <a:srgbClr val="FF0000"/>
                </a:solidFill>
              </a:rPr>
              <a:t>Домашнє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завдання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Домашні завдання | Старосалтівський ліц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3" y="3717033"/>
            <a:ext cx="2489353" cy="31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0910" y="980728"/>
            <a:ext cx="8064896" cy="5550456"/>
          </a:xfrm>
          <a:prstGeom prst="wedgeRoundRectCallout">
            <a:avLst>
              <a:gd name="adj1" fmla="val -68792"/>
              <a:gd name="adj2" fmla="val 2785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3200" b="1" i="1" kern="0" dirty="0" err="1">
                <a:solidFill>
                  <a:srgbClr val="FFFFFF"/>
                </a:solidFill>
                <a:latin typeface="Verdana"/>
              </a:rPr>
              <a:t>Законспектувати</a:t>
            </a:r>
            <a:r>
              <a:rPr lang="ru-RU" sz="3200" b="1" i="1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3200" b="1" i="1" kern="0" dirty="0" err="1" smtClean="0">
                <a:solidFill>
                  <a:srgbClr val="FFFFFF"/>
                </a:solidFill>
                <a:latin typeface="Verdana"/>
              </a:rPr>
              <a:t>слайди</a:t>
            </a:r>
            <a:r>
              <a:rPr lang="ru-RU" sz="3200" b="1" i="1" kern="0" dirty="0" smtClean="0">
                <a:solidFill>
                  <a:srgbClr val="FFFFFF"/>
                </a:solidFill>
                <a:latin typeface="Verdana"/>
              </a:rPr>
              <a:t> №</a:t>
            </a:r>
            <a:r>
              <a:rPr lang="ru-RU" sz="3200" b="1" i="1" kern="0" dirty="0">
                <a:solidFill>
                  <a:srgbClr val="FFFFFF"/>
                </a:solidFill>
                <a:latin typeface="Verdana"/>
              </a:rPr>
              <a:t>1, 2, 3, 4, 10, 12</a:t>
            </a:r>
            <a:r>
              <a:rPr lang="ru-RU" sz="3200" b="1" i="1" kern="0" dirty="0" smtClean="0">
                <a:solidFill>
                  <a:srgbClr val="FFFFFF"/>
                </a:solidFill>
                <a:latin typeface="Verdana"/>
              </a:rPr>
              <a:t>.</a:t>
            </a:r>
            <a:endParaRPr sz="3200" b="1" i="1" kern="0" dirty="0" smtClean="0">
              <a:solidFill>
                <a:srgbClr val="FFFFFF"/>
              </a:solidFill>
              <a:latin typeface="Verdana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3200" b="1" i="1" kern="0" dirty="0" smtClean="0">
                <a:solidFill>
                  <a:srgbClr val="FFFFFF"/>
                </a:solidFill>
                <a:latin typeface="Verdana"/>
              </a:rPr>
              <a:t>Записати розв’язок задач блок-схемами та надіслати вчителю в </a:t>
            </a:r>
            <a:r>
              <a:rPr lang="en-US" sz="3200" b="1" i="1" kern="0" dirty="0" smtClean="0">
                <a:solidFill>
                  <a:srgbClr val="FFFFFF"/>
                </a:solidFill>
                <a:latin typeface="Verdana"/>
              </a:rPr>
              <a:t>Google Classroom</a:t>
            </a:r>
            <a:r>
              <a:rPr lang="uk-UA" sz="3200" b="1" i="1" kern="0" dirty="0" smtClean="0">
                <a:solidFill>
                  <a:srgbClr val="FFFFFF"/>
                </a:solidFill>
                <a:latin typeface="Verdana"/>
              </a:rPr>
              <a:t>.</a:t>
            </a:r>
          </a:p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Задачі</a:t>
            </a:r>
            <a:endParaRPr lang="uk-UA" sz="3200" dirty="0" smtClean="0">
              <a:solidFill>
                <a:schemeClr val="bg1"/>
              </a:solidFill>
            </a:endParaRPr>
          </a:p>
          <a:p>
            <a:pPr marL="514350" indent="-514350" algn="ctr">
              <a:buAutoNum type="arabicPeriod"/>
            </a:pPr>
            <a:r>
              <a:rPr lang="uk-UA" sz="3200" dirty="0" smtClean="0">
                <a:solidFill>
                  <a:schemeClr val="bg1"/>
                </a:solidFill>
              </a:rPr>
              <a:t>Знайти площу прямокутника.</a:t>
            </a:r>
          </a:p>
          <a:p>
            <a:pPr marL="514350" indent="-514350" algn="ctr">
              <a:buAutoNum type="arabicPeriod"/>
            </a:pPr>
            <a:r>
              <a:rPr lang="uk-UA" sz="3200" dirty="0" smtClean="0">
                <a:solidFill>
                  <a:schemeClr val="bg1"/>
                </a:solidFill>
              </a:rPr>
              <a:t>Знайти периметр прямокутника</a:t>
            </a:r>
            <a:endParaRPr lang="uk-UA" sz="3200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sz="3200" b="1" i="1" kern="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0868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irknig.com/uploads/posts/2012-08/thumbs/1344527218_informatika.-tvorchestvo.-rekursiy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4" y="4725145"/>
            <a:ext cx="2669193" cy="20882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1" r="-1" b="58376"/>
          <a:stretch/>
        </p:blipFill>
        <p:spPr>
          <a:xfrm rot="15968172">
            <a:off x="3323410" y="-4545810"/>
            <a:ext cx="4056586" cy="13103073"/>
          </a:xfrm>
          <a:prstGeom prst="rect">
            <a:avLst/>
          </a:prstGeom>
        </p:spPr>
      </p:pic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792" y="4682669"/>
            <a:ext cx="1443170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366976" y="1628801"/>
            <a:ext cx="7344816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uk-UA"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uk-UA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uk-U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uk-UA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uk-UA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uk-U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uk-U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uk-U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uk-UA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План</a:t>
            </a:r>
          </a:p>
          <a:p>
            <a:pPr algn="ctr"/>
            <a:endParaRPr lang="uk-UA" sz="3200" dirty="0">
              <a:solidFill>
                <a:srgbClr val="00206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3200" dirty="0">
                <a:solidFill>
                  <a:srgbClr val="002060"/>
                </a:solidFill>
              </a:rPr>
              <a:t>Базов</a:t>
            </a:r>
            <a:r>
              <a:rPr lang="uk-UA" sz="3200" dirty="0">
                <a:solidFill>
                  <a:srgbClr val="002060"/>
                </a:solidFill>
              </a:rPr>
              <a:t>і структури алгоритмів</a:t>
            </a:r>
            <a:r>
              <a:rPr lang="uk-UA" sz="32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ctr">
              <a:buAutoNum type="arabicPeriod"/>
            </a:pPr>
            <a:r>
              <a:rPr lang="uk-UA" sz="3200" dirty="0" smtClean="0">
                <a:solidFill>
                  <a:srgbClr val="002060"/>
                </a:solidFill>
              </a:rPr>
              <a:t>Лінійна структура алгоритму.</a:t>
            </a:r>
          </a:p>
          <a:p>
            <a:pPr algn="ctr"/>
            <a:endParaRPr lang="uk-U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87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-531440"/>
            <a:ext cx="2735271" cy="7389441"/>
          </a:xfrm>
          <a:prstGeom prst="rect">
            <a:avLst/>
          </a:prstGeom>
        </p:spPr>
      </p:pic>
      <p:pic>
        <p:nvPicPr>
          <p:cNvPr id="3" name="Рисунок 2" descr="http://im0-tub-ua.yandex.net/i?id=16341848-52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127" y="5085184"/>
            <a:ext cx="1858037" cy="177281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430910" y="260648"/>
            <a:ext cx="5823368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uk-UA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000" b="1" dirty="0" smtClean="0">
                <a:solidFill>
                  <a:srgbClr val="002060"/>
                </a:solidFill>
              </a:rPr>
              <a:t>1</a:t>
            </a:r>
            <a:r>
              <a:rPr lang="uk-UA" sz="3200" b="1" dirty="0" smtClean="0">
                <a:solidFill>
                  <a:srgbClr val="002060"/>
                </a:solidFill>
              </a:rPr>
              <a:t>. Базові структури алгоритмів.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34766" y="1295157"/>
            <a:ext cx="9289032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uk-UA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uk-UA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uk-U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uk-U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uk-UA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uk-U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uk-U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uk-U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uk-UA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Monotype Sorts" pitchFamily="2" charset="2"/>
              <a:buNone/>
            </a:pPr>
            <a:r>
              <a:rPr lang="uk-UA" sz="2200" i="1" dirty="0" smtClean="0"/>
              <a:t>	</a:t>
            </a:r>
            <a:r>
              <a:rPr lang="uk-UA" sz="2200" dirty="0" smtClean="0"/>
              <a:t>	</a:t>
            </a:r>
            <a:r>
              <a:rPr lang="uk-UA" sz="2600" dirty="0" smtClean="0"/>
              <a:t>Виділяють три базові алгоритмічні структури: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uk-UA" sz="2600" dirty="0" smtClean="0"/>
              <a:t>		1. </a:t>
            </a:r>
            <a:r>
              <a:rPr lang="uk-UA" sz="2600" b="1" i="1" dirty="0" smtClean="0"/>
              <a:t>Лінійні</a:t>
            </a:r>
            <a:r>
              <a:rPr lang="uk-UA" sz="2600" i="1" dirty="0" smtClean="0"/>
              <a:t> </a:t>
            </a:r>
            <a:r>
              <a:rPr lang="uk-UA" sz="2600" dirty="0" smtClean="0"/>
              <a:t>алгоритми (слідування).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uk-UA" sz="2600" dirty="0" smtClean="0"/>
              <a:t>		2. </a:t>
            </a:r>
            <a:r>
              <a:rPr lang="uk-UA" sz="2600" b="1" i="1" dirty="0" smtClean="0"/>
              <a:t>Розгалуження</a:t>
            </a:r>
            <a:r>
              <a:rPr lang="uk-UA" sz="2600" dirty="0" smtClean="0"/>
              <a:t> (вибір).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uk-UA" sz="2600" dirty="0" smtClean="0"/>
              <a:t>		3. </a:t>
            </a:r>
            <a:r>
              <a:rPr lang="uk-UA" sz="2600" b="1" i="1" dirty="0" smtClean="0"/>
              <a:t>Повторення</a:t>
            </a:r>
            <a:r>
              <a:rPr lang="uk-UA" sz="2600" dirty="0" smtClean="0"/>
              <a:t> (цикл).</a:t>
            </a:r>
          </a:p>
          <a:p>
            <a:pPr marL="0" lvl="1" indent="0" algn="just">
              <a:lnSpc>
                <a:spcPct val="90000"/>
              </a:lnSpc>
              <a:buFontTx/>
              <a:buNone/>
            </a:pPr>
            <a:r>
              <a:rPr lang="uk-UA" sz="2600" i="1" dirty="0" smtClean="0"/>
              <a:t>Слідування</a:t>
            </a:r>
            <a:r>
              <a:rPr lang="uk-UA" sz="2600" dirty="0" smtClean="0"/>
              <a:t> –– це лінійна структура, яка являє послідовність команд, виконуваних поспіль.</a:t>
            </a:r>
          </a:p>
          <a:p>
            <a:pPr marL="0" indent="0" algn="just">
              <a:lnSpc>
                <a:spcPct val="90000"/>
              </a:lnSpc>
              <a:buFont typeface="Monotype Sorts" pitchFamily="2" charset="2"/>
              <a:buNone/>
            </a:pPr>
            <a:r>
              <a:rPr lang="uk-UA" sz="2600" i="1" dirty="0" smtClean="0"/>
              <a:t>Розгалуження</a:t>
            </a:r>
            <a:r>
              <a:rPr lang="uk-UA" sz="2600" dirty="0" smtClean="0"/>
              <a:t> –– це вид керуючої структури, що передбачає можливість вибору команд залежно від умови.</a:t>
            </a:r>
          </a:p>
          <a:p>
            <a:pPr marL="0" indent="0" algn="just">
              <a:lnSpc>
                <a:spcPct val="90000"/>
              </a:lnSpc>
              <a:buFont typeface="Monotype Sorts" pitchFamily="2" charset="2"/>
              <a:buNone/>
            </a:pPr>
            <a:r>
              <a:rPr lang="uk-UA" sz="2600" i="1" dirty="0" smtClean="0"/>
              <a:t>Цикл</a:t>
            </a:r>
            <a:r>
              <a:rPr lang="uk-UA" sz="2600" dirty="0" smtClean="0"/>
              <a:t> –– це процес, який виконується кілька разів в залежності від виконання умови.</a:t>
            </a:r>
            <a:endParaRPr lang="uk-UA" sz="26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-531440"/>
            <a:ext cx="2735271" cy="7389441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8255446" y="476672"/>
            <a:ext cx="3362975" cy="6167569"/>
            <a:chOff x="4409745" y="224700"/>
            <a:chExt cx="3362975" cy="6167569"/>
          </a:xfrm>
        </p:grpSpPr>
        <p:sp>
          <p:nvSpPr>
            <p:cNvPr id="5" name="Овал 4"/>
            <p:cNvSpPr/>
            <p:nvPr/>
          </p:nvSpPr>
          <p:spPr>
            <a:xfrm>
              <a:off x="4409745" y="224700"/>
              <a:ext cx="3341645" cy="51499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dirty="0" smtClean="0"/>
                <a:t>Початок</a:t>
              </a:r>
              <a:endParaRPr lang="uk-UA" sz="2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29885" y="4005064"/>
              <a:ext cx="2565410" cy="4473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/>
                <a:t>Команда </a:t>
              </a:r>
              <a:r>
                <a:rPr lang="en-US" sz="1600" dirty="0"/>
                <a:t>N</a:t>
              </a:r>
              <a:endParaRPr lang="uk-UA" sz="16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819192" y="2132856"/>
              <a:ext cx="2565410" cy="4473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/>
                <a:t>Команда 1</a:t>
              </a:r>
              <a:endParaRPr lang="uk-UA" sz="16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797862" y="3068960"/>
              <a:ext cx="2565410" cy="4473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/>
                <a:t>Команда 2</a:t>
              </a:r>
              <a:endParaRPr lang="uk-UA" sz="1600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6080567" y="764704"/>
              <a:ext cx="0" cy="3855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4431075" y="5877272"/>
              <a:ext cx="3341645" cy="51499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dirty="0" smtClean="0"/>
                <a:t>Кінець</a:t>
              </a:r>
              <a:endParaRPr lang="uk-UA" sz="2000" dirty="0"/>
            </a:p>
          </p:txBody>
        </p:sp>
        <p:sp>
          <p:nvSpPr>
            <p:cNvPr id="18" name="Параллелограмм 17"/>
            <p:cNvSpPr/>
            <p:nvPr/>
          </p:nvSpPr>
          <p:spPr>
            <a:xfrm>
              <a:off x="4655046" y="1196752"/>
              <a:ext cx="2887011" cy="457511"/>
            </a:xfrm>
            <a:prstGeom prst="parallelogram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Ввести дані</a:t>
              </a:r>
              <a:endParaRPr lang="uk-UA" dirty="0"/>
            </a:p>
          </p:txBody>
        </p:sp>
        <p:sp>
          <p:nvSpPr>
            <p:cNvPr id="19" name="Параллелограмм 18"/>
            <p:cNvSpPr/>
            <p:nvPr/>
          </p:nvSpPr>
          <p:spPr>
            <a:xfrm>
              <a:off x="4655046" y="4884262"/>
              <a:ext cx="2880320" cy="488954"/>
            </a:xfrm>
            <a:prstGeom prst="parallelogram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Вивести дані</a:t>
              </a:r>
              <a:endParaRPr lang="uk-UA" dirty="0"/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6080567" y="1700808"/>
              <a:ext cx="0" cy="3855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6112590" y="2636912"/>
              <a:ext cx="0" cy="3855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6121298" y="3573016"/>
              <a:ext cx="0" cy="3855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6121298" y="4437112"/>
              <a:ext cx="0" cy="3855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6112590" y="5373216"/>
              <a:ext cx="0" cy="3855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Заголовок 1"/>
          <p:cNvSpPr txBox="1">
            <a:spLocks/>
          </p:cNvSpPr>
          <p:nvPr/>
        </p:nvSpPr>
        <p:spPr>
          <a:xfrm>
            <a:off x="2134766" y="321399"/>
            <a:ext cx="5976664" cy="13074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uk-UA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rgbClr val="002060"/>
                </a:solidFill>
              </a:rPr>
              <a:t>2</a:t>
            </a:r>
            <a:r>
              <a:rPr lang="uk-UA" sz="4000" b="1" dirty="0" smtClean="0">
                <a:solidFill>
                  <a:srgbClr val="002060"/>
                </a:solidFill>
              </a:rPr>
              <a:t>. Лінійна структура </a:t>
            </a:r>
          </a:p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алгоритму.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780458" y="1848796"/>
            <a:ext cx="65222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uk-UA" sz="24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	Лінійний </a:t>
            </a:r>
            <a:r>
              <a:rPr lang="uk-UA" sz="2400" b="1" dirty="0">
                <a:solidFill>
                  <a:srgbClr val="202124"/>
                </a:solidFill>
                <a:latin typeface="arial" panose="020B0604020202020204" pitchFamily="34" charset="0"/>
              </a:rPr>
              <a:t>алгоритм</a:t>
            </a:r>
            <a:r>
              <a:rPr lang="uk-UA" sz="2400" dirty="0">
                <a:solidFill>
                  <a:srgbClr val="202124"/>
                </a:solidFill>
                <a:latin typeface="arial" panose="020B0604020202020204" pitchFamily="34" charset="0"/>
              </a:rPr>
              <a:t> - </a:t>
            </a:r>
            <a:r>
              <a:rPr lang="uk-UA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/>
            </a:r>
            <a:br>
              <a:rPr lang="uk-UA" sz="2400" dirty="0" smtClean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uk-UA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це найпростіший </a:t>
            </a:r>
            <a:r>
              <a:rPr lang="uk-UA" sz="2400" dirty="0">
                <a:solidFill>
                  <a:srgbClr val="202124"/>
                </a:solidFill>
                <a:latin typeface="arial" panose="020B0604020202020204" pitchFamily="34" charset="0"/>
              </a:rPr>
              <a:t>різновид </a:t>
            </a:r>
            <a:r>
              <a:rPr lang="uk-UA" sz="2400" b="1" dirty="0">
                <a:solidFill>
                  <a:srgbClr val="202124"/>
                </a:solidFill>
                <a:latin typeface="arial" panose="020B0604020202020204" pitchFamily="34" charset="0"/>
              </a:rPr>
              <a:t>алгоритму</a:t>
            </a:r>
            <a:r>
              <a:rPr lang="uk-UA" sz="2400" dirty="0">
                <a:solidFill>
                  <a:srgbClr val="202124"/>
                </a:solidFill>
                <a:latin typeface="arial" panose="020B0604020202020204" pitchFamily="34" charset="0"/>
              </a:rPr>
              <a:t>. </a:t>
            </a:r>
            <a:endParaRPr lang="uk-UA" sz="2400" dirty="0" smtClean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uk-UA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Це</a:t>
            </a:r>
            <a:r>
              <a:rPr lang="uk-UA" sz="2400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uk-UA" sz="2400" b="1" dirty="0">
                <a:solidFill>
                  <a:srgbClr val="202124"/>
                </a:solidFill>
                <a:latin typeface="arial" panose="020B0604020202020204" pitchFamily="34" charset="0"/>
              </a:rPr>
              <a:t>алгоритм</a:t>
            </a:r>
            <a:r>
              <a:rPr lang="uk-UA" sz="2400" dirty="0">
                <a:solidFill>
                  <a:srgbClr val="202124"/>
                </a:solidFill>
                <a:latin typeface="arial" panose="020B0604020202020204" pitchFamily="34" charset="0"/>
              </a:rPr>
              <a:t>, який складається з однозначної послідовності дій. </a:t>
            </a:r>
            <a:endParaRPr lang="uk-UA" sz="2400" dirty="0" smtClean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uk-UA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Наприклад</a:t>
            </a:r>
            <a:r>
              <a:rPr lang="uk-UA" sz="2400" dirty="0">
                <a:solidFill>
                  <a:srgbClr val="202124"/>
                </a:solidFill>
                <a:latin typeface="arial" panose="020B0604020202020204" pitchFamily="34" charset="0"/>
              </a:rPr>
              <a:t>, більшість кулінарних рецептів є </a:t>
            </a:r>
            <a:r>
              <a:rPr lang="uk-UA" sz="2400" b="1" dirty="0">
                <a:solidFill>
                  <a:srgbClr val="202124"/>
                </a:solidFill>
                <a:latin typeface="arial" panose="020B0604020202020204" pitchFamily="34" charset="0"/>
              </a:rPr>
              <a:t>лінійними</a:t>
            </a:r>
            <a:r>
              <a:rPr lang="uk-UA" sz="2400" dirty="0">
                <a:solidFill>
                  <a:srgbClr val="202124"/>
                </a:solidFill>
                <a:latin typeface="arial" panose="020B0604020202020204" pitchFamily="34" charset="0"/>
              </a:rPr>
              <a:t>: збити, змішати, випікати, нарізати в чітко визначеній послідовності.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613313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нспект уроку з інформатики для 5 класу на тему: &quot;Лінійні алгоритм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18" y="404664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822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y, network, plac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5040119"/>
            <a:ext cx="1815567" cy="181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лог Каляфіцького Сергія: Лінійний алгорит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45" y="1052736"/>
            <a:ext cx="7056784" cy="52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2138" y="43934"/>
            <a:ext cx="6027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u="sng" dirty="0">
                <a:solidFill>
                  <a:prstClr val="black"/>
                </a:solidFill>
              </a:rPr>
              <a:t>Завдання №1</a:t>
            </a:r>
            <a:r>
              <a:rPr lang="uk-UA" sz="3200" u="sng" dirty="0" smtClean="0">
                <a:solidFill>
                  <a:prstClr val="black"/>
                </a:solidFill>
              </a:rPr>
              <a:t>. </a:t>
            </a:r>
            <a:r>
              <a:rPr lang="uk-UA" sz="2800" dirty="0" smtClean="0">
                <a:solidFill>
                  <a:prstClr val="black"/>
                </a:solidFill>
              </a:rPr>
              <a:t>  Поласувати медом.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uk-UA" sz="32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87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645" t="11357" r="3326"/>
          <a:stretch/>
        </p:blipFill>
        <p:spPr>
          <a:xfrm>
            <a:off x="3508746" y="764704"/>
            <a:ext cx="5682804" cy="6093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2138" y="43934"/>
            <a:ext cx="5193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u="sng" dirty="0">
                <a:solidFill>
                  <a:prstClr val="black"/>
                </a:solidFill>
              </a:rPr>
              <a:t>Завдання </a:t>
            </a:r>
            <a:r>
              <a:rPr lang="uk-UA" sz="3200" u="sng" dirty="0" smtClean="0">
                <a:solidFill>
                  <a:prstClr val="black"/>
                </a:solidFill>
              </a:rPr>
              <a:t>№2. </a:t>
            </a:r>
            <a:r>
              <a:rPr lang="uk-UA" sz="2800" dirty="0" smtClean="0">
                <a:solidFill>
                  <a:prstClr val="black"/>
                </a:solidFill>
              </a:rPr>
              <a:t>  Будова слова.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uk-UA" sz="32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310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814" y="1268760"/>
            <a:ext cx="8208912" cy="54391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2138" y="43934"/>
            <a:ext cx="7439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u="sng" dirty="0">
                <a:solidFill>
                  <a:prstClr val="black"/>
                </a:solidFill>
              </a:rPr>
              <a:t>Завдання </a:t>
            </a:r>
            <a:r>
              <a:rPr lang="uk-UA" sz="3200" u="sng" dirty="0" smtClean="0">
                <a:solidFill>
                  <a:prstClr val="black"/>
                </a:solidFill>
              </a:rPr>
              <a:t>№3. </a:t>
            </a:r>
            <a:r>
              <a:rPr lang="uk-UA" sz="2800" dirty="0" smtClean="0">
                <a:solidFill>
                  <a:prstClr val="black"/>
                </a:solidFill>
              </a:rPr>
              <a:t>  Обчислити значення виразу.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uk-UA" sz="32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449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азовI структури алгоритму ур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00" y="908719"/>
            <a:ext cx="8505894" cy="59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2138" y="43934"/>
            <a:ext cx="5969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u="sng" dirty="0">
                <a:solidFill>
                  <a:prstClr val="black"/>
                </a:solidFill>
              </a:rPr>
              <a:t>Завдання </a:t>
            </a:r>
            <a:r>
              <a:rPr lang="uk-UA" sz="3200" u="sng" dirty="0" smtClean="0">
                <a:solidFill>
                  <a:prstClr val="black"/>
                </a:solidFill>
              </a:rPr>
              <a:t>№4</a:t>
            </a:r>
            <a:r>
              <a:rPr lang="uk-UA" sz="3200" dirty="0" smtClean="0">
                <a:solidFill>
                  <a:prstClr val="black"/>
                </a:solidFill>
              </a:rPr>
              <a:t>.  Обчислити шлях</a:t>
            </a:r>
            <a:r>
              <a:rPr lang="uk-UA" sz="2800" dirty="0" smtClean="0">
                <a:solidFill>
                  <a:prstClr val="black"/>
                </a:solidFill>
              </a:rPr>
              <a:t>.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uk-UA" sz="32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30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FB493A0-B12A-435B-8B1D-120743E6C9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173</Words>
  <Application>Microsoft Office PowerPoint</Application>
  <PresentationFormat>Произвольный</PresentationFormat>
  <Paragraphs>58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Georgia</vt:lpstr>
      <vt:lpstr>Monotype Sorts</vt:lpstr>
      <vt:lpstr>Verdana</vt:lpstr>
      <vt:lpstr>Training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2011-09-06T12:54:42Z</dcterms:created>
  <dcterms:modified xsi:type="dcterms:W3CDTF">2024-02-02T09:42:58Z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